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rawings/legacyDiagramText4.bin" ContentType="application/vnd.ms-office.legacyDiagramText"/>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drawings/legacyDiagramText5.bin" ContentType="application/vnd.ms-office.legacyDiagramText"/>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rawings/legacyDiagramText1.bin" ContentType="application/vnd.ms-office.legacyDiagramText"/>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rawings/legacyDiagramText2.bin" ContentType="application/vnd.ms-office.legacyDiagramText"/>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s/slide139.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legacyDocTextInfo.bin" ContentType="application/vnd.ms-office.legacyDocTextInfo"/>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rawings/legacyDiagramText3.bin" ContentType="application/vnd.ms-office.legacyDiagramText"/>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142"/>
  </p:notesMasterIdLst>
  <p:handoutMasterIdLst>
    <p:handoutMasterId r:id="rId143"/>
  </p:handoutMasterIdLst>
  <p:sldIdLst>
    <p:sldId id="263" r:id="rId2"/>
    <p:sldId id="268" r:id="rId3"/>
    <p:sldId id="269" r:id="rId4"/>
    <p:sldId id="270"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8" r:id="rId18"/>
    <p:sldId id="347" r:id="rId19"/>
    <p:sldId id="349"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33" r:id="rId38"/>
    <p:sldId id="368" r:id="rId39"/>
    <p:sldId id="369" r:id="rId40"/>
    <p:sldId id="370" r:id="rId41"/>
    <p:sldId id="371" r:id="rId42"/>
    <p:sldId id="372" r:id="rId43"/>
    <p:sldId id="373" r:id="rId44"/>
    <p:sldId id="374" r:id="rId45"/>
    <p:sldId id="376" r:id="rId46"/>
    <p:sldId id="375" r:id="rId47"/>
    <p:sldId id="377" r:id="rId48"/>
    <p:sldId id="378" r:id="rId49"/>
    <p:sldId id="379" r:id="rId50"/>
    <p:sldId id="380" r:id="rId51"/>
    <p:sldId id="381" r:id="rId52"/>
    <p:sldId id="367"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 id="415" r:id="rId85"/>
    <p:sldId id="416" r:id="rId86"/>
    <p:sldId id="417" r:id="rId87"/>
    <p:sldId id="418" r:id="rId88"/>
    <p:sldId id="419" r:id="rId89"/>
    <p:sldId id="420" r:id="rId90"/>
    <p:sldId id="421" r:id="rId91"/>
    <p:sldId id="422" r:id="rId92"/>
    <p:sldId id="423" r:id="rId93"/>
    <p:sldId id="424" r:id="rId94"/>
    <p:sldId id="425" r:id="rId95"/>
    <p:sldId id="426" r:id="rId96"/>
    <p:sldId id="427" r:id="rId97"/>
    <p:sldId id="428" r:id="rId98"/>
    <p:sldId id="429" r:id="rId99"/>
    <p:sldId id="430" r:id="rId100"/>
    <p:sldId id="431" r:id="rId101"/>
    <p:sldId id="432" r:id="rId102"/>
    <p:sldId id="433" r:id="rId103"/>
    <p:sldId id="434" r:id="rId104"/>
    <p:sldId id="435" r:id="rId105"/>
    <p:sldId id="436" r:id="rId106"/>
    <p:sldId id="437" r:id="rId107"/>
    <p:sldId id="438" r:id="rId108"/>
    <p:sldId id="439" r:id="rId109"/>
    <p:sldId id="440" r:id="rId110"/>
    <p:sldId id="441" r:id="rId111"/>
    <p:sldId id="442" r:id="rId112"/>
    <p:sldId id="443" r:id="rId113"/>
    <p:sldId id="444" r:id="rId114"/>
    <p:sldId id="445" r:id="rId115"/>
    <p:sldId id="446" r:id="rId116"/>
    <p:sldId id="447" r:id="rId117"/>
    <p:sldId id="448" r:id="rId118"/>
    <p:sldId id="449" r:id="rId119"/>
    <p:sldId id="450" r:id="rId120"/>
    <p:sldId id="451" r:id="rId121"/>
    <p:sldId id="452" r:id="rId122"/>
    <p:sldId id="453" r:id="rId123"/>
    <p:sldId id="454" r:id="rId124"/>
    <p:sldId id="455" r:id="rId125"/>
    <p:sldId id="456" r:id="rId126"/>
    <p:sldId id="457" r:id="rId127"/>
    <p:sldId id="458" r:id="rId128"/>
    <p:sldId id="459" r:id="rId129"/>
    <p:sldId id="460" r:id="rId130"/>
    <p:sldId id="461" r:id="rId131"/>
    <p:sldId id="462" r:id="rId132"/>
    <p:sldId id="463" r:id="rId133"/>
    <p:sldId id="464" r:id="rId134"/>
    <p:sldId id="465" r:id="rId135"/>
    <p:sldId id="466" r:id="rId136"/>
    <p:sldId id="467" r:id="rId137"/>
    <p:sldId id="468" r:id="rId138"/>
    <p:sldId id="469" r:id="rId139"/>
    <p:sldId id="470" r:id="rId140"/>
    <p:sldId id="383" r:id="rId1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37" autoAdjust="0"/>
    <p:restoredTop sz="96475" autoAdjust="0"/>
  </p:normalViewPr>
  <p:slideViewPr>
    <p:cSldViewPr>
      <p:cViewPr>
        <p:scale>
          <a:sx n="80" d="100"/>
          <a:sy n="80" d="100"/>
        </p:scale>
        <p:origin x="-528" y="17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148" Type="http://schemas.microsoft.com/office/2006/relationships/legacyDocTextInfo" Target="legacyDocTextInfo.bin"/><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D1A5A-0F2A-4EA0-A9CF-D342F3EE3027}" type="doc">
      <dgm:prSet loTypeId="urn:microsoft.com/office/officeart/2005/8/layout/radial6" loCatId="cycle" qsTypeId="urn:microsoft.com/office/officeart/2005/8/quickstyle/3d2" qsCatId="3D" csTypeId="urn:microsoft.com/office/officeart/2005/8/colors/accent0_1" csCatId="mainScheme" phldr="1"/>
      <dgm:spPr/>
      <dgm:t>
        <a:bodyPr/>
        <a:lstStyle/>
        <a:p>
          <a:endParaRPr lang="zh-CN" altLang="en-US"/>
        </a:p>
      </dgm:t>
    </dgm:pt>
    <dgm:pt modelId="{12A06D02-2EA1-49C6-A957-86B14E99B7CB}">
      <dgm:prSet phldrT="[文本]"/>
      <dgm:spPr/>
      <dgm:t>
        <a:bodyPr/>
        <a:lstStyle/>
        <a:p>
          <a:r>
            <a:rPr lang="en-US" altLang="zh-CN" b="1" dirty="0" smtClean="0">
              <a:solidFill>
                <a:schemeClr val="tx2"/>
              </a:solidFill>
            </a:rPr>
            <a:t>W</a:t>
          </a:r>
          <a:r>
            <a:rPr lang="en-US" altLang="zh-CN" b="1" baseline="30000" dirty="0" smtClean="0">
              <a:solidFill>
                <a:schemeClr val="tx2"/>
              </a:solidFill>
            </a:rPr>
            <a:t>5</a:t>
          </a:r>
          <a:r>
            <a:rPr lang="en-US" altLang="zh-CN" b="1" dirty="0" smtClean="0">
              <a:solidFill>
                <a:schemeClr val="tx2"/>
              </a:solidFill>
            </a:rPr>
            <a:t>HH</a:t>
          </a:r>
          <a:endParaRPr lang="zh-CN" altLang="en-US" b="1" dirty="0">
            <a:solidFill>
              <a:schemeClr val="tx2"/>
            </a:solidFill>
          </a:endParaRPr>
        </a:p>
      </dgm:t>
    </dgm:pt>
    <dgm:pt modelId="{7F3340B5-97CF-4180-8F2D-FFEFB96423B0}" type="parTrans" cxnId="{8D6D538C-CD01-486E-831B-D048D305F0C8}">
      <dgm:prSet/>
      <dgm:spPr/>
      <dgm:t>
        <a:bodyPr/>
        <a:lstStyle/>
        <a:p>
          <a:endParaRPr lang="zh-CN" altLang="en-US" b="1">
            <a:solidFill>
              <a:schemeClr val="tx2"/>
            </a:solidFill>
          </a:endParaRPr>
        </a:p>
      </dgm:t>
    </dgm:pt>
    <dgm:pt modelId="{6E1F3E33-64E3-4235-9720-243885466DBA}" type="sibTrans" cxnId="{8D6D538C-CD01-486E-831B-D048D305F0C8}">
      <dgm:prSet/>
      <dgm:spPr/>
      <dgm:t>
        <a:bodyPr/>
        <a:lstStyle/>
        <a:p>
          <a:endParaRPr lang="zh-CN" altLang="en-US" b="1">
            <a:solidFill>
              <a:schemeClr val="tx2"/>
            </a:solidFill>
          </a:endParaRPr>
        </a:p>
      </dgm:t>
    </dgm:pt>
    <dgm:pt modelId="{AE513108-3205-43CD-819B-39360D7D94CE}">
      <dgm:prSet phldrT="[文本]" custT="1"/>
      <dgm:spPr/>
      <dgm:t>
        <a:bodyPr/>
        <a:lstStyle/>
        <a:p>
          <a:r>
            <a:rPr lang="en-US" altLang="zh-CN" sz="1600" b="1" dirty="0" smtClean="0">
              <a:solidFill>
                <a:schemeClr val="tx2"/>
              </a:solidFill>
            </a:rPr>
            <a:t>Why</a:t>
          </a:r>
          <a:endParaRPr lang="zh-CN" altLang="en-US" sz="1600" b="1" dirty="0">
            <a:solidFill>
              <a:schemeClr val="tx2"/>
            </a:solidFill>
          </a:endParaRPr>
        </a:p>
      </dgm:t>
    </dgm:pt>
    <dgm:pt modelId="{64ACFE58-19D6-4D20-944E-644345759D5B}" type="parTrans" cxnId="{75FCD001-F168-4B28-B41E-BBD37E32A144}">
      <dgm:prSet/>
      <dgm:spPr/>
      <dgm:t>
        <a:bodyPr/>
        <a:lstStyle/>
        <a:p>
          <a:endParaRPr lang="zh-CN" altLang="en-US" b="1">
            <a:solidFill>
              <a:schemeClr val="tx2"/>
            </a:solidFill>
          </a:endParaRPr>
        </a:p>
      </dgm:t>
    </dgm:pt>
    <dgm:pt modelId="{0B7AB3A2-2B20-420C-A264-687768BE27BE}" type="sibTrans" cxnId="{75FCD001-F168-4B28-B41E-BBD37E32A144}">
      <dgm:prSet/>
      <dgm:spPr/>
      <dgm:t>
        <a:bodyPr/>
        <a:lstStyle/>
        <a:p>
          <a:endParaRPr lang="zh-CN" altLang="en-US" b="1">
            <a:solidFill>
              <a:schemeClr val="tx2"/>
            </a:solidFill>
          </a:endParaRPr>
        </a:p>
      </dgm:t>
    </dgm:pt>
    <dgm:pt modelId="{9884D21B-CDA2-4AEA-A5DA-66C355F3C442}">
      <dgm:prSet phldrT="[文本]" custT="1"/>
      <dgm:spPr/>
      <dgm:t>
        <a:bodyPr/>
        <a:lstStyle/>
        <a:p>
          <a:r>
            <a:rPr lang="en-US" altLang="zh-CN" sz="1600" b="1" dirty="0" smtClean="0">
              <a:solidFill>
                <a:schemeClr val="tx2"/>
              </a:solidFill>
            </a:rPr>
            <a:t>What</a:t>
          </a:r>
          <a:endParaRPr lang="zh-CN" altLang="en-US" sz="1600" b="1" dirty="0">
            <a:solidFill>
              <a:schemeClr val="tx2"/>
            </a:solidFill>
          </a:endParaRPr>
        </a:p>
      </dgm:t>
    </dgm:pt>
    <dgm:pt modelId="{1AE0E669-48CE-462E-8FAB-14021EE4A33E}" type="parTrans" cxnId="{CC963BC9-2199-4853-B191-7E5042F4284E}">
      <dgm:prSet/>
      <dgm:spPr/>
      <dgm:t>
        <a:bodyPr/>
        <a:lstStyle/>
        <a:p>
          <a:endParaRPr lang="zh-CN" altLang="en-US" b="1">
            <a:solidFill>
              <a:schemeClr val="tx2"/>
            </a:solidFill>
          </a:endParaRPr>
        </a:p>
      </dgm:t>
    </dgm:pt>
    <dgm:pt modelId="{514539BC-E64E-4F0C-8CFD-8457C891BE4B}" type="sibTrans" cxnId="{CC963BC9-2199-4853-B191-7E5042F4284E}">
      <dgm:prSet/>
      <dgm:spPr/>
      <dgm:t>
        <a:bodyPr/>
        <a:lstStyle/>
        <a:p>
          <a:endParaRPr lang="zh-CN" altLang="en-US" b="1">
            <a:solidFill>
              <a:schemeClr val="tx2"/>
            </a:solidFill>
          </a:endParaRPr>
        </a:p>
      </dgm:t>
    </dgm:pt>
    <dgm:pt modelId="{71B68974-F368-4DF6-B01E-1BD2504A339C}">
      <dgm:prSet phldrT="[文本]" custT="1"/>
      <dgm:spPr/>
      <dgm:t>
        <a:bodyPr/>
        <a:lstStyle/>
        <a:p>
          <a:r>
            <a:rPr lang="en-US" altLang="zh-CN" sz="1600" b="1" dirty="0" smtClean="0">
              <a:solidFill>
                <a:schemeClr val="tx2"/>
              </a:solidFill>
            </a:rPr>
            <a:t>When</a:t>
          </a:r>
          <a:endParaRPr lang="zh-CN" altLang="en-US" sz="1600" b="1" dirty="0">
            <a:solidFill>
              <a:schemeClr val="tx2"/>
            </a:solidFill>
          </a:endParaRPr>
        </a:p>
      </dgm:t>
    </dgm:pt>
    <dgm:pt modelId="{735D4920-EA75-4976-9C64-C62B6DEA85DD}" type="parTrans" cxnId="{91AAAAFD-CA55-4478-849B-4945821CF988}">
      <dgm:prSet/>
      <dgm:spPr/>
      <dgm:t>
        <a:bodyPr/>
        <a:lstStyle/>
        <a:p>
          <a:endParaRPr lang="zh-CN" altLang="en-US" b="1">
            <a:solidFill>
              <a:schemeClr val="tx2"/>
            </a:solidFill>
          </a:endParaRPr>
        </a:p>
      </dgm:t>
    </dgm:pt>
    <dgm:pt modelId="{85C381BE-8C5D-4DE2-9FE8-0B1ACB429626}" type="sibTrans" cxnId="{91AAAAFD-CA55-4478-849B-4945821CF988}">
      <dgm:prSet/>
      <dgm:spPr/>
      <dgm:t>
        <a:bodyPr/>
        <a:lstStyle/>
        <a:p>
          <a:endParaRPr lang="zh-CN" altLang="en-US" b="1">
            <a:solidFill>
              <a:schemeClr val="tx2"/>
            </a:solidFill>
          </a:endParaRPr>
        </a:p>
      </dgm:t>
    </dgm:pt>
    <dgm:pt modelId="{0541CF2B-84E2-4A48-AB3E-681C866605CD}">
      <dgm:prSet phldrT="[文本]" custT="1"/>
      <dgm:spPr/>
      <dgm:t>
        <a:bodyPr/>
        <a:lstStyle/>
        <a:p>
          <a:r>
            <a:rPr lang="en-US" altLang="zh-CN" sz="1600" b="1" dirty="0" smtClean="0">
              <a:solidFill>
                <a:schemeClr val="tx2"/>
              </a:solidFill>
            </a:rPr>
            <a:t>Who</a:t>
          </a:r>
          <a:endParaRPr lang="zh-CN" altLang="en-US" sz="1600" b="1" dirty="0">
            <a:solidFill>
              <a:schemeClr val="tx2"/>
            </a:solidFill>
          </a:endParaRPr>
        </a:p>
      </dgm:t>
    </dgm:pt>
    <dgm:pt modelId="{3D6BBA60-DC05-4FAC-A163-B26CDA83BE03}" type="parTrans" cxnId="{4D926602-B243-4DF9-9E9A-A4F4BBAE88AD}">
      <dgm:prSet/>
      <dgm:spPr/>
      <dgm:t>
        <a:bodyPr/>
        <a:lstStyle/>
        <a:p>
          <a:endParaRPr lang="zh-CN" altLang="en-US" b="1">
            <a:solidFill>
              <a:schemeClr val="tx2"/>
            </a:solidFill>
          </a:endParaRPr>
        </a:p>
      </dgm:t>
    </dgm:pt>
    <dgm:pt modelId="{F99A183D-4490-4E08-865D-ADE1D52FF48B}" type="sibTrans" cxnId="{4D926602-B243-4DF9-9E9A-A4F4BBAE88AD}">
      <dgm:prSet/>
      <dgm:spPr/>
      <dgm:t>
        <a:bodyPr/>
        <a:lstStyle/>
        <a:p>
          <a:endParaRPr lang="zh-CN" altLang="en-US" b="1">
            <a:solidFill>
              <a:schemeClr val="tx2"/>
            </a:solidFill>
          </a:endParaRPr>
        </a:p>
      </dgm:t>
    </dgm:pt>
    <dgm:pt modelId="{86599DE7-A236-451A-957C-1227D9739182}">
      <dgm:prSet phldrT="[文本]" custT="1"/>
      <dgm:spPr/>
      <dgm:t>
        <a:bodyPr/>
        <a:lstStyle/>
        <a:p>
          <a:r>
            <a:rPr lang="en-US" altLang="zh-CN" sz="1600" b="1" dirty="0" smtClean="0">
              <a:solidFill>
                <a:schemeClr val="tx2"/>
              </a:solidFill>
            </a:rPr>
            <a:t>Where</a:t>
          </a:r>
          <a:endParaRPr lang="zh-CN" altLang="en-US" sz="1600" b="1" dirty="0">
            <a:solidFill>
              <a:schemeClr val="tx2"/>
            </a:solidFill>
          </a:endParaRPr>
        </a:p>
      </dgm:t>
    </dgm:pt>
    <dgm:pt modelId="{D0264A1F-99C4-4E21-8559-01469C4FA9B2}" type="parTrans" cxnId="{E90E64C3-6CEA-469A-BFAE-173DECFB6632}">
      <dgm:prSet/>
      <dgm:spPr/>
      <dgm:t>
        <a:bodyPr/>
        <a:lstStyle/>
        <a:p>
          <a:endParaRPr lang="zh-CN" altLang="en-US"/>
        </a:p>
      </dgm:t>
    </dgm:pt>
    <dgm:pt modelId="{B5E13B11-FB37-4B98-AF9F-D27CBB33BB1F}" type="sibTrans" cxnId="{E90E64C3-6CEA-469A-BFAE-173DECFB6632}">
      <dgm:prSet/>
      <dgm:spPr/>
      <dgm:t>
        <a:bodyPr/>
        <a:lstStyle/>
        <a:p>
          <a:endParaRPr lang="zh-CN" altLang="en-US"/>
        </a:p>
      </dgm:t>
    </dgm:pt>
    <dgm:pt modelId="{363725FF-32E1-4DB8-90AD-6314F0A49BE7}">
      <dgm:prSet phldrT="[文本]" custT="1"/>
      <dgm:spPr/>
      <dgm:t>
        <a:bodyPr/>
        <a:lstStyle/>
        <a:p>
          <a:r>
            <a:rPr lang="en-US" altLang="zh-CN" sz="1600" b="1" dirty="0" smtClean="0">
              <a:solidFill>
                <a:schemeClr val="tx2"/>
              </a:solidFill>
            </a:rPr>
            <a:t>How</a:t>
          </a:r>
        </a:p>
      </dgm:t>
    </dgm:pt>
    <dgm:pt modelId="{35D87E17-2121-43DF-A3EE-5A6C68D2BFA1}" type="parTrans" cxnId="{7BAF19A9-6E45-43FD-935E-C44FEEF66335}">
      <dgm:prSet/>
      <dgm:spPr/>
      <dgm:t>
        <a:bodyPr/>
        <a:lstStyle/>
        <a:p>
          <a:endParaRPr lang="zh-CN" altLang="en-US"/>
        </a:p>
      </dgm:t>
    </dgm:pt>
    <dgm:pt modelId="{0158D8B8-632D-4BF1-A7F0-9E877101C6BA}" type="sibTrans" cxnId="{7BAF19A9-6E45-43FD-935E-C44FEEF66335}">
      <dgm:prSet/>
      <dgm:spPr/>
      <dgm:t>
        <a:bodyPr/>
        <a:lstStyle/>
        <a:p>
          <a:endParaRPr lang="zh-CN" altLang="en-US"/>
        </a:p>
      </dgm:t>
    </dgm:pt>
    <dgm:pt modelId="{98729DEF-CF54-4D63-BAF3-F74CFD28445B}">
      <dgm:prSet phldrT="[文本]" custT="1"/>
      <dgm:spPr/>
      <dgm:t>
        <a:bodyPr/>
        <a:lstStyle/>
        <a:p>
          <a:r>
            <a:rPr lang="en-US" altLang="zh-CN" sz="1600" b="1" dirty="0" smtClean="0">
              <a:solidFill>
                <a:schemeClr val="tx2"/>
              </a:solidFill>
            </a:rPr>
            <a:t>How</a:t>
          </a:r>
        </a:p>
        <a:p>
          <a:r>
            <a:rPr lang="en-US" altLang="zh-CN" sz="1600" b="1" dirty="0" smtClean="0">
              <a:solidFill>
                <a:schemeClr val="tx2"/>
              </a:solidFill>
            </a:rPr>
            <a:t>Much</a:t>
          </a:r>
        </a:p>
      </dgm:t>
    </dgm:pt>
    <dgm:pt modelId="{D186569E-0053-4615-8343-0A3A3E30B2D5}" type="parTrans" cxnId="{4458E9DF-0315-4E61-B167-B3FA9A237356}">
      <dgm:prSet/>
      <dgm:spPr/>
      <dgm:t>
        <a:bodyPr/>
        <a:lstStyle/>
        <a:p>
          <a:endParaRPr lang="zh-CN" altLang="en-US"/>
        </a:p>
      </dgm:t>
    </dgm:pt>
    <dgm:pt modelId="{12B56B9A-984C-4C14-BE5E-9F6E3741AAE9}" type="sibTrans" cxnId="{4458E9DF-0315-4E61-B167-B3FA9A237356}">
      <dgm:prSet/>
      <dgm:spPr/>
      <dgm:t>
        <a:bodyPr/>
        <a:lstStyle/>
        <a:p>
          <a:endParaRPr lang="zh-CN" altLang="en-US"/>
        </a:p>
      </dgm:t>
    </dgm:pt>
    <dgm:pt modelId="{0AA6B1B5-3022-4C0F-A60B-623B13205969}" type="pres">
      <dgm:prSet presAssocID="{A66D1A5A-0F2A-4EA0-A9CF-D342F3EE3027}" presName="Name0" presStyleCnt="0">
        <dgm:presLayoutVars>
          <dgm:chMax val="1"/>
          <dgm:dir/>
          <dgm:animLvl val="ctr"/>
          <dgm:resizeHandles val="exact"/>
        </dgm:presLayoutVars>
      </dgm:prSet>
      <dgm:spPr/>
      <dgm:t>
        <a:bodyPr/>
        <a:lstStyle/>
        <a:p>
          <a:endParaRPr lang="zh-CN" altLang="en-US"/>
        </a:p>
      </dgm:t>
    </dgm:pt>
    <dgm:pt modelId="{EA59F63A-6E46-42F7-AA9C-207A281B3B39}" type="pres">
      <dgm:prSet presAssocID="{12A06D02-2EA1-49C6-A957-86B14E99B7CB}" presName="centerShape" presStyleLbl="node0" presStyleIdx="0" presStyleCnt="1"/>
      <dgm:spPr/>
      <dgm:t>
        <a:bodyPr/>
        <a:lstStyle/>
        <a:p>
          <a:endParaRPr lang="zh-CN" altLang="en-US"/>
        </a:p>
      </dgm:t>
    </dgm:pt>
    <dgm:pt modelId="{B8E6700A-B93C-48B9-B90D-4F759E49AF52}" type="pres">
      <dgm:prSet presAssocID="{AE513108-3205-43CD-819B-39360D7D94CE}" presName="node" presStyleLbl="node1" presStyleIdx="0" presStyleCnt="7">
        <dgm:presLayoutVars>
          <dgm:bulletEnabled val="1"/>
        </dgm:presLayoutVars>
      </dgm:prSet>
      <dgm:spPr/>
      <dgm:t>
        <a:bodyPr/>
        <a:lstStyle/>
        <a:p>
          <a:endParaRPr lang="zh-CN" altLang="en-US"/>
        </a:p>
      </dgm:t>
    </dgm:pt>
    <dgm:pt modelId="{82C7A504-3FED-4F1A-B5A0-913E51C90416}" type="pres">
      <dgm:prSet presAssocID="{AE513108-3205-43CD-819B-39360D7D94CE}" presName="dummy" presStyleCnt="0"/>
      <dgm:spPr/>
    </dgm:pt>
    <dgm:pt modelId="{61CD5F6C-8B20-4069-8331-43CF930D78C9}" type="pres">
      <dgm:prSet presAssocID="{0B7AB3A2-2B20-420C-A264-687768BE27BE}" presName="sibTrans" presStyleLbl="sibTrans2D1" presStyleIdx="0" presStyleCnt="7"/>
      <dgm:spPr/>
      <dgm:t>
        <a:bodyPr/>
        <a:lstStyle/>
        <a:p>
          <a:endParaRPr lang="zh-CN" altLang="en-US"/>
        </a:p>
      </dgm:t>
    </dgm:pt>
    <dgm:pt modelId="{4EE9714E-0EDE-40AA-8715-C838448A63FE}" type="pres">
      <dgm:prSet presAssocID="{9884D21B-CDA2-4AEA-A5DA-66C355F3C442}" presName="node" presStyleLbl="node1" presStyleIdx="1" presStyleCnt="7">
        <dgm:presLayoutVars>
          <dgm:bulletEnabled val="1"/>
        </dgm:presLayoutVars>
      </dgm:prSet>
      <dgm:spPr/>
      <dgm:t>
        <a:bodyPr/>
        <a:lstStyle/>
        <a:p>
          <a:endParaRPr lang="zh-CN" altLang="en-US"/>
        </a:p>
      </dgm:t>
    </dgm:pt>
    <dgm:pt modelId="{5FB07D7A-881A-42EE-ADC7-D4FA19544D38}" type="pres">
      <dgm:prSet presAssocID="{9884D21B-CDA2-4AEA-A5DA-66C355F3C442}" presName="dummy" presStyleCnt="0"/>
      <dgm:spPr/>
    </dgm:pt>
    <dgm:pt modelId="{48354B9F-21BA-4888-ADA8-FEFB5CB3CC94}" type="pres">
      <dgm:prSet presAssocID="{514539BC-E64E-4F0C-8CFD-8457C891BE4B}" presName="sibTrans" presStyleLbl="sibTrans2D1" presStyleIdx="1" presStyleCnt="7"/>
      <dgm:spPr/>
      <dgm:t>
        <a:bodyPr/>
        <a:lstStyle/>
        <a:p>
          <a:endParaRPr lang="zh-CN" altLang="en-US"/>
        </a:p>
      </dgm:t>
    </dgm:pt>
    <dgm:pt modelId="{C7F0B400-7359-4E36-BDFA-44D3308A5716}" type="pres">
      <dgm:prSet presAssocID="{71B68974-F368-4DF6-B01E-1BD2504A339C}" presName="node" presStyleLbl="node1" presStyleIdx="2" presStyleCnt="7">
        <dgm:presLayoutVars>
          <dgm:bulletEnabled val="1"/>
        </dgm:presLayoutVars>
      </dgm:prSet>
      <dgm:spPr/>
      <dgm:t>
        <a:bodyPr/>
        <a:lstStyle/>
        <a:p>
          <a:endParaRPr lang="zh-CN" altLang="en-US"/>
        </a:p>
      </dgm:t>
    </dgm:pt>
    <dgm:pt modelId="{B00C6B33-9BAC-4D3B-89DA-18C32092ED8C}" type="pres">
      <dgm:prSet presAssocID="{71B68974-F368-4DF6-B01E-1BD2504A339C}" presName="dummy" presStyleCnt="0"/>
      <dgm:spPr/>
    </dgm:pt>
    <dgm:pt modelId="{DE88DB92-DA4E-426A-9BAE-6C26B458A793}" type="pres">
      <dgm:prSet presAssocID="{85C381BE-8C5D-4DE2-9FE8-0B1ACB429626}" presName="sibTrans" presStyleLbl="sibTrans2D1" presStyleIdx="2" presStyleCnt="7"/>
      <dgm:spPr/>
      <dgm:t>
        <a:bodyPr/>
        <a:lstStyle/>
        <a:p>
          <a:endParaRPr lang="zh-CN" altLang="en-US"/>
        </a:p>
      </dgm:t>
    </dgm:pt>
    <dgm:pt modelId="{BF99842C-733B-4419-908E-349F3F4906B5}" type="pres">
      <dgm:prSet presAssocID="{0541CF2B-84E2-4A48-AB3E-681C866605CD}" presName="node" presStyleLbl="node1" presStyleIdx="3" presStyleCnt="7">
        <dgm:presLayoutVars>
          <dgm:bulletEnabled val="1"/>
        </dgm:presLayoutVars>
      </dgm:prSet>
      <dgm:spPr/>
      <dgm:t>
        <a:bodyPr/>
        <a:lstStyle/>
        <a:p>
          <a:endParaRPr lang="zh-CN" altLang="en-US"/>
        </a:p>
      </dgm:t>
    </dgm:pt>
    <dgm:pt modelId="{D22E597F-B391-4254-A6FE-B787A88534D0}" type="pres">
      <dgm:prSet presAssocID="{0541CF2B-84E2-4A48-AB3E-681C866605CD}" presName="dummy" presStyleCnt="0"/>
      <dgm:spPr/>
    </dgm:pt>
    <dgm:pt modelId="{76769E85-AB92-4858-9BE8-5ADA749815A9}" type="pres">
      <dgm:prSet presAssocID="{F99A183D-4490-4E08-865D-ADE1D52FF48B}" presName="sibTrans" presStyleLbl="sibTrans2D1" presStyleIdx="3" presStyleCnt="7"/>
      <dgm:spPr/>
      <dgm:t>
        <a:bodyPr/>
        <a:lstStyle/>
        <a:p>
          <a:endParaRPr lang="zh-CN" altLang="en-US"/>
        </a:p>
      </dgm:t>
    </dgm:pt>
    <dgm:pt modelId="{6BE453E5-C863-45D5-AAF5-610964E69A26}" type="pres">
      <dgm:prSet presAssocID="{86599DE7-A236-451A-957C-1227D9739182}" presName="node" presStyleLbl="node1" presStyleIdx="4" presStyleCnt="7">
        <dgm:presLayoutVars>
          <dgm:bulletEnabled val="1"/>
        </dgm:presLayoutVars>
      </dgm:prSet>
      <dgm:spPr/>
      <dgm:t>
        <a:bodyPr/>
        <a:lstStyle/>
        <a:p>
          <a:endParaRPr lang="zh-CN" altLang="en-US"/>
        </a:p>
      </dgm:t>
    </dgm:pt>
    <dgm:pt modelId="{55571626-6244-4257-A05C-B7E5350787B6}" type="pres">
      <dgm:prSet presAssocID="{86599DE7-A236-451A-957C-1227D9739182}" presName="dummy" presStyleCnt="0"/>
      <dgm:spPr/>
    </dgm:pt>
    <dgm:pt modelId="{53FBF7EA-47CB-4963-A350-75119DC4CF0F}" type="pres">
      <dgm:prSet presAssocID="{B5E13B11-FB37-4B98-AF9F-D27CBB33BB1F}" presName="sibTrans" presStyleLbl="sibTrans2D1" presStyleIdx="4" presStyleCnt="7"/>
      <dgm:spPr/>
      <dgm:t>
        <a:bodyPr/>
        <a:lstStyle/>
        <a:p>
          <a:endParaRPr lang="zh-CN" altLang="en-US"/>
        </a:p>
      </dgm:t>
    </dgm:pt>
    <dgm:pt modelId="{5CFE45FF-1BC7-4E82-90FD-999CBD7DA372}" type="pres">
      <dgm:prSet presAssocID="{363725FF-32E1-4DB8-90AD-6314F0A49BE7}" presName="node" presStyleLbl="node1" presStyleIdx="5" presStyleCnt="7">
        <dgm:presLayoutVars>
          <dgm:bulletEnabled val="1"/>
        </dgm:presLayoutVars>
      </dgm:prSet>
      <dgm:spPr/>
      <dgm:t>
        <a:bodyPr/>
        <a:lstStyle/>
        <a:p>
          <a:endParaRPr lang="zh-CN" altLang="en-US"/>
        </a:p>
      </dgm:t>
    </dgm:pt>
    <dgm:pt modelId="{4DDB39F9-DC67-4A24-9CA5-794C167CF510}" type="pres">
      <dgm:prSet presAssocID="{363725FF-32E1-4DB8-90AD-6314F0A49BE7}" presName="dummy" presStyleCnt="0"/>
      <dgm:spPr/>
    </dgm:pt>
    <dgm:pt modelId="{C7EF80DE-364E-4FE0-A4A7-A570FE70B688}" type="pres">
      <dgm:prSet presAssocID="{0158D8B8-632D-4BF1-A7F0-9E877101C6BA}" presName="sibTrans" presStyleLbl="sibTrans2D1" presStyleIdx="5" presStyleCnt="7"/>
      <dgm:spPr/>
      <dgm:t>
        <a:bodyPr/>
        <a:lstStyle/>
        <a:p>
          <a:endParaRPr lang="zh-CN" altLang="en-US"/>
        </a:p>
      </dgm:t>
    </dgm:pt>
    <dgm:pt modelId="{DB7EE67E-5129-4C64-9651-7306EF737E3C}" type="pres">
      <dgm:prSet presAssocID="{98729DEF-CF54-4D63-BAF3-F74CFD28445B}" presName="node" presStyleLbl="node1" presStyleIdx="6" presStyleCnt="7">
        <dgm:presLayoutVars>
          <dgm:bulletEnabled val="1"/>
        </dgm:presLayoutVars>
      </dgm:prSet>
      <dgm:spPr/>
      <dgm:t>
        <a:bodyPr/>
        <a:lstStyle/>
        <a:p>
          <a:endParaRPr lang="zh-CN" altLang="en-US"/>
        </a:p>
      </dgm:t>
    </dgm:pt>
    <dgm:pt modelId="{886082D3-ACDB-4AD9-96D3-C90BB1E474C3}" type="pres">
      <dgm:prSet presAssocID="{98729DEF-CF54-4D63-BAF3-F74CFD28445B}" presName="dummy" presStyleCnt="0"/>
      <dgm:spPr/>
    </dgm:pt>
    <dgm:pt modelId="{01692138-FCC2-4F24-8A2C-4C9CCD2C8FE4}" type="pres">
      <dgm:prSet presAssocID="{12B56B9A-984C-4C14-BE5E-9F6E3741AAE9}" presName="sibTrans" presStyleLbl="sibTrans2D1" presStyleIdx="6" presStyleCnt="7"/>
      <dgm:spPr/>
      <dgm:t>
        <a:bodyPr/>
        <a:lstStyle/>
        <a:p>
          <a:endParaRPr lang="zh-CN" altLang="en-US"/>
        </a:p>
      </dgm:t>
    </dgm:pt>
  </dgm:ptLst>
  <dgm:cxnLst>
    <dgm:cxn modelId="{6950E357-30D7-41F6-B03F-113137EBDD93}" type="presOf" srcId="{514539BC-E64E-4F0C-8CFD-8457C891BE4B}" destId="{48354B9F-21BA-4888-ADA8-FEFB5CB3CC94}" srcOrd="0" destOrd="0" presId="urn:microsoft.com/office/officeart/2005/8/layout/radial6"/>
    <dgm:cxn modelId="{4D926602-B243-4DF9-9E9A-A4F4BBAE88AD}" srcId="{12A06D02-2EA1-49C6-A957-86B14E99B7CB}" destId="{0541CF2B-84E2-4A48-AB3E-681C866605CD}" srcOrd="3" destOrd="0" parTransId="{3D6BBA60-DC05-4FAC-A163-B26CDA83BE03}" sibTransId="{F99A183D-4490-4E08-865D-ADE1D52FF48B}"/>
    <dgm:cxn modelId="{8D6D538C-CD01-486E-831B-D048D305F0C8}" srcId="{A66D1A5A-0F2A-4EA0-A9CF-D342F3EE3027}" destId="{12A06D02-2EA1-49C6-A957-86B14E99B7CB}" srcOrd="0" destOrd="0" parTransId="{7F3340B5-97CF-4180-8F2D-FFEFB96423B0}" sibTransId="{6E1F3E33-64E3-4235-9720-243885466DBA}"/>
    <dgm:cxn modelId="{968093D2-301C-489F-8486-653A05B8A46A}" type="presOf" srcId="{9884D21B-CDA2-4AEA-A5DA-66C355F3C442}" destId="{4EE9714E-0EDE-40AA-8715-C838448A63FE}" srcOrd="0" destOrd="0" presId="urn:microsoft.com/office/officeart/2005/8/layout/radial6"/>
    <dgm:cxn modelId="{5F852B9A-0724-463C-8C5F-816E684C2D0D}" type="presOf" srcId="{B5E13B11-FB37-4B98-AF9F-D27CBB33BB1F}" destId="{53FBF7EA-47CB-4963-A350-75119DC4CF0F}" srcOrd="0" destOrd="0" presId="urn:microsoft.com/office/officeart/2005/8/layout/radial6"/>
    <dgm:cxn modelId="{E90E64C3-6CEA-469A-BFAE-173DECFB6632}" srcId="{12A06D02-2EA1-49C6-A957-86B14E99B7CB}" destId="{86599DE7-A236-451A-957C-1227D9739182}" srcOrd="4" destOrd="0" parTransId="{D0264A1F-99C4-4E21-8559-01469C4FA9B2}" sibTransId="{B5E13B11-FB37-4B98-AF9F-D27CBB33BB1F}"/>
    <dgm:cxn modelId="{CC963BC9-2199-4853-B191-7E5042F4284E}" srcId="{12A06D02-2EA1-49C6-A957-86B14E99B7CB}" destId="{9884D21B-CDA2-4AEA-A5DA-66C355F3C442}" srcOrd="1" destOrd="0" parTransId="{1AE0E669-48CE-462E-8FAB-14021EE4A33E}" sibTransId="{514539BC-E64E-4F0C-8CFD-8457C891BE4B}"/>
    <dgm:cxn modelId="{75FCD001-F168-4B28-B41E-BBD37E32A144}" srcId="{12A06D02-2EA1-49C6-A957-86B14E99B7CB}" destId="{AE513108-3205-43CD-819B-39360D7D94CE}" srcOrd="0" destOrd="0" parTransId="{64ACFE58-19D6-4D20-944E-644345759D5B}" sibTransId="{0B7AB3A2-2B20-420C-A264-687768BE27BE}"/>
    <dgm:cxn modelId="{02A5F595-723F-48B4-838D-CF1ABE1B700B}" type="presOf" srcId="{71B68974-F368-4DF6-B01E-1BD2504A339C}" destId="{C7F0B400-7359-4E36-BDFA-44D3308A5716}" srcOrd="0" destOrd="0" presId="urn:microsoft.com/office/officeart/2005/8/layout/radial6"/>
    <dgm:cxn modelId="{91AAAAFD-CA55-4478-849B-4945821CF988}" srcId="{12A06D02-2EA1-49C6-A957-86B14E99B7CB}" destId="{71B68974-F368-4DF6-B01E-1BD2504A339C}" srcOrd="2" destOrd="0" parTransId="{735D4920-EA75-4976-9C64-C62B6DEA85DD}" sibTransId="{85C381BE-8C5D-4DE2-9FE8-0B1ACB429626}"/>
    <dgm:cxn modelId="{7954D06C-744D-4873-926C-97DE8E1083BB}" type="presOf" srcId="{0541CF2B-84E2-4A48-AB3E-681C866605CD}" destId="{BF99842C-733B-4419-908E-349F3F4906B5}" srcOrd="0" destOrd="0" presId="urn:microsoft.com/office/officeart/2005/8/layout/radial6"/>
    <dgm:cxn modelId="{3392A561-E82B-4D68-8951-706C3942E0A0}" type="presOf" srcId="{12A06D02-2EA1-49C6-A957-86B14E99B7CB}" destId="{EA59F63A-6E46-42F7-AA9C-207A281B3B39}" srcOrd="0" destOrd="0" presId="urn:microsoft.com/office/officeart/2005/8/layout/radial6"/>
    <dgm:cxn modelId="{4458E9DF-0315-4E61-B167-B3FA9A237356}" srcId="{12A06D02-2EA1-49C6-A957-86B14E99B7CB}" destId="{98729DEF-CF54-4D63-BAF3-F74CFD28445B}" srcOrd="6" destOrd="0" parTransId="{D186569E-0053-4615-8343-0A3A3E30B2D5}" sibTransId="{12B56B9A-984C-4C14-BE5E-9F6E3741AAE9}"/>
    <dgm:cxn modelId="{7BAF19A9-6E45-43FD-935E-C44FEEF66335}" srcId="{12A06D02-2EA1-49C6-A957-86B14E99B7CB}" destId="{363725FF-32E1-4DB8-90AD-6314F0A49BE7}" srcOrd="5" destOrd="0" parTransId="{35D87E17-2121-43DF-A3EE-5A6C68D2BFA1}" sibTransId="{0158D8B8-632D-4BF1-A7F0-9E877101C6BA}"/>
    <dgm:cxn modelId="{4977419B-1EE2-474F-88C7-9557929EB3FE}" type="presOf" srcId="{85C381BE-8C5D-4DE2-9FE8-0B1ACB429626}" destId="{DE88DB92-DA4E-426A-9BAE-6C26B458A793}" srcOrd="0" destOrd="0" presId="urn:microsoft.com/office/officeart/2005/8/layout/radial6"/>
    <dgm:cxn modelId="{897E38FC-39F1-4E19-B388-4FFFB44F97F7}" type="presOf" srcId="{0B7AB3A2-2B20-420C-A264-687768BE27BE}" destId="{61CD5F6C-8B20-4069-8331-43CF930D78C9}" srcOrd="0" destOrd="0" presId="urn:microsoft.com/office/officeart/2005/8/layout/radial6"/>
    <dgm:cxn modelId="{497C80C9-FF6D-4C22-B23F-AD5EA9402E18}" type="presOf" srcId="{F99A183D-4490-4E08-865D-ADE1D52FF48B}" destId="{76769E85-AB92-4858-9BE8-5ADA749815A9}" srcOrd="0" destOrd="0" presId="urn:microsoft.com/office/officeart/2005/8/layout/radial6"/>
    <dgm:cxn modelId="{1BEDBE62-3EB5-42ED-A06C-71BC0C592567}" type="presOf" srcId="{0158D8B8-632D-4BF1-A7F0-9E877101C6BA}" destId="{C7EF80DE-364E-4FE0-A4A7-A570FE70B688}" srcOrd="0" destOrd="0" presId="urn:microsoft.com/office/officeart/2005/8/layout/radial6"/>
    <dgm:cxn modelId="{2978302C-2C50-434C-A868-1CD2D3F85571}" type="presOf" srcId="{12B56B9A-984C-4C14-BE5E-9F6E3741AAE9}" destId="{01692138-FCC2-4F24-8A2C-4C9CCD2C8FE4}" srcOrd="0" destOrd="0" presId="urn:microsoft.com/office/officeart/2005/8/layout/radial6"/>
    <dgm:cxn modelId="{F85FDCF5-24BC-4F72-B24F-376ABCE190E5}" type="presOf" srcId="{363725FF-32E1-4DB8-90AD-6314F0A49BE7}" destId="{5CFE45FF-1BC7-4E82-90FD-999CBD7DA372}" srcOrd="0" destOrd="0" presId="urn:microsoft.com/office/officeart/2005/8/layout/radial6"/>
    <dgm:cxn modelId="{10AA4E90-1FED-498E-A50B-7233DE8B080E}" type="presOf" srcId="{AE513108-3205-43CD-819B-39360D7D94CE}" destId="{B8E6700A-B93C-48B9-B90D-4F759E49AF52}" srcOrd="0" destOrd="0" presId="urn:microsoft.com/office/officeart/2005/8/layout/radial6"/>
    <dgm:cxn modelId="{D0E9D1ED-7FCC-4EFD-AE07-1CFA3CC53D2A}" type="presOf" srcId="{A66D1A5A-0F2A-4EA0-A9CF-D342F3EE3027}" destId="{0AA6B1B5-3022-4C0F-A60B-623B13205969}" srcOrd="0" destOrd="0" presId="urn:microsoft.com/office/officeart/2005/8/layout/radial6"/>
    <dgm:cxn modelId="{F674D517-6927-454B-88A6-C7C5F440F28D}" type="presOf" srcId="{98729DEF-CF54-4D63-BAF3-F74CFD28445B}" destId="{DB7EE67E-5129-4C64-9651-7306EF737E3C}" srcOrd="0" destOrd="0" presId="urn:microsoft.com/office/officeart/2005/8/layout/radial6"/>
    <dgm:cxn modelId="{C341C61D-948D-4F0A-8DBF-B8706E07BB7A}" type="presOf" srcId="{86599DE7-A236-451A-957C-1227D9739182}" destId="{6BE453E5-C863-45D5-AAF5-610964E69A26}" srcOrd="0" destOrd="0" presId="urn:microsoft.com/office/officeart/2005/8/layout/radial6"/>
    <dgm:cxn modelId="{2D3530F8-DDF4-4950-AD37-2BD3F5809B7C}" type="presParOf" srcId="{0AA6B1B5-3022-4C0F-A60B-623B13205969}" destId="{EA59F63A-6E46-42F7-AA9C-207A281B3B39}" srcOrd="0" destOrd="0" presId="urn:microsoft.com/office/officeart/2005/8/layout/radial6"/>
    <dgm:cxn modelId="{D2716B3F-F87C-437C-9E36-7935DA97BD15}" type="presParOf" srcId="{0AA6B1B5-3022-4C0F-A60B-623B13205969}" destId="{B8E6700A-B93C-48B9-B90D-4F759E49AF52}" srcOrd="1" destOrd="0" presId="urn:microsoft.com/office/officeart/2005/8/layout/radial6"/>
    <dgm:cxn modelId="{1AA229C8-7A31-42BD-8CA4-F7FF98A6BBA4}" type="presParOf" srcId="{0AA6B1B5-3022-4C0F-A60B-623B13205969}" destId="{82C7A504-3FED-4F1A-B5A0-913E51C90416}" srcOrd="2" destOrd="0" presId="urn:microsoft.com/office/officeart/2005/8/layout/radial6"/>
    <dgm:cxn modelId="{F425A463-D8E6-40D7-A13C-2B54A2918230}" type="presParOf" srcId="{0AA6B1B5-3022-4C0F-A60B-623B13205969}" destId="{61CD5F6C-8B20-4069-8331-43CF930D78C9}" srcOrd="3" destOrd="0" presId="urn:microsoft.com/office/officeart/2005/8/layout/radial6"/>
    <dgm:cxn modelId="{CAED5797-2927-4CF9-8B46-E198B56C1BEA}" type="presParOf" srcId="{0AA6B1B5-3022-4C0F-A60B-623B13205969}" destId="{4EE9714E-0EDE-40AA-8715-C838448A63FE}" srcOrd="4" destOrd="0" presId="urn:microsoft.com/office/officeart/2005/8/layout/radial6"/>
    <dgm:cxn modelId="{AEB132B0-A17F-4C4B-BC51-31AB0D60394B}" type="presParOf" srcId="{0AA6B1B5-3022-4C0F-A60B-623B13205969}" destId="{5FB07D7A-881A-42EE-ADC7-D4FA19544D38}" srcOrd="5" destOrd="0" presId="urn:microsoft.com/office/officeart/2005/8/layout/radial6"/>
    <dgm:cxn modelId="{C3412AC7-8778-413B-AC93-0638BD12832C}" type="presParOf" srcId="{0AA6B1B5-3022-4C0F-A60B-623B13205969}" destId="{48354B9F-21BA-4888-ADA8-FEFB5CB3CC94}" srcOrd="6" destOrd="0" presId="urn:microsoft.com/office/officeart/2005/8/layout/radial6"/>
    <dgm:cxn modelId="{3318733C-7594-44E1-9E1D-A8C1889ECD60}" type="presParOf" srcId="{0AA6B1B5-3022-4C0F-A60B-623B13205969}" destId="{C7F0B400-7359-4E36-BDFA-44D3308A5716}" srcOrd="7" destOrd="0" presId="urn:microsoft.com/office/officeart/2005/8/layout/radial6"/>
    <dgm:cxn modelId="{7E31DC34-19AE-4EF3-95D4-09AD27CA5519}" type="presParOf" srcId="{0AA6B1B5-3022-4C0F-A60B-623B13205969}" destId="{B00C6B33-9BAC-4D3B-89DA-18C32092ED8C}" srcOrd="8" destOrd="0" presId="urn:microsoft.com/office/officeart/2005/8/layout/radial6"/>
    <dgm:cxn modelId="{1C14DD56-166B-4FFA-8ECA-732A7BBF6A37}" type="presParOf" srcId="{0AA6B1B5-3022-4C0F-A60B-623B13205969}" destId="{DE88DB92-DA4E-426A-9BAE-6C26B458A793}" srcOrd="9" destOrd="0" presId="urn:microsoft.com/office/officeart/2005/8/layout/radial6"/>
    <dgm:cxn modelId="{CE6EE874-A139-4875-9739-D21FBD69259C}" type="presParOf" srcId="{0AA6B1B5-3022-4C0F-A60B-623B13205969}" destId="{BF99842C-733B-4419-908E-349F3F4906B5}" srcOrd="10" destOrd="0" presId="urn:microsoft.com/office/officeart/2005/8/layout/radial6"/>
    <dgm:cxn modelId="{D8E0A0CD-4513-4B9A-92A6-C7E4EC042B07}" type="presParOf" srcId="{0AA6B1B5-3022-4C0F-A60B-623B13205969}" destId="{D22E597F-B391-4254-A6FE-B787A88534D0}" srcOrd="11" destOrd="0" presId="urn:microsoft.com/office/officeart/2005/8/layout/radial6"/>
    <dgm:cxn modelId="{1D450F95-20C0-4870-8566-1D592AED392E}" type="presParOf" srcId="{0AA6B1B5-3022-4C0F-A60B-623B13205969}" destId="{76769E85-AB92-4858-9BE8-5ADA749815A9}" srcOrd="12" destOrd="0" presId="urn:microsoft.com/office/officeart/2005/8/layout/radial6"/>
    <dgm:cxn modelId="{D4C78EE6-4D34-40FD-9619-AE3A644CB4B6}" type="presParOf" srcId="{0AA6B1B5-3022-4C0F-A60B-623B13205969}" destId="{6BE453E5-C863-45D5-AAF5-610964E69A26}" srcOrd="13" destOrd="0" presId="urn:microsoft.com/office/officeart/2005/8/layout/radial6"/>
    <dgm:cxn modelId="{73D050B8-1E16-43E6-B5BD-5F0394764AA9}" type="presParOf" srcId="{0AA6B1B5-3022-4C0F-A60B-623B13205969}" destId="{55571626-6244-4257-A05C-B7E5350787B6}" srcOrd="14" destOrd="0" presId="urn:microsoft.com/office/officeart/2005/8/layout/radial6"/>
    <dgm:cxn modelId="{97FFA68C-7F84-4955-84AF-7421D718ADF1}" type="presParOf" srcId="{0AA6B1B5-3022-4C0F-A60B-623B13205969}" destId="{53FBF7EA-47CB-4963-A350-75119DC4CF0F}" srcOrd="15" destOrd="0" presId="urn:microsoft.com/office/officeart/2005/8/layout/radial6"/>
    <dgm:cxn modelId="{E89E977E-2DC6-4316-95DF-08C04CA13823}" type="presParOf" srcId="{0AA6B1B5-3022-4C0F-A60B-623B13205969}" destId="{5CFE45FF-1BC7-4E82-90FD-999CBD7DA372}" srcOrd="16" destOrd="0" presId="urn:microsoft.com/office/officeart/2005/8/layout/radial6"/>
    <dgm:cxn modelId="{9668C0B8-2BA3-48E2-974B-375741403930}" type="presParOf" srcId="{0AA6B1B5-3022-4C0F-A60B-623B13205969}" destId="{4DDB39F9-DC67-4A24-9CA5-794C167CF510}" srcOrd="17" destOrd="0" presId="urn:microsoft.com/office/officeart/2005/8/layout/radial6"/>
    <dgm:cxn modelId="{F71E99FE-DAFE-4861-88F2-277CB39CD54E}" type="presParOf" srcId="{0AA6B1B5-3022-4C0F-A60B-623B13205969}" destId="{C7EF80DE-364E-4FE0-A4A7-A570FE70B688}" srcOrd="18" destOrd="0" presId="urn:microsoft.com/office/officeart/2005/8/layout/radial6"/>
    <dgm:cxn modelId="{6BED3F6A-8586-4AB8-8C95-273BA83219F7}" type="presParOf" srcId="{0AA6B1B5-3022-4C0F-A60B-623B13205969}" destId="{DB7EE67E-5129-4C64-9651-7306EF737E3C}" srcOrd="19" destOrd="0" presId="urn:microsoft.com/office/officeart/2005/8/layout/radial6"/>
    <dgm:cxn modelId="{A034E2E8-A263-4BFE-A757-9BC909973CB5}" type="presParOf" srcId="{0AA6B1B5-3022-4C0F-A60B-623B13205969}" destId="{886082D3-ACDB-4AD9-96D3-C90BB1E474C3}" srcOrd="20" destOrd="0" presId="urn:microsoft.com/office/officeart/2005/8/layout/radial6"/>
    <dgm:cxn modelId="{A36B9911-40B1-45C7-B250-102E2B471343}" type="presParOf" srcId="{0AA6B1B5-3022-4C0F-A60B-623B13205969}" destId="{01692138-FCC2-4F24-8A2C-4C9CCD2C8FE4}" srcOrd="21" destOrd="0" presId="urn:microsoft.com/office/officeart/2005/8/layout/radial6"/>
  </dgm:cxnLst>
  <dgm:bg/>
  <dgm:whole/>
</dgm:dataModel>
</file>

<file path=ppt/diagrams/data2.xml><?xml version="1.0" encoding="utf-8"?>
<dgm:dataModel xmlns:dgm="http://schemas.openxmlformats.org/drawingml/2006/diagram" xmlns:a="http://schemas.openxmlformats.org/drawingml/2006/main">
  <dgm:ptLst>
    <dgm:pt modelId="{A66D1A5A-0F2A-4EA0-A9CF-D342F3EE3027}" type="doc">
      <dgm:prSet loTypeId="urn:microsoft.com/office/officeart/2005/8/layout/radial6" loCatId="cycle" qsTypeId="urn:microsoft.com/office/officeart/2005/8/quickstyle/3d2" qsCatId="3D" csTypeId="urn:microsoft.com/office/officeart/2005/8/colors/accent0_1" csCatId="mainScheme" phldr="1"/>
      <dgm:spPr/>
      <dgm:t>
        <a:bodyPr/>
        <a:lstStyle/>
        <a:p>
          <a:endParaRPr lang="zh-CN" altLang="en-US"/>
        </a:p>
      </dgm:t>
    </dgm:pt>
    <dgm:pt modelId="{12A06D02-2EA1-49C6-A957-86B14E99B7CB}">
      <dgm:prSet phldrT="[文本]"/>
      <dgm:spPr/>
      <dgm:t>
        <a:bodyPr/>
        <a:lstStyle/>
        <a:p>
          <a:r>
            <a:rPr lang="en-US" altLang="zh-CN" b="1" dirty="0" smtClean="0">
              <a:solidFill>
                <a:schemeClr val="tx2"/>
              </a:solidFill>
            </a:rPr>
            <a:t>4P</a:t>
          </a:r>
          <a:r>
            <a:rPr lang="zh-CN" altLang="en-US" b="1" dirty="0" smtClean="0">
              <a:solidFill>
                <a:schemeClr val="tx2"/>
              </a:solidFill>
            </a:rPr>
            <a:t>原则</a:t>
          </a:r>
          <a:endParaRPr lang="zh-CN" altLang="en-US" b="1" dirty="0">
            <a:solidFill>
              <a:schemeClr val="tx2"/>
            </a:solidFill>
          </a:endParaRPr>
        </a:p>
      </dgm:t>
    </dgm:pt>
    <dgm:pt modelId="{7F3340B5-97CF-4180-8F2D-FFEFB96423B0}" type="parTrans" cxnId="{8D6D538C-CD01-486E-831B-D048D305F0C8}">
      <dgm:prSet/>
      <dgm:spPr/>
      <dgm:t>
        <a:bodyPr/>
        <a:lstStyle/>
        <a:p>
          <a:endParaRPr lang="zh-CN" altLang="en-US" b="1">
            <a:solidFill>
              <a:schemeClr val="tx2"/>
            </a:solidFill>
          </a:endParaRPr>
        </a:p>
      </dgm:t>
    </dgm:pt>
    <dgm:pt modelId="{6E1F3E33-64E3-4235-9720-243885466DBA}" type="sibTrans" cxnId="{8D6D538C-CD01-486E-831B-D048D305F0C8}">
      <dgm:prSet/>
      <dgm:spPr/>
      <dgm:t>
        <a:bodyPr/>
        <a:lstStyle/>
        <a:p>
          <a:endParaRPr lang="zh-CN" altLang="en-US" b="1">
            <a:solidFill>
              <a:schemeClr val="tx2"/>
            </a:solidFill>
          </a:endParaRPr>
        </a:p>
      </dgm:t>
    </dgm:pt>
    <dgm:pt modelId="{AE513108-3205-43CD-819B-39360D7D94CE}">
      <dgm:prSet phldrT="[文本]" custT="1"/>
      <dgm:spPr/>
      <dgm:t>
        <a:bodyPr/>
        <a:lstStyle/>
        <a:p>
          <a:r>
            <a:rPr lang="en-US" altLang="zh-CN" sz="1600" b="1" dirty="0" smtClean="0">
              <a:solidFill>
                <a:schemeClr val="tx2"/>
              </a:solidFill>
            </a:rPr>
            <a:t>Person</a:t>
          </a:r>
          <a:endParaRPr lang="zh-CN" altLang="en-US" sz="1600" b="1" dirty="0">
            <a:solidFill>
              <a:schemeClr val="tx2"/>
            </a:solidFill>
          </a:endParaRPr>
        </a:p>
      </dgm:t>
    </dgm:pt>
    <dgm:pt modelId="{64ACFE58-19D6-4D20-944E-644345759D5B}" type="parTrans" cxnId="{75FCD001-F168-4B28-B41E-BBD37E32A144}">
      <dgm:prSet/>
      <dgm:spPr/>
      <dgm:t>
        <a:bodyPr/>
        <a:lstStyle/>
        <a:p>
          <a:endParaRPr lang="zh-CN" altLang="en-US" b="1">
            <a:solidFill>
              <a:schemeClr val="tx2"/>
            </a:solidFill>
          </a:endParaRPr>
        </a:p>
      </dgm:t>
    </dgm:pt>
    <dgm:pt modelId="{0B7AB3A2-2B20-420C-A264-687768BE27BE}" type="sibTrans" cxnId="{75FCD001-F168-4B28-B41E-BBD37E32A144}">
      <dgm:prSet/>
      <dgm:spPr/>
      <dgm:t>
        <a:bodyPr/>
        <a:lstStyle/>
        <a:p>
          <a:endParaRPr lang="zh-CN" altLang="en-US" b="1">
            <a:solidFill>
              <a:schemeClr val="tx2"/>
            </a:solidFill>
          </a:endParaRPr>
        </a:p>
      </dgm:t>
    </dgm:pt>
    <dgm:pt modelId="{9884D21B-CDA2-4AEA-A5DA-66C355F3C442}">
      <dgm:prSet phldrT="[文本]" custT="1"/>
      <dgm:spPr/>
      <dgm:t>
        <a:bodyPr/>
        <a:lstStyle/>
        <a:p>
          <a:r>
            <a:rPr lang="en-US" altLang="zh-CN" sz="1600" b="1" dirty="0" smtClean="0">
              <a:solidFill>
                <a:schemeClr val="tx2"/>
              </a:solidFill>
            </a:rPr>
            <a:t>Product</a:t>
          </a:r>
          <a:endParaRPr lang="zh-CN" altLang="en-US" sz="1600" b="1" dirty="0">
            <a:solidFill>
              <a:schemeClr val="tx2"/>
            </a:solidFill>
          </a:endParaRPr>
        </a:p>
      </dgm:t>
    </dgm:pt>
    <dgm:pt modelId="{1AE0E669-48CE-462E-8FAB-14021EE4A33E}" type="parTrans" cxnId="{CC963BC9-2199-4853-B191-7E5042F4284E}">
      <dgm:prSet/>
      <dgm:spPr/>
      <dgm:t>
        <a:bodyPr/>
        <a:lstStyle/>
        <a:p>
          <a:endParaRPr lang="zh-CN" altLang="en-US" b="1">
            <a:solidFill>
              <a:schemeClr val="tx2"/>
            </a:solidFill>
          </a:endParaRPr>
        </a:p>
      </dgm:t>
    </dgm:pt>
    <dgm:pt modelId="{514539BC-E64E-4F0C-8CFD-8457C891BE4B}" type="sibTrans" cxnId="{CC963BC9-2199-4853-B191-7E5042F4284E}">
      <dgm:prSet/>
      <dgm:spPr/>
      <dgm:t>
        <a:bodyPr/>
        <a:lstStyle/>
        <a:p>
          <a:endParaRPr lang="zh-CN" altLang="en-US" b="1">
            <a:solidFill>
              <a:schemeClr val="tx2"/>
            </a:solidFill>
          </a:endParaRPr>
        </a:p>
      </dgm:t>
    </dgm:pt>
    <dgm:pt modelId="{71B68974-F368-4DF6-B01E-1BD2504A339C}">
      <dgm:prSet phldrT="[文本]" custT="1"/>
      <dgm:spPr/>
      <dgm:t>
        <a:bodyPr/>
        <a:lstStyle/>
        <a:p>
          <a:r>
            <a:rPr lang="en-US" altLang="zh-CN" sz="1600" b="1" dirty="0" smtClean="0">
              <a:solidFill>
                <a:schemeClr val="tx2"/>
              </a:solidFill>
            </a:rPr>
            <a:t>Process</a:t>
          </a:r>
          <a:endParaRPr lang="zh-CN" altLang="en-US" sz="1600" b="1" dirty="0">
            <a:solidFill>
              <a:schemeClr val="tx2"/>
            </a:solidFill>
          </a:endParaRPr>
        </a:p>
      </dgm:t>
    </dgm:pt>
    <dgm:pt modelId="{735D4920-EA75-4976-9C64-C62B6DEA85DD}" type="parTrans" cxnId="{91AAAAFD-CA55-4478-849B-4945821CF988}">
      <dgm:prSet/>
      <dgm:spPr/>
      <dgm:t>
        <a:bodyPr/>
        <a:lstStyle/>
        <a:p>
          <a:endParaRPr lang="zh-CN" altLang="en-US" b="1">
            <a:solidFill>
              <a:schemeClr val="tx2"/>
            </a:solidFill>
          </a:endParaRPr>
        </a:p>
      </dgm:t>
    </dgm:pt>
    <dgm:pt modelId="{85C381BE-8C5D-4DE2-9FE8-0B1ACB429626}" type="sibTrans" cxnId="{91AAAAFD-CA55-4478-849B-4945821CF988}">
      <dgm:prSet/>
      <dgm:spPr/>
      <dgm:t>
        <a:bodyPr/>
        <a:lstStyle/>
        <a:p>
          <a:endParaRPr lang="zh-CN" altLang="en-US" b="1">
            <a:solidFill>
              <a:schemeClr val="tx2"/>
            </a:solidFill>
          </a:endParaRPr>
        </a:p>
      </dgm:t>
    </dgm:pt>
    <dgm:pt modelId="{0541CF2B-84E2-4A48-AB3E-681C866605CD}">
      <dgm:prSet phldrT="[文本]" custT="1"/>
      <dgm:spPr/>
      <dgm:t>
        <a:bodyPr/>
        <a:lstStyle/>
        <a:p>
          <a:r>
            <a:rPr lang="en-US" altLang="zh-CN" sz="1600" b="1" dirty="0" smtClean="0">
              <a:solidFill>
                <a:schemeClr val="tx2"/>
              </a:solidFill>
            </a:rPr>
            <a:t>Project</a:t>
          </a:r>
          <a:endParaRPr lang="zh-CN" altLang="en-US" sz="1600" b="1" dirty="0">
            <a:solidFill>
              <a:schemeClr val="tx2"/>
            </a:solidFill>
          </a:endParaRPr>
        </a:p>
      </dgm:t>
    </dgm:pt>
    <dgm:pt modelId="{3D6BBA60-DC05-4FAC-A163-B26CDA83BE03}" type="parTrans" cxnId="{4D926602-B243-4DF9-9E9A-A4F4BBAE88AD}">
      <dgm:prSet/>
      <dgm:spPr/>
      <dgm:t>
        <a:bodyPr/>
        <a:lstStyle/>
        <a:p>
          <a:endParaRPr lang="zh-CN" altLang="en-US" b="1">
            <a:solidFill>
              <a:schemeClr val="tx2"/>
            </a:solidFill>
          </a:endParaRPr>
        </a:p>
      </dgm:t>
    </dgm:pt>
    <dgm:pt modelId="{F99A183D-4490-4E08-865D-ADE1D52FF48B}" type="sibTrans" cxnId="{4D926602-B243-4DF9-9E9A-A4F4BBAE88AD}">
      <dgm:prSet/>
      <dgm:spPr/>
      <dgm:t>
        <a:bodyPr/>
        <a:lstStyle/>
        <a:p>
          <a:endParaRPr lang="zh-CN" altLang="en-US" b="1">
            <a:solidFill>
              <a:schemeClr val="tx2"/>
            </a:solidFill>
          </a:endParaRPr>
        </a:p>
      </dgm:t>
    </dgm:pt>
    <dgm:pt modelId="{0AA6B1B5-3022-4C0F-A60B-623B13205969}" type="pres">
      <dgm:prSet presAssocID="{A66D1A5A-0F2A-4EA0-A9CF-D342F3EE3027}" presName="Name0" presStyleCnt="0">
        <dgm:presLayoutVars>
          <dgm:chMax val="1"/>
          <dgm:dir/>
          <dgm:animLvl val="ctr"/>
          <dgm:resizeHandles val="exact"/>
        </dgm:presLayoutVars>
      </dgm:prSet>
      <dgm:spPr/>
      <dgm:t>
        <a:bodyPr/>
        <a:lstStyle/>
        <a:p>
          <a:endParaRPr lang="zh-CN" altLang="en-US"/>
        </a:p>
      </dgm:t>
    </dgm:pt>
    <dgm:pt modelId="{EA59F63A-6E46-42F7-AA9C-207A281B3B39}" type="pres">
      <dgm:prSet presAssocID="{12A06D02-2EA1-49C6-A957-86B14E99B7CB}" presName="centerShape" presStyleLbl="node0" presStyleIdx="0" presStyleCnt="1"/>
      <dgm:spPr/>
      <dgm:t>
        <a:bodyPr/>
        <a:lstStyle/>
        <a:p>
          <a:endParaRPr lang="zh-CN" altLang="en-US"/>
        </a:p>
      </dgm:t>
    </dgm:pt>
    <dgm:pt modelId="{B8E6700A-B93C-48B9-B90D-4F759E49AF52}" type="pres">
      <dgm:prSet presAssocID="{AE513108-3205-43CD-819B-39360D7D94CE}" presName="node" presStyleLbl="node1" presStyleIdx="0" presStyleCnt="4">
        <dgm:presLayoutVars>
          <dgm:bulletEnabled val="1"/>
        </dgm:presLayoutVars>
      </dgm:prSet>
      <dgm:spPr/>
      <dgm:t>
        <a:bodyPr/>
        <a:lstStyle/>
        <a:p>
          <a:endParaRPr lang="zh-CN" altLang="en-US"/>
        </a:p>
      </dgm:t>
    </dgm:pt>
    <dgm:pt modelId="{82C7A504-3FED-4F1A-B5A0-913E51C90416}" type="pres">
      <dgm:prSet presAssocID="{AE513108-3205-43CD-819B-39360D7D94CE}" presName="dummy" presStyleCnt="0"/>
      <dgm:spPr/>
    </dgm:pt>
    <dgm:pt modelId="{61CD5F6C-8B20-4069-8331-43CF930D78C9}" type="pres">
      <dgm:prSet presAssocID="{0B7AB3A2-2B20-420C-A264-687768BE27BE}" presName="sibTrans" presStyleLbl="sibTrans2D1" presStyleIdx="0" presStyleCnt="4"/>
      <dgm:spPr/>
      <dgm:t>
        <a:bodyPr/>
        <a:lstStyle/>
        <a:p>
          <a:endParaRPr lang="zh-CN" altLang="en-US"/>
        </a:p>
      </dgm:t>
    </dgm:pt>
    <dgm:pt modelId="{4EE9714E-0EDE-40AA-8715-C838448A63FE}" type="pres">
      <dgm:prSet presAssocID="{9884D21B-CDA2-4AEA-A5DA-66C355F3C442}" presName="node" presStyleLbl="node1" presStyleIdx="1" presStyleCnt="4">
        <dgm:presLayoutVars>
          <dgm:bulletEnabled val="1"/>
        </dgm:presLayoutVars>
      </dgm:prSet>
      <dgm:spPr/>
      <dgm:t>
        <a:bodyPr/>
        <a:lstStyle/>
        <a:p>
          <a:endParaRPr lang="zh-CN" altLang="en-US"/>
        </a:p>
      </dgm:t>
    </dgm:pt>
    <dgm:pt modelId="{5FB07D7A-881A-42EE-ADC7-D4FA19544D38}" type="pres">
      <dgm:prSet presAssocID="{9884D21B-CDA2-4AEA-A5DA-66C355F3C442}" presName="dummy" presStyleCnt="0"/>
      <dgm:spPr/>
    </dgm:pt>
    <dgm:pt modelId="{48354B9F-21BA-4888-ADA8-FEFB5CB3CC94}" type="pres">
      <dgm:prSet presAssocID="{514539BC-E64E-4F0C-8CFD-8457C891BE4B}" presName="sibTrans" presStyleLbl="sibTrans2D1" presStyleIdx="1" presStyleCnt="4"/>
      <dgm:spPr/>
      <dgm:t>
        <a:bodyPr/>
        <a:lstStyle/>
        <a:p>
          <a:endParaRPr lang="zh-CN" altLang="en-US"/>
        </a:p>
      </dgm:t>
    </dgm:pt>
    <dgm:pt modelId="{C7F0B400-7359-4E36-BDFA-44D3308A5716}" type="pres">
      <dgm:prSet presAssocID="{71B68974-F368-4DF6-B01E-1BD2504A339C}" presName="node" presStyleLbl="node1" presStyleIdx="2" presStyleCnt="4">
        <dgm:presLayoutVars>
          <dgm:bulletEnabled val="1"/>
        </dgm:presLayoutVars>
      </dgm:prSet>
      <dgm:spPr/>
      <dgm:t>
        <a:bodyPr/>
        <a:lstStyle/>
        <a:p>
          <a:endParaRPr lang="zh-CN" altLang="en-US"/>
        </a:p>
      </dgm:t>
    </dgm:pt>
    <dgm:pt modelId="{B00C6B33-9BAC-4D3B-89DA-18C32092ED8C}" type="pres">
      <dgm:prSet presAssocID="{71B68974-F368-4DF6-B01E-1BD2504A339C}" presName="dummy" presStyleCnt="0"/>
      <dgm:spPr/>
    </dgm:pt>
    <dgm:pt modelId="{DE88DB92-DA4E-426A-9BAE-6C26B458A793}" type="pres">
      <dgm:prSet presAssocID="{85C381BE-8C5D-4DE2-9FE8-0B1ACB429626}" presName="sibTrans" presStyleLbl="sibTrans2D1" presStyleIdx="2" presStyleCnt="4"/>
      <dgm:spPr/>
      <dgm:t>
        <a:bodyPr/>
        <a:lstStyle/>
        <a:p>
          <a:endParaRPr lang="zh-CN" altLang="en-US"/>
        </a:p>
      </dgm:t>
    </dgm:pt>
    <dgm:pt modelId="{BF99842C-733B-4419-908E-349F3F4906B5}" type="pres">
      <dgm:prSet presAssocID="{0541CF2B-84E2-4A48-AB3E-681C866605CD}" presName="node" presStyleLbl="node1" presStyleIdx="3" presStyleCnt="4">
        <dgm:presLayoutVars>
          <dgm:bulletEnabled val="1"/>
        </dgm:presLayoutVars>
      </dgm:prSet>
      <dgm:spPr/>
      <dgm:t>
        <a:bodyPr/>
        <a:lstStyle/>
        <a:p>
          <a:endParaRPr lang="zh-CN" altLang="en-US"/>
        </a:p>
      </dgm:t>
    </dgm:pt>
    <dgm:pt modelId="{D22E597F-B391-4254-A6FE-B787A88534D0}" type="pres">
      <dgm:prSet presAssocID="{0541CF2B-84E2-4A48-AB3E-681C866605CD}" presName="dummy" presStyleCnt="0"/>
      <dgm:spPr/>
    </dgm:pt>
    <dgm:pt modelId="{76769E85-AB92-4858-9BE8-5ADA749815A9}" type="pres">
      <dgm:prSet presAssocID="{F99A183D-4490-4E08-865D-ADE1D52FF48B}" presName="sibTrans" presStyleLbl="sibTrans2D1" presStyleIdx="3" presStyleCnt="4"/>
      <dgm:spPr/>
      <dgm:t>
        <a:bodyPr/>
        <a:lstStyle/>
        <a:p>
          <a:endParaRPr lang="zh-CN" altLang="en-US"/>
        </a:p>
      </dgm:t>
    </dgm:pt>
  </dgm:ptLst>
  <dgm:cxnLst>
    <dgm:cxn modelId="{75FCD001-F168-4B28-B41E-BBD37E32A144}" srcId="{12A06D02-2EA1-49C6-A957-86B14E99B7CB}" destId="{AE513108-3205-43CD-819B-39360D7D94CE}" srcOrd="0" destOrd="0" parTransId="{64ACFE58-19D6-4D20-944E-644345759D5B}" sibTransId="{0B7AB3A2-2B20-420C-A264-687768BE27BE}"/>
    <dgm:cxn modelId="{78E5D971-4215-4265-9852-2DEC70A7EA08}" type="presOf" srcId="{9884D21B-CDA2-4AEA-A5DA-66C355F3C442}" destId="{4EE9714E-0EDE-40AA-8715-C838448A63FE}" srcOrd="0" destOrd="0" presId="urn:microsoft.com/office/officeart/2005/8/layout/radial6"/>
    <dgm:cxn modelId="{4D926602-B243-4DF9-9E9A-A4F4BBAE88AD}" srcId="{12A06D02-2EA1-49C6-A957-86B14E99B7CB}" destId="{0541CF2B-84E2-4A48-AB3E-681C866605CD}" srcOrd="3" destOrd="0" parTransId="{3D6BBA60-DC05-4FAC-A163-B26CDA83BE03}" sibTransId="{F99A183D-4490-4E08-865D-ADE1D52FF48B}"/>
    <dgm:cxn modelId="{A88C41D5-3ECB-465A-A1EA-2977AC9C9580}" type="presOf" srcId="{A66D1A5A-0F2A-4EA0-A9CF-D342F3EE3027}" destId="{0AA6B1B5-3022-4C0F-A60B-623B13205969}" srcOrd="0" destOrd="0" presId="urn:microsoft.com/office/officeart/2005/8/layout/radial6"/>
    <dgm:cxn modelId="{B2ACE371-E73D-419B-99AA-7F19C0A209E3}" type="presOf" srcId="{F99A183D-4490-4E08-865D-ADE1D52FF48B}" destId="{76769E85-AB92-4858-9BE8-5ADA749815A9}" srcOrd="0" destOrd="0" presId="urn:microsoft.com/office/officeart/2005/8/layout/radial6"/>
    <dgm:cxn modelId="{1F656E23-626F-4DDB-90D6-A8899358EA3E}" type="presOf" srcId="{514539BC-E64E-4F0C-8CFD-8457C891BE4B}" destId="{48354B9F-21BA-4888-ADA8-FEFB5CB3CC94}" srcOrd="0" destOrd="0" presId="urn:microsoft.com/office/officeart/2005/8/layout/radial6"/>
    <dgm:cxn modelId="{8D6D538C-CD01-486E-831B-D048D305F0C8}" srcId="{A66D1A5A-0F2A-4EA0-A9CF-D342F3EE3027}" destId="{12A06D02-2EA1-49C6-A957-86B14E99B7CB}" srcOrd="0" destOrd="0" parTransId="{7F3340B5-97CF-4180-8F2D-FFEFB96423B0}" sibTransId="{6E1F3E33-64E3-4235-9720-243885466DBA}"/>
    <dgm:cxn modelId="{D988C00D-1BC1-41F5-A02B-75F79BD4D377}" type="presOf" srcId="{12A06D02-2EA1-49C6-A957-86B14E99B7CB}" destId="{EA59F63A-6E46-42F7-AA9C-207A281B3B39}" srcOrd="0" destOrd="0" presId="urn:microsoft.com/office/officeart/2005/8/layout/radial6"/>
    <dgm:cxn modelId="{F211E7B1-B9F6-48D3-9EB1-3D77AAC6F83B}" type="presOf" srcId="{71B68974-F368-4DF6-B01E-1BD2504A339C}" destId="{C7F0B400-7359-4E36-BDFA-44D3308A5716}" srcOrd="0" destOrd="0" presId="urn:microsoft.com/office/officeart/2005/8/layout/radial6"/>
    <dgm:cxn modelId="{78CE814C-EFB1-4563-9CA6-ACF1A29D1DF9}" type="presOf" srcId="{85C381BE-8C5D-4DE2-9FE8-0B1ACB429626}" destId="{DE88DB92-DA4E-426A-9BAE-6C26B458A793}" srcOrd="0" destOrd="0" presId="urn:microsoft.com/office/officeart/2005/8/layout/radial6"/>
    <dgm:cxn modelId="{61D45B8F-59F0-4B2D-832F-530483EE7ACD}" type="presOf" srcId="{0541CF2B-84E2-4A48-AB3E-681C866605CD}" destId="{BF99842C-733B-4419-908E-349F3F4906B5}" srcOrd="0" destOrd="0" presId="urn:microsoft.com/office/officeart/2005/8/layout/radial6"/>
    <dgm:cxn modelId="{B027300A-1990-4A83-9B53-9A654633AC13}" type="presOf" srcId="{AE513108-3205-43CD-819B-39360D7D94CE}" destId="{B8E6700A-B93C-48B9-B90D-4F759E49AF52}" srcOrd="0" destOrd="0" presId="urn:microsoft.com/office/officeart/2005/8/layout/radial6"/>
    <dgm:cxn modelId="{CC963BC9-2199-4853-B191-7E5042F4284E}" srcId="{12A06D02-2EA1-49C6-A957-86B14E99B7CB}" destId="{9884D21B-CDA2-4AEA-A5DA-66C355F3C442}" srcOrd="1" destOrd="0" parTransId="{1AE0E669-48CE-462E-8FAB-14021EE4A33E}" sibTransId="{514539BC-E64E-4F0C-8CFD-8457C891BE4B}"/>
    <dgm:cxn modelId="{91AAAAFD-CA55-4478-849B-4945821CF988}" srcId="{12A06D02-2EA1-49C6-A957-86B14E99B7CB}" destId="{71B68974-F368-4DF6-B01E-1BD2504A339C}" srcOrd="2" destOrd="0" parTransId="{735D4920-EA75-4976-9C64-C62B6DEA85DD}" sibTransId="{85C381BE-8C5D-4DE2-9FE8-0B1ACB429626}"/>
    <dgm:cxn modelId="{11AB0A9D-B9A7-40C6-9AE7-FE03E7F11AB9}" type="presOf" srcId="{0B7AB3A2-2B20-420C-A264-687768BE27BE}" destId="{61CD5F6C-8B20-4069-8331-43CF930D78C9}" srcOrd="0" destOrd="0" presId="urn:microsoft.com/office/officeart/2005/8/layout/radial6"/>
    <dgm:cxn modelId="{C041101D-6DDF-43FD-8BBA-D2F7332A8E2E}" type="presParOf" srcId="{0AA6B1B5-3022-4C0F-A60B-623B13205969}" destId="{EA59F63A-6E46-42F7-AA9C-207A281B3B39}" srcOrd="0" destOrd="0" presId="urn:microsoft.com/office/officeart/2005/8/layout/radial6"/>
    <dgm:cxn modelId="{EBAEDFAA-03B6-4337-9A2E-1BB1E1E60C76}" type="presParOf" srcId="{0AA6B1B5-3022-4C0F-A60B-623B13205969}" destId="{B8E6700A-B93C-48B9-B90D-4F759E49AF52}" srcOrd="1" destOrd="0" presId="urn:microsoft.com/office/officeart/2005/8/layout/radial6"/>
    <dgm:cxn modelId="{BA2885F1-7C33-43EC-9710-54F738F82E8B}" type="presParOf" srcId="{0AA6B1B5-3022-4C0F-A60B-623B13205969}" destId="{82C7A504-3FED-4F1A-B5A0-913E51C90416}" srcOrd="2" destOrd="0" presId="urn:microsoft.com/office/officeart/2005/8/layout/radial6"/>
    <dgm:cxn modelId="{9C79333C-9547-479F-86D8-94F6CFDF8481}" type="presParOf" srcId="{0AA6B1B5-3022-4C0F-A60B-623B13205969}" destId="{61CD5F6C-8B20-4069-8331-43CF930D78C9}" srcOrd="3" destOrd="0" presId="urn:microsoft.com/office/officeart/2005/8/layout/radial6"/>
    <dgm:cxn modelId="{012969FD-52F4-4B24-AE47-C228B776216A}" type="presParOf" srcId="{0AA6B1B5-3022-4C0F-A60B-623B13205969}" destId="{4EE9714E-0EDE-40AA-8715-C838448A63FE}" srcOrd="4" destOrd="0" presId="urn:microsoft.com/office/officeart/2005/8/layout/radial6"/>
    <dgm:cxn modelId="{7B7659AC-02BB-41C2-A13A-90464215055B}" type="presParOf" srcId="{0AA6B1B5-3022-4C0F-A60B-623B13205969}" destId="{5FB07D7A-881A-42EE-ADC7-D4FA19544D38}" srcOrd="5" destOrd="0" presId="urn:microsoft.com/office/officeart/2005/8/layout/radial6"/>
    <dgm:cxn modelId="{54B439D8-81BB-4D9F-9EF2-67A9A1BA9742}" type="presParOf" srcId="{0AA6B1B5-3022-4C0F-A60B-623B13205969}" destId="{48354B9F-21BA-4888-ADA8-FEFB5CB3CC94}" srcOrd="6" destOrd="0" presId="urn:microsoft.com/office/officeart/2005/8/layout/radial6"/>
    <dgm:cxn modelId="{7EC55E6E-934D-4CD4-A7A4-05AA496E0D97}" type="presParOf" srcId="{0AA6B1B5-3022-4C0F-A60B-623B13205969}" destId="{C7F0B400-7359-4E36-BDFA-44D3308A5716}" srcOrd="7" destOrd="0" presId="urn:microsoft.com/office/officeart/2005/8/layout/radial6"/>
    <dgm:cxn modelId="{E6E94D16-F519-4EC5-96D2-E244E9DCDF52}" type="presParOf" srcId="{0AA6B1B5-3022-4C0F-A60B-623B13205969}" destId="{B00C6B33-9BAC-4D3B-89DA-18C32092ED8C}" srcOrd="8" destOrd="0" presId="urn:microsoft.com/office/officeart/2005/8/layout/radial6"/>
    <dgm:cxn modelId="{3776FD33-B104-48AF-9606-73904367C78C}" type="presParOf" srcId="{0AA6B1B5-3022-4C0F-A60B-623B13205969}" destId="{DE88DB92-DA4E-426A-9BAE-6C26B458A793}" srcOrd="9" destOrd="0" presId="urn:microsoft.com/office/officeart/2005/8/layout/radial6"/>
    <dgm:cxn modelId="{8DBA5C79-DF92-450D-A5B6-32C1DCFF3446}" type="presParOf" srcId="{0AA6B1B5-3022-4C0F-A60B-623B13205969}" destId="{BF99842C-733B-4419-908E-349F3F4906B5}" srcOrd="10" destOrd="0" presId="urn:microsoft.com/office/officeart/2005/8/layout/radial6"/>
    <dgm:cxn modelId="{8062EFF9-4582-49F4-A8E7-7C9E08AF8613}" type="presParOf" srcId="{0AA6B1B5-3022-4C0F-A60B-623B13205969}" destId="{D22E597F-B391-4254-A6FE-B787A88534D0}" srcOrd="11" destOrd="0" presId="urn:microsoft.com/office/officeart/2005/8/layout/radial6"/>
    <dgm:cxn modelId="{425F20D2-012D-4D3E-97F7-818414F60E83}" type="presParOf" srcId="{0AA6B1B5-3022-4C0F-A60B-623B13205969}" destId="{76769E85-AB92-4858-9BE8-5ADA749815A9}" srcOrd="12"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6EFF6445-A8FD-4C2D-AF6A-8F9E13A494D1}" type="doc">
      <dgm:prSet loTypeId="urn:microsoft.com/office/officeart/2005/8/layout/chevron2" loCatId="process" qsTypeId="urn:microsoft.com/office/officeart/2005/8/quickstyle/3d3" qsCatId="3D" csTypeId="urn:microsoft.com/office/officeart/2005/8/colors/accent1_2" csCatId="accent1" phldr="1"/>
      <dgm:spPr/>
      <dgm:t>
        <a:bodyPr/>
        <a:lstStyle/>
        <a:p>
          <a:endParaRPr lang="zh-CN" altLang="en-US"/>
        </a:p>
      </dgm:t>
    </dgm:pt>
    <dgm:pt modelId="{9BDC9187-1DD7-4437-AD47-7985C041634F}">
      <dgm:prSet phldrT="[文本]" phldr="1"/>
      <dgm:spPr/>
      <dgm:t>
        <a:bodyPr/>
        <a:lstStyle/>
        <a:p>
          <a:endParaRPr lang="zh-CN" altLang="en-US"/>
        </a:p>
      </dgm:t>
    </dgm:pt>
    <dgm:pt modelId="{BCB4DD38-0495-4123-873C-48B0927002F3}" type="parTrans" cxnId="{9D2AF24E-E33F-4289-A5A9-653CAEB165F7}">
      <dgm:prSet/>
      <dgm:spPr/>
      <dgm:t>
        <a:bodyPr/>
        <a:lstStyle/>
        <a:p>
          <a:endParaRPr lang="zh-CN" altLang="en-US"/>
        </a:p>
      </dgm:t>
    </dgm:pt>
    <dgm:pt modelId="{0AD2269D-F645-4255-9C42-C440B8843A91}" type="sibTrans" cxnId="{9D2AF24E-E33F-4289-A5A9-653CAEB165F7}">
      <dgm:prSet/>
      <dgm:spPr/>
      <dgm:t>
        <a:bodyPr/>
        <a:lstStyle/>
        <a:p>
          <a:endParaRPr lang="zh-CN" altLang="en-US"/>
        </a:p>
      </dgm:t>
    </dgm:pt>
    <dgm:pt modelId="{131ECC8C-EAA3-44A8-BA19-709E4438C005}">
      <dgm:prSet phldrT="[文本]"/>
      <dgm:spPr/>
      <dgm:t>
        <a:bodyPr/>
        <a:lstStyle/>
        <a:p>
          <a:r>
            <a:rPr lang="zh-CN" altLang="en-US" b="1" dirty="0" smtClean="0">
              <a:solidFill>
                <a:schemeClr val="tx2"/>
              </a:solidFill>
            </a:rPr>
            <a:t>软件度量和估算的技术手段</a:t>
          </a:r>
          <a:endParaRPr lang="zh-CN" altLang="en-US" b="1" dirty="0">
            <a:solidFill>
              <a:schemeClr val="tx2"/>
            </a:solidFill>
          </a:endParaRPr>
        </a:p>
      </dgm:t>
    </dgm:pt>
    <dgm:pt modelId="{4BF9F929-3B8D-4003-94D4-B6D81A9BAEC2}" type="parTrans" cxnId="{E891EA0B-4500-4DFE-A281-253525F98E5D}">
      <dgm:prSet/>
      <dgm:spPr/>
      <dgm:t>
        <a:bodyPr/>
        <a:lstStyle/>
        <a:p>
          <a:endParaRPr lang="zh-CN" altLang="en-US"/>
        </a:p>
      </dgm:t>
    </dgm:pt>
    <dgm:pt modelId="{7D91065F-A4B7-4D0B-8F8F-B2AF3D0A3FFB}" type="sibTrans" cxnId="{E891EA0B-4500-4DFE-A281-253525F98E5D}">
      <dgm:prSet/>
      <dgm:spPr/>
      <dgm:t>
        <a:bodyPr/>
        <a:lstStyle/>
        <a:p>
          <a:endParaRPr lang="zh-CN" altLang="en-US"/>
        </a:p>
      </dgm:t>
    </dgm:pt>
    <dgm:pt modelId="{560C1DFD-07FE-462F-ABC9-35882F7B9689}" type="pres">
      <dgm:prSet presAssocID="{6EFF6445-A8FD-4C2D-AF6A-8F9E13A494D1}" presName="linearFlow" presStyleCnt="0">
        <dgm:presLayoutVars>
          <dgm:dir/>
          <dgm:animLvl val="lvl"/>
          <dgm:resizeHandles val="exact"/>
        </dgm:presLayoutVars>
      </dgm:prSet>
      <dgm:spPr/>
      <dgm:t>
        <a:bodyPr/>
        <a:lstStyle/>
        <a:p>
          <a:endParaRPr lang="zh-CN" altLang="en-US"/>
        </a:p>
      </dgm:t>
    </dgm:pt>
    <dgm:pt modelId="{7EB1780C-2A1B-4B46-A558-460A580EF4C3}" type="pres">
      <dgm:prSet presAssocID="{9BDC9187-1DD7-4437-AD47-7985C041634F}" presName="composite" presStyleCnt="0"/>
      <dgm:spPr/>
    </dgm:pt>
    <dgm:pt modelId="{1828DC91-E503-4471-8B1F-E6A56D105178}" type="pres">
      <dgm:prSet presAssocID="{9BDC9187-1DD7-4437-AD47-7985C041634F}" presName="parentText" presStyleLbl="alignNode1" presStyleIdx="0" presStyleCnt="1">
        <dgm:presLayoutVars>
          <dgm:chMax val="1"/>
          <dgm:bulletEnabled val="1"/>
        </dgm:presLayoutVars>
      </dgm:prSet>
      <dgm:spPr/>
      <dgm:t>
        <a:bodyPr/>
        <a:lstStyle/>
        <a:p>
          <a:endParaRPr lang="zh-CN" altLang="en-US"/>
        </a:p>
      </dgm:t>
    </dgm:pt>
    <dgm:pt modelId="{722C7F4E-2EB5-4C4C-905B-6FC8158FFF9A}" type="pres">
      <dgm:prSet presAssocID="{9BDC9187-1DD7-4437-AD47-7985C041634F}" presName="descendantText" presStyleLbl="alignAcc1" presStyleIdx="0" presStyleCnt="1">
        <dgm:presLayoutVars>
          <dgm:bulletEnabled val="1"/>
        </dgm:presLayoutVars>
      </dgm:prSet>
      <dgm:spPr/>
      <dgm:t>
        <a:bodyPr/>
        <a:lstStyle/>
        <a:p>
          <a:endParaRPr lang="zh-CN" altLang="en-US"/>
        </a:p>
      </dgm:t>
    </dgm:pt>
  </dgm:ptLst>
  <dgm:cxnLst>
    <dgm:cxn modelId="{CEF1B686-E6E9-4611-85DC-B744FE210B58}" type="presOf" srcId="{9BDC9187-1DD7-4437-AD47-7985C041634F}" destId="{1828DC91-E503-4471-8B1F-E6A56D105178}" srcOrd="0" destOrd="0" presId="urn:microsoft.com/office/officeart/2005/8/layout/chevron2"/>
    <dgm:cxn modelId="{05183957-E604-4667-968E-0646E4D93491}" type="presOf" srcId="{6EFF6445-A8FD-4C2D-AF6A-8F9E13A494D1}" destId="{560C1DFD-07FE-462F-ABC9-35882F7B9689}" srcOrd="0" destOrd="0" presId="urn:microsoft.com/office/officeart/2005/8/layout/chevron2"/>
    <dgm:cxn modelId="{54BF48EE-F97E-460A-9763-F33C35BA6CDF}" type="presOf" srcId="{131ECC8C-EAA3-44A8-BA19-709E4438C005}" destId="{722C7F4E-2EB5-4C4C-905B-6FC8158FFF9A}" srcOrd="0" destOrd="0" presId="urn:microsoft.com/office/officeart/2005/8/layout/chevron2"/>
    <dgm:cxn modelId="{E891EA0B-4500-4DFE-A281-253525F98E5D}" srcId="{9BDC9187-1DD7-4437-AD47-7985C041634F}" destId="{131ECC8C-EAA3-44A8-BA19-709E4438C005}" srcOrd="0" destOrd="0" parTransId="{4BF9F929-3B8D-4003-94D4-B6D81A9BAEC2}" sibTransId="{7D91065F-A4B7-4D0B-8F8F-B2AF3D0A3FFB}"/>
    <dgm:cxn modelId="{9D2AF24E-E33F-4289-A5A9-653CAEB165F7}" srcId="{6EFF6445-A8FD-4C2D-AF6A-8F9E13A494D1}" destId="{9BDC9187-1DD7-4437-AD47-7985C041634F}" srcOrd="0" destOrd="0" parTransId="{BCB4DD38-0495-4123-873C-48B0927002F3}" sibTransId="{0AD2269D-F645-4255-9C42-C440B8843A91}"/>
    <dgm:cxn modelId="{6E0B3198-5D9B-42D3-B7B6-818809DDF18B}" type="presParOf" srcId="{560C1DFD-07FE-462F-ABC9-35882F7B9689}" destId="{7EB1780C-2A1B-4B46-A558-460A580EF4C3}" srcOrd="0" destOrd="0" presId="urn:microsoft.com/office/officeart/2005/8/layout/chevron2"/>
    <dgm:cxn modelId="{A0134D07-5619-40AF-AA11-865E817D014F}" type="presParOf" srcId="{7EB1780C-2A1B-4B46-A558-460A580EF4C3}" destId="{1828DC91-E503-4471-8B1F-E6A56D105178}" srcOrd="0" destOrd="0" presId="urn:microsoft.com/office/officeart/2005/8/layout/chevron2"/>
    <dgm:cxn modelId="{4009AC1C-2A18-43B8-AE34-2E92903BF2BD}" type="presParOf" srcId="{7EB1780C-2A1B-4B46-A558-460A580EF4C3}" destId="{722C7F4E-2EB5-4C4C-905B-6FC8158FFF9A}" srcOrd="1" destOrd="0" presId="urn:microsoft.com/office/officeart/2005/8/layout/chevron2"/>
  </dgm:cxnLst>
  <dgm:bg/>
  <dgm:whole/>
</dgm:dataModel>
</file>

<file path=ppt/diagrams/data4.xml><?xml version="1.0" encoding="utf-8"?>
<dgm:dataModel xmlns:dgm="http://schemas.openxmlformats.org/drawingml/2006/diagram" xmlns:a="http://schemas.openxmlformats.org/drawingml/2006/main">
  <dgm:ptLst>
    <dgm:pt modelId="{83C6EDC7-9A38-4752-A5D0-4AF12A981FA1}" type="doc">
      <dgm:prSet loTypeId="urn:microsoft.com/office/officeart/2005/8/layout/radial6" loCatId="relationship" qsTypeId="urn:microsoft.com/office/officeart/2005/8/quickstyle/simple3" qsCatId="simple" csTypeId="urn:microsoft.com/office/officeart/2005/8/colors/colorful5" csCatId="colorful" phldr="1"/>
      <dgm:spPr/>
      <dgm:t>
        <a:bodyPr/>
        <a:lstStyle/>
        <a:p>
          <a:endParaRPr lang="zh-CN" altLang="en-US"/>
        </a:p>
      </dgm:t>
    </dgm:pt>
    <dgm:pt modelId="{9E698ED5-161B-447A-8849-FE57B4A8A9D9}">
      <dgm:prSet phldrT="[文本]"/>
      <dgm:spPr/>
      <dgm:t>
        <a:bodyPr/>
        <a:lstStyle/>
        <a:p>
          <a:r>
            <a:rPr lang="zh-CN" altLang="en-US" b="1" dirty="0" smtClean="0">
              <a:solidFill>
                <a:schemeClr val="tx2"/>
              </a:solidFill>
            </a:rPr>
            <a:t>估算策略</a:t>
          </a:r>
          <a:endParaRPr lang="zh-CN" altLang="en-US" b="1" dirty="0">
            <a:solidFill>
              <a:schemeClr val="tx2"/>
            </a:solidFill>
          </a:endParaRPr>
        </a:p>
      </dgm:t>
    </dgm:pt>
    <dgm:pt modelId="{63531997-A515-44E7-A3A9-D9A8B4DD868E}" type="parTrans" cxnId="{517286D1-12EE-44D0-8C33-512362D6074D}">
      <dgm:prSet/>
      <dgm:spPr/>
      <dgm:t>
        <a:bodyPr/>
        <a:lstStyle/>
        <a:p>
          <a:endParaRPr lang="zh-CN" altLang="en-US"/>
        </a:p>
      </dgm:t>
    </dgm:pt>
    <dgm:pt modelId="{629358CE-3FB8-490F-AFDC-D5E34F760FBB}" type="sibTrans" cxnId="{517286D1-12EE-44D0-8C33-512362D6074D}">
      <dgm:prSet/>
      <dgm:spPr/>
      <dgm:t>
        <a:bodyPr/>
        <a:lstStyle/>
        <a:p>
          <a:endParaRPr lang="zh-CN" altLang="en-US"/>
        </a:p>
      </dgm:t>
    </dgm:pt>
    <dgm:pt modelId="{ACF67F98-299B-4BA9-898C-E0524B97151E}">
      <dgm:prSet phldrT="[文本]"/>
      <dgm:spPr/>
      <dgm:t>
        <a:bodyPr/>
        <a:lstStyle/>
        <a:p>
          <a:r>
            <a:rPr lang="zh-CN" altLang="en-US" b="1" dirty="0" smtClean="0">
              <a:solidFill>
                <a:schemeClr val="tx2"/>
              </a:solidFill>
            </a:rPr>
            <a:t>分解技术</a:t>
          </a:r>
          <a:endParaRPr lang="zh-CN" altLang="en-US" b="1" dirty="0">
            <a:solidFill>
              <a:schemeClr val="tx2"/>
            </a:solidFill>
          </a:endParaRPr>
        </a:p>
      </dgm:t>
    </dgm:pt>
    <dgm:pt modelId="{7E593163-45BA-4996-AF95-FBD332BDE020}" type="parTrans" cxnId="{29D581E2-68B0-4FB1-AE97-93564A7AD2AE}">
      <dgm:prSet/>
      <dgm:spPr/>
      <dgm:t>
        <a:bodyPr/>
        <a:lstStyle/>
        <a:p>
          <a:endParaRPr lang="zh-CN" altLang="en-US"/>
        </a:p>
      </dgm:t>
    </dgm:pt>
    <dgm:pt modelId="{0B8EEACC-3DFD-4AB8-852D-87801ABCE09A}" type="sibTrans" cxnId="{29D581E2-68B0-4FB1-AE97-93564A7AD2AE}">
      <dgm:prSet/>
      <dgm:spPr/>
      <dgm:t>
        <a:bodyPr/>
        <a:lstStyle/>
        <a:p>
          <a:endParaRPr lang="zh-CN" altLang="en-US"/>
        </a:p>
      </dgm:t>
    </dgm:pt>
    <dgm:pt modelId="{86F9B8EA-6599-4695-AD46-F54D99B0AC60}">
      <dgm:prSet phldrT="[文本]"/>
      <dgm:spPr/>
      <dgm:t>
        <a:bodyPr/>
        <a:lstStyle/>
        <a:p>
          <a:r>
            <a:rPr lang="zh-CN" altLang="en-US" b="1" dirty="0" smtClean="0">
              <a:solidFill>
                <a:schemeClr val="tx2"/>
              </a:solidFill>
            </a:rPr>
            <a:t>自顶向下</a:t>
          </a:r>
          <a:endParaRPr lang="zh-CN" altLang="en-US" b="1" dirty="0">
            <a:solidFill>
              <a:schemeClr val="tx2"/>
            </a:solidFill>
          </a:endParaRPr>
        </a:p>
      </dgm:t>
    </dgm:pt>
    <dgm:pt modelId="{CC5EF279-3268-4A14-86E7-82314717B3B5}" type="parTrans" cxnId="{D92F2A15-C037-4618-9F0E-99E18C7C6B77}">
      <dgm:prSet/>
      <dgm:spPr/>
      <dgm:t>
        <a:bodyPr/>
        <a:lstStyle/>
        <a:p>
          <a:endParaRPr lang="zh-CN" altLang="en-US"/>
        </a:p>
      </dgm:t>
    </dgm:pt>
    <dgm:pt modelId="{48E6C9D7-5756-41DE-B70E-2318D2F2DF7A}" type="sibTrans" cxnId="{D92F2A15-C037-4618-9F0E-99E18C7C6B77}">
      <dgm:prSet/>
      <dgm:spPr/>
      <dgm:t>
        <a:bodyPr/>
        <a:lstStyle/>
        <a:p>
          <a:endParaRPr lang="zh-CN" altLang="en-US"/>
        </a:p>
      </dgm:t>
    </dgm:pt>
    <dgm:pt modelId="{43A2001A-F860-4960-8CC7-FD1324F3BAD2}">
      <dgm:prSet phldrT="[文本]"/>
      <dgm:spPr/>
      <dgm:t>
        <a:bodyPr/>
        <a:lstStyle/>
        <a:p>
          <a:r>
            <a:rPr lang="zh-CN" altLang="en-US" b="1" dirty="0" smtClean="0">
              <a:solidFill>
                <a:schemeClr val="tx2"/>
              </a:solidFill>
            </a:rPr>
            <a:t>自底向上</a:t>
          </a:r>
          <a:endParaRPr lang="zh-CN" altLang="en-US" b="1" dirty="0">
            <a:solidFill>
              <a:schemeClr val="tx2"/>
            </a:solidFill>
          </a:endParaRPr>
        </a:p>
      </dgm:t>
    </dgm:pt>
    <dgm:pt modelId="{1126C2C5-8F8D-40FE-AF51-4CECF1D1DBD6}" type="parTrans" cxnId="{4942AC4E-60B6-4B14-A78B-9A170A006752}">
      <dgm:prSet/>
      <dgm:spPr/>
      <dgm:t>
        <a:bodyPr/>
        <a:lstStyle/>
        <a:p>
          <a:endParaRPr lang="zh-CN" altLang="en-US"/>
        </a:p>
      </dgm:t>
    </dgm:pt>
    <dgm:pt modelId="{5DEFD671-FFAE-44A2-A3BD-D3F6ABB81CC4}" type="sibTrans" cxnId="{4942AC4E-60B6-4B14-A78B-9A170A006752}">
      <dgm:prSet/>
      <dgm:spPr/>
      <dgm:t>
        <a:bodyPr/>
        <a:lstStyle/>
        <a:p>
          <a:endParaRPr lang="zh-CN" altLang="en-US"/>
        </a:p>
      </dgm:t>
    </dgm:pt>
    <dgm:pt modelId="{03A9BBCD-6844-4381-B1DD-1FC424BC37B4}">
      <dgm:prSet phldrT="[文本]"/>
      <dgm:spPr/>
      <dgm:t>
        <a:bodyPr/>
        <a:lstStyle/>
        <a:p>
          <a:r>
            <a:rPr lang="zh-CN" altLang="en-US" b="1" dirty="0" smtClean="0">
              <a:solidFill>
                <a:schemeClr val="tx2"/>
              </a:solidFill>
            </a:rPr>
            <a:t>差别估计法</a:t>
          </a:r>
          <a:endParaRPr lang="zh-CN" altLang="en-US" b="1" dirty="0">
            <a:solidFill>
              <a:schemeClr val="tx2"/>
            </a:solidFill>
          </a:endParaRPr>
        </a:p>
      </dgm:t>
    </dgm:pt>
    <dgm:pt modelId="{EA7F866D-4DFF-4D56-A6A8-94F304B74CA8}" type="parTrans" cxnId="{EC7CCFCC-6A3E-4846-A85C-FDCA4CFCBEB9}">
      <dgm:prSet/>
      <dgm:spPr/>
      <dgm:t>
        <a:bodyPr/>
        <a:lstStyle/>
        <a:p>
          <a:endParaRPr lang="zh-CN" altLang="en-US"/>
        </a:p>
      </dgm:t>
    </dgm:pt>
    <dgm:pt modelId="{3C120344-FB10-4817-8110-3D89B77210A2}" type="sibTrans" cxnId="{EC7CCFCC-6A3E-4846-A85C-FDCA4CFCBEB9}">
      <dgm:prSet/>
      <dgm:spPr/>
      <dgm:t>
        <a:bodyPr/>
        <a:lstStyle/>
        <a:p>
          <a:endParaRPr lang="zh-CN" altLang="en-US"/>
        </a:p>
      </dgm:t>
    </dgm:pt>
    <dgm:pt modelId="{7053E565-2BD3-4A9F-93FB-0A11454A4368}">
      <dgm:prSet phldrT="[文本]"/>
      <dgm:spPr/>
      <dgm:t>
        <a:bodyPr/>
        <a:lstStyle/>
        <a:p>
          <a:r>
            <a:rPr lang="zh-CN" altLang="en-US" b="1" dirty="0" smtClean="0">
              <a:solidFill>
                <a:schemeClr val="tx2"/>
              </a:solidFill>
            </a:rPr>
            <a:t>专家判定法</a:t>
          </a:r>
          <a:endParaRPr lang="zh-CN" altLang="en-US" b="1" dirty="0">
            <a:solidFill>
              <a:schemeClr val="tx2"/>
            </a:solidFill>
          </a:endParaRPr>
        </a:p>
      </dgm:t>
    </dgm:pt>
    <dgm:pt modelId="{D615B712-F397-42EE-9CFF-E690D20CE706}" type="parTrans" cxnId="{72086EF3-9CAD-42FE-8411-27EE6CC1C257}">
      <dgm:prSet/>
      <dgm:spPr/>
      <dgm:t>
        <a:bodyPr/>
        <a:lstStyle/>
        <a:p>
          <a:endParaRPr lang="zh-CN" altLang="en-US"/>
        </a:p>
      </dgm:t>
    </dgm:pt>
    <dgm:pt modelId="{8B5C569D-5280-4D44-BF1B-13F65A299BC8}" type="sibTrans" cxnId="{72086EF3-9CAD-42FE-8411-27EE6CC1C257}">
      <dgm:prSet/>
      <dgm:spPr/>
      <dgm:t>
        <a:bodyPr/>
        <a:lstStyle/>
        <a:p>
          <a:endParaRPr lang="zh-CN" altLang="en-US"/>
        </a:p>
      </dgm:t>
    </dgm:pt>
    <dgm:pt modelId="{9F6C7531-9623-4E8B-A384-14EBD437024F}" type="pres">
      <dgm:prSet presAssocID="{83C6EDC7-9A38-4752-A5D0-4AF12A981FA1}" presName="Name0" presStyleCnt="0">
        <dgm:presLayoutVars>
          <dgm:chMax val="1"/>
          <dgm:dir/>
          <dgm:animLvl val="ctr"/>
          <dgm:resizeHandles val="exact"/>
        </dgm:presLayoutVars>
      </dgm:prSet>
      <dgm:spPr/>
      <dgm:t>
        <a:bodyPr/>
        <a:lstStyle/>
        <a:p>
          <a:endParaRPr lang="zh-CN" altLang="en-US"/>
        </a:p>
      </dgm:t>
    </dgm:pt>
    <dgm:pt modelId="{497D9286-B517-4EC3-8731-9E34A1084A1D}" type="pres">
      <dgm:prSet presAssocID="{9E698ED5-161B-447A-8849-FE57B4A8A9D9}" presName="centerShape" presStyleLbl="node0" presStyleIdx="0" presStyleCnt="1"/>
      <dgm:spPr/>
      <dgm:t>
        <a:bodyPr/>
        <a:lstStyle/>
        <a:p>
          <a:endParaRPr lang="zh-CN" altLang="en-US"/>
        </a:p>
      </dgm:t>
    </dgm:pt>
    <dgm:pt modelId="{6BD33F1A-295C-4459-B0B1-194DFF428478}" type="pres">
      <dgm:prSet presAssocID="{ACF67F98-299B-4BA9-898C-E0524B97151E}" presName="node" presStyleLbl="node1" presStyleIdx="0" presStyleCnt="5">
        <dgm:presLayoutVars>
          <dgm:bulletEnabled val="1"/>
        </dgm:presLayoutVars>
      </dgm:prSet>
      <dgm:spPr/>
      <dgm:t>
        <a:bodyPr/>
        <a:lstStyle/>
        <a:p>
          <a:endParaRPr lang="zh-CN" altLang="en-US"/>
        </a:p>
      </dgm:t>
    </dgm:pt>
    <dgm:pt modelId="{4AED3B84-2B4B-46C5-ABD4-CAC759B8F331}" type="pres">
      <dgm:prSet presAssocID="{ACF67F98-299B-4BA9-898C-E0524B97151E}" presName="dummy" presStyleCnt="0"/>
      <dgm:spPr/>
    </dgm:pt>
    <dgm:pt modelId="{AFBD5C32-C0DE-431F-99D3-7C80FE21F692}" type="pres">
      <dgm:prSet presAssocID="{0B8EEACC-3DFD-4AB8-852D-87801ABCE09A}" presName="sibTrans" presStyleLbl="sibTrans2D1" presStyleIdx="0" presStyleCnt="5"/>
      <dgm:spPr/>
      <dgm:t>
        <a:bodyPr/>
        <a:lstStyle/>
        <a:p>
          <a:endParaRPr lang="zh-CN" altLang="en-US"/>
        </a:p>
      </dgm:t>
    </dgm:pt>
    <dgm:pt modelId="{290A1B86-3530-491A-8035-7A4BADF1EC9C}" type="pres">
      <dgm:prSet presAssocID="{86F9B8EA-6599-4695-AD46-F54D99B0AC60}" presName="node" presStyleLbl="node1" presStyleIdx="1" presStyleCnt="5">
        <dgm:presLayoutVars>
          <dgm:bulletEnabled val="1"/>
        </dgm:presLayoutVars>
      </dgm:prSet>
      <dgm:spPr/>
      <dgm:t>
        <a:bodyPr/>
        <a:lstStyle/>
        <a:p>
          <a:endParaRPr lang="zh-CN" altLang="en-US"/>
        </a:p>
      </dgm:t>
    </dgm:pt>
    <dgm:pt modelId="{A3BE4F72-08C3-4838-AF51-33C869EC2FCF}" type="pres">
      <dgm:prSet presAssocID="{86F9B8EA-6599-4695-AD46-F54D99B0AC60}" presName="dummy" presStyleCnt="0"/>
      <dgm:spPr/>
    </dgm:pt>
    <dgm:pt modelId="{E8269E2B-B841-4A0F-BBC2-F67ADA733AB7}" type="pres">
      <dgm:prSet presAssocID="{48E6C9D7-5756-41DE-B70E-2318D2F2DF7A}" presName="sibTrans" presStyleLbl="sibTrans2D1" presStyleIdx="1" presStyleCnt="5"/>
      <dgm:spPr/>
      <dgm:t>
        <a:bodyPr/>
        <a:lstStyle/>
        <a:p>
          <a:endParaRPr lang="zh-CN" altLang="en-US"/>
        </a:p>
      </dgm:t>
    </dgm:pt>
    <dgm:pt modelId="{B5C1CCDB-40FE-444D-9084-D278B9152689}" type="pres">
      <dgm:prSet presAssocID="{43A2001A-F860-4960-8CC7-FD1324F3BAD2}" presName="node" presStyleLbl="node1" presStyleIdx="2" presStyleCnt="5">
        <dgm:presLayoutVars>
          <dgm:bulletEnabled val="1"/>
        </dgm:presLayoutVars>
      </dgm:prSet>
      <dgm:spPr/>
      <dgm:t>
        <a:bodyPr/>
        <a:lstStyle/>
        <a:p>
          <a:endParaRPr lang="zh-CN" altLang="en-US"/>
        </a:p>
      </dgm:t>
    </dgm:pt>
    <dgm:pt modelId="{20F4E1D4-DCBA-4B13-BB1D-022FBB7915A7}" type="pres">
      <dgm:prSet presAssocID="{43A2001A-F860-4960-8CC7-FD1324F3BAD2}" presName="dummy" presStyleCnt="0"/>
      <dgm:spPr/>
    </dgm:pt>
    <dgm:pt modelId="{1A421ABC-7F45-425D-BC8E-13AD8D5B63C8}" type="pres">
      <dgm:prSet presAssocID="{5DEFD671-FFAE-44A2-A3BD-D3F6ABB81CC4}" presName="sibTrans" presStyleLbl="sibTrans2D1" presStyleIdx="2" presStyleCnt="5"/>
      <dgm:spPr/>
      <dgm:t>
        <a:bodyPr/>
        <a:lstStyle/>
        <a:p>
          <a:endParaRPr lang="zh-CN" altLang="en-US"/>
        </a:p>
      </dgm:t>
    </dgm:pt>
    <dgm:pt modelId="{B9FABBF5-1111-4267-80AD-E6F29361B04D}" type="pres">
      <dgm:prSet presAssocID="{03A9BBCD-6844-4381-B1DD-1FC424BC37B4}" presName="node" presStyleLbl="node1" presStyleIdx="3" presStyleCnt="5">
        <dgm:presLayoutVars>
          <dgm:bulletEnabled val="1"/>
        </dgm:presLayoutVars>
      </dgm:prSet>
      <dgm:spPr/>
      <dgm:t>
        <a:bodyPr/>
        <a:lstStyle/>
        <a:p>
          <a:endParaRPr lang="zh-CN" altLang="en-US"/>
        </a:p>
      </dgm:t>
    </dgm:pt>
    <dgm:pt modelId="{AA17DD3C-CC72-4F60-977E-9E757FFCEC51}" type="pres">
      <dgm:prSet presAssocID="{03A9BBCD-6844-4381-B1DD-1FC424BC37B4}" presName="dummy" presStyleCnt="0"/>
      <dgm:spPr/>
    </dgm:pt>
    <dgm:pt modelId="{FE7BB43A-CDF4-481A-A394-55A538E8C317}" type="pres">
      <dgm:prSet presAssocID="{3C120344-FB10-4817-8110-3D89B77210A2}" presName="sibTrans" presStyleLbl="sibTrans2D1" presStyleIdx="3" presStyleCnt="5"/>
      <dgm:spPr/>
      <dgm:t>
        <a:bodyPr/>
        <a:lstStyle/>
        <a:p>
          <a:endParaRPr lang="zh-CN" altLang="en-US"/>
        </a:p>
      </dgm:t>
    </dgm:pt>
    <dgm:pt modelId="{2F25D571-BB6C-498D-A154-1F147B5384EF}" type="pres">
      <dgm:prSet presAssocID="{7053E565-2BD3-4A9F-93FB-0A11454A4368}" presName="node" presStyleLbl="node1" presStyleIdx="4" presStyleCnt="5">
        <dgm:presLayoutVars>
          <dgm:bulletEnabled val="1"/>
        </dgm:presLayoutVars>
      </dgm:prSet>
      <dgm:spPr/>
      <dgm:t>
        <a:bodyPr/>
        <a:lstStyle/>
        <a:p>
          <a:endParaRPr lang="zh-CN" altLang="en-US"/>
        </a:p>
      </dgm:t>
    </dgm:pt>
    <dgm:pt modelId="{3D7A4A52-F64D-483F-9092-98D6E4A897BC}" type="pres">
      <dgm:prSet presAssocID="{7053E565-2BD3-4A9F-93FB-0A11454A4368}" presName="dummy" presStyleCnt="0"/>
      <dgm:spPr/>
    </dgm:pt>
    <dgm:pt modelId="{0A572C2C-2279-4F64-8C0B-0FDCD740E30A}" type="pres">
      <dgm:prSet presAssocID="{8B5C569D-5280-4D44-BF1B-13F65A299BC8}" presName="sibTrans" presStyleLbl="sibTrans2D1" presStyleIdx="4" presStyleCnt="5"/>
      <dgm:spPr/>
      <dgm:t>
        <a:bodyPr/>
        <a:lstStyle/>
        <a:p>
          <a:endParaRPr lang="zh-CN" altLang="en-US"/>
        </a:p>
      </dgm:t>
    </dgm:pt>
  </dgm:ptLst>
  <dgm:cxnLst>
    <dgm:cxn modelId="{EC7CCFCC-6A3E-4846-A85C-FDCA4CFCBEB9}" srcId="{9E698ED5-161B-447A-8849-FE57B4A8A9D9}" destId="{03A9BBCD-6844-4381-B1DD-1FC424BC37B4}" srcOrd="3" destOrd="0" parTransId="{EA7F866D-4DFF-4D56-A6A8-94F304B74CA8}" sibTransId="{3C120344-FB10-4817-8110-3D89B77210A2}"/>
    <dgm:cxn modelId="{D92F2A15-C037-4618-9F0E-99E18C7C6B77}" srcId="{9E698ED5-161B-447A-8849-FE57B4A8A9D9}" destId="{86F9B8EA-6599-4695-AD46-F54D99B0AC60}" srcOrd="1" destOrd="0" parTransId="{CC5EF279-3268-4A14-86E7-82314717B3B5}" sibTransId="{48E6C9D7-5756-41DE-B70E-2318D2F2DF7A}"/>
    <dgm:cxn modelId="{145A60B2-C4AD-4598-B618-C20E4F1A1FEC}" type="presOf" srcId="{5DEFD671-FFAE-44A2-A3BD-D3F6ABB81CC4}" destId="{1A421ABC-7F45-425D-BC8E-13AD8D5B63C8}" srcOrd="0" destOrd="0" presId="urn:microsoft.com/office/officeart/2005/8/layout/radial6"/>
    <dgm:cxn modelId="{6B83FFBE-FE54-407E-A754-B63D1973DD93}" type="presOf" srcId="{0B8EEACC-3DFD-4AB8-852D-87801ABCE09A}" destId="{AFBD5C32-C0DE-431F-99D3-7C80FE21F692}" srcOrd="0" destOrd="0" presId="urn:microsoft.com/office/officeart/2005/8/layout/radial6"/>
    <dgm:cxn modelId="{7129C887-A660-41BA-9300-229DE3132723}" type="presOf" srcId="{83C6EDC7-9A38-4752-A5D0-4AF12A981FA1}" destId="{9F6C7531-9623-4E8B-A384-14EBD437024F}" srcOrd="0" destOrd="0" presId="urn:microsoft.com/office/officeart/2005/8/layout/radial6"/>
    <dgm:cxn modelId="{75DC5C6B-7250-43E0-82FC-08CE36C12DBA}" type="presOf" srcId="{9E698ED5-161B-447A-8849-FE57B4A8A9D9}" destId="{497D9286-B517-4EC3-8731-9E34A1084A1D}" srcOrd="0" destOrd="0" presId="urn:microsoft.com/office/officeart/2005/8/layout/radial6"/>
    <dgm:cxn modelId="{4942AC4E-60B6-4B14-A78B-9A170A006752}" srcId="{9E698ED5-161B-447A-8849-FE57B4A8A9D9}" destId="{43A2001A-F860-4960-8CC7-FD1324F3BAD2}" srcOrd="2" destOrd="0" parTransId="{1126C2C5-8F8D-40FE-AF51-4CECF1D1DBD6}" sibTransId="{5DEFD671-FFAE-44A2-A3BD-D3F6ABB81CC4}"/>
    <dgm:cxn modelId="{517286D1-12EE-44D0-8C33-512362D6074D}" srcId="{83C6EDC7-9A38-4752-A5D0-4AF12A981FA1}" destId="{9E698ED5-161B-447A-8849-FE57B4A8A9D9}" srcOrd="0" destOrd="0" parTransId="{63531997-A515-44E7-A3A9-D9A8B4DD868E}" sibTransId="{629358CE-3FB8-490F-AFDC-D5E34F760FBB}"/>
    <dgm:cxn modelId="{62C4A8D4-74CB-4DA2-A8FC-2AEF6C4FFF35}" type="presOf" srcId="{48E6C9D7-5756-41DE-B70E-2318D2F2DF7A}" destId="{E8269E2B-B841-4A0F-BBC2-F67ADA733AB7}" srcOrd="0" destOrd="0" presId="urn:microsoft.com/office/officeart/2005/8/layout/radial6"/>
    <dgm:cxn modelId="{29D581E2-68B0-4FB1-AE97-93564A7AD2AE}" srcId="{9E698ED5-161B-447A-8849-FE57B4A8A9D9}" destId="{ACF67F98-299B-4BA9-898C-E0524B97151E}" srcOrd="0" destOrd="0" parTransId="{7E593163-45BA-4996-AF95-FBD332BDE020}" sibTransId="{0B8EEACC-3DFD-4AB8-852D-87801ABCE09A}"/>
    <dgm:cxn modelId="{5C40198F-4179-46C7-9A6E-9249444ABEB0}" type="presOf" srcId="{43A2001A-F860-4960-8CC7-FD1324F3BAD2}" destId="{B5C1CCDB-40FE-444D-9084-D278B9152689}" srcOrd="0" destOrd="0" presId="urn:microsoft.com/office/officeart/2005/8/layout/radial6"/>
    <dgm:cxn modelId="{878D9B0A-7F38-4FF2-9D6D-3BE3A54EDF78}" type="presOf" srcId="{3C120344-FB10-4817-8110-3D89B77210A2}" destId="{FE7BB43A-CDF4-481A-A394-55A538E8C317}" srcOrd="0" destOrd="0" presId="urn:microsoft.com/office/officeart/2005/8/layout/radial6"/>
    <dgm:cxn modelId="{79DA5BBC-D02D-46D4-9D8F-86744D660D97}" type="presOf" srcId="{7053E565-2BD3-4A9F-93FB-0A11454A4368}" destId="{2F25D571-BB6C-498D-A154-1F147B5384EF}" srcOrd="0" destOrd="0" presId="urn:microsoft.com/office/officeart/2005/8/layout/radial6"/>
    <dgm:cxn modelId="{C7A270E8-1E7C-4964-B327-8221B78BC99D}" type="presOf" srcId="{ACF67F98-299B-4BA9-898C-E0524B97151E}" destId="{6BD33F1A-295C-4459-B0B1-194DFF428478}" srcOrd="0" destOrd="0" presId="urn:microsoft.com/office/officeart/2005/8/layout/radial6"/>
    <dgm:cxn modelId="{72086EF3-9CAD-42FE-8411-27EE6CC1C257}" srcId="{9E698ED5-161B-447A-8849-FE57B4A8A9D9}" destId="{7053E565-2BD3-4A9F-93FB-0A11454A4368}" srcOrd="4" destOrd="0" parTransId="{D615B712-F397-42EE-9CFF-E690D20CE706}" sibTransId="{8B5C569D-5280-4D44-BF1B-13F65A299BC8}"/>
    <dgm:cxn modelId="{A3581590-0C3E-4883-B526-8A41A48D8096}" type="presOf" srcId="{03A9BBCD-6844-4381-B1DD-1FC424BC37B4}" destId="{B9FABBF5-1111-4267-80AD-E6F29361B04D}" srcOrd="0" destOrd="0" presId="urn:microsoft.com/office/officeart/2005/8/layout/radial6"/>
    <dgm:cxn modelId="{6D46CA3A-558F-4C2B-B67B-0304A03BFE1C}" type="presOf" srcId="{86F9B8EA-6599-4695-AD46-F54D99B0AC60}" destId="{290A1B86-3530-491A-8035-7A4BADF1EC9C}" srcOrd="0" destOrd="0" presId="urn:microsoft.com/office/officeart/2005/8/layout/radial6"/>
    <dgm:cxn modelId="{48579FA0-AD98-4788-B2D4-31BB01C437C0}" type="presOf" srcId="{8B5C569D-5280-4D44-BF1B-13F65A299BC8}" destId="{0A572C2C-2279-4F64-8C0B-0FDCD740E30A}" srcOrd="0" destOrd="0" presId="urn:microsoft.com/office/officeart/2005/8/layout/radial6"/>
    <dgm:cxn modelId="{D9474D2B-D7AD-4E70-AD10-D3FB2889BAD3}" type="presParOf" srcId="{9F6C7531-9623-4E8B-A384-14EBD437024F}" destId="{497D9286-B517-4EC3-8731-9E34A1084A1D}" srcOrd="0" destOrd="0" presId="urn:microsoft.com/office/officeart/2005/8/layout/radial6"/>
    <dgm:cxn modelId="{185FE26F-02E3-486C-9440-23EAF0E2CAE9}" type="presParOf" srcId="{9F6C7531-9623-4E8B-A384-14EBD437024F}" destId="{6BD33F1A-295C-4459-B0B1-194DFF428478}" srcOrd="1" destOrd="0" presId="urn:microsoft.com/office/officeart/2005/8/layout/radial6"/>
    <dgm:cxn modelId="{95BE1194-862F-44D2-BCF7-305DD71167EB}" type="presParOf" srcId="{9F6C7531-9623-4E8B-A384-14EBD437024F}" destId="{4AED3B84-2B4B-46C5-ABD4-CAC759B8F331}" srcOrd="2" destOrd="0" presId="urn:microsoft.com/office/officeart/2005/8/layout/radial6"/>
    <dgm:cxn modelId="{5AB49FC0-09F6-4DD8-9759-FED717BB533E}" type="presParOf" srcId="{9F6C7531-9623-4E8B-A384-14EBD437024F}" destId="{AFBD5C32-C0DE-431F-99D3-7C80FE21F692}" srcOrd="3" destOrd="0" presId="urn:microsoft.com/office/officeart/2005/8/layout/radial6"/>
    <dgm:cxn modelId="{C7C89FFB-DD29-4C60-83D5-275D2C7BAD04}" type="presParOf" srcId="{9F6C7531-9623-4E8B-A384-14EBD437024F}" destId="{290A1B86-3530-491A-8035-7A4BADF1EC9C}" srcOrd="4" destOrd="0" presId="urn:microsoft.com/office/officeart/2005/8/layout/radial6"/>
    <dgm:cxn modelId="{986F06EF-48EA-4F43-A75E-0A44A793C088}" type="presParOf" srcId="{9F6C7531-9623-4E8B-A384-14EBD437024F}" destId="{A3BE4F72-08C3-4838-AF51-33C869EC2FCF}" srcOrd="5" destOrd="0" presId="urn:microsoft.com/office/officeart/2005/8/layout/radial6"/>
    <dgm:cxn modelId="{A22B49E9-AF48-45AD-A213-0318A08E45A7}" type="presParOf" srcId="{9F6C7531-9623-4E8B-A384-14EBD437024F}" destId="{E8269E2B-B841-4A0F-BBC2-F67ADA733AB7}" srcOrd="6" destOrd="0" presId="urn:microsoft.com/office/officeart/2005/8/layout/radial6"/>
    <dgm:cxn modelId="{6290EAF4-CB50-4D23-A38A-00355BC24571}" type="presParOf" srcId="{9F6C7531-9623-4E8B-A384-14EBD437024F}" destId="{B5C1CCDB-40FE-444D-9084-D278B9152689}" srcOrd="7" destOrd="0" presId="urn:microsoft.com/office/officeart/2005/8/layout/radial6"/>
    <dgm:cxn modelId="{F0911D32-D7F3-4C12-B48B-E2E4FEEC0D00}" type="presParOf" srcId="{9F6C7531-9623-4E8B-A384-14EBD437024F}" destId="{20F4E1D4-DCBA-4B13-BB1D-022FBB7915A7}" srcOrd="8" destOrd="0" presId="urn:microsoft.com/office/officeart/2005/8/layout/radial6"/>
    <dgm:cxn modelId="{33F5DE82-EFD8-4AE6-A0B3-A0288D65DEE3}" type="presParOf" srcId="{9F6C7531-9623-4E8B-A384-14EBD437024F}" destId="{1A421ABC-7F45-425D-BC8E-13AD8D5B63C8}" srcOrd="9" destOrd="0" presId="urn:microsoft.com/office/officeart/2005/8/layout/radial6"/>
    <dgm:cxn modelId="{A229B11D-2C5D-498E-9C57-6C6AF85F9E4A}" type="presParOf" srcId="{9F6C7531-9623-4E8B-A384-14EBD437024F}" destId="{B9FABBF5-1111-4267-80AD-E6F29361B04D}" srcOrd="10" destOrd="0" presId="urn:microsoft.com/office/officeart/2005/8/layout/radial6"/>
    <dgm:cxn modelId="{A2BCF5A8-10FE-4753-8B7E-2623DDAF80EF}" type="presParOf" srcId="{9F6C7531-9623-4E8B-A384-14EBD437024F}" destId="{AA17DD3C-CC72-4F60-977E-9E757FFCEC51}" srcOrd="11" destOrd="0" presId="urn:microsoft.com/office/officeart/2005/8/layout/radial6"/>
    <dgm:cxn modelId="{164A7470-E474-471C-99C2-7A5FD73F5663}" type="presParOf" srcId="{9F6C7531-9623-4E8B-A384-14EBD437024F}" destId="{FE7BB43A-CDF4-481A-A394-55A538E8C317}" srcOrd="12" destOrd="0" presId="urn:microsoft.com/office/officeart/2005/8/layout/radial6"/>
    <dgm:cxn modelId="{E2733FCE-F704-4A95-A521-90BCB6C33386}" type="presParOf" srcId="{9F6C7531-9623-4E8B-A384-14EBD437024F}" destId="{2F25D571-BB6C-498D-A154-1F147B5384EF}" srcOrd="13" destOrd="0" presId="urn:microsoft.com/office/officeart/2005/8/layout/radial6"/>
    <dgm:cxn modelId="{B0972DE1-1EAC-43BC-8918-5F44275E9363}" type="presParOf" srcId="{9F6C7531-9623-4E8B-A384-14EBD437024F}" destId="{3D7A4A52-F64D-483F-9092-98D6E4A897BC}" srcOrd="14" destOrd="0" presId="urn:microsoft.com/office/officeart/2005/8/layout/radial6"/>
    <dgm:cxn modelId="{58A7C1FA-F72B-4396-9125-D1E84B131FB8}" type="presParOf" srcId="{9F6C7531-9623-4E8B-A384-14EBD437024F}" destId="{0A572C2C-2279-4F64-8C0B-0FDCD740E30A}" srcOrd="15" destOrd="0" presId="urn:microsoft.com/office/officeart/2005/8/layout/radial6"/>
  </dgm:cxnLst>
  <dgm:bg>
    <a:effectLst>
      <a:outerShdw blurRad="50800" dist="50800" dir="5400000" algn="ctr" rotWithShape="0">
        <a:schemeClr val="bg1"/>
      </a:outerShdw>
    </a:effectLst>
  </dgm:bg>
  <dgm:whole/>
</dgm:dataModel>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3" Type="http://schemas.microsoft.com/office/2006/relationships/legacyDiagramText" Target="legacyDiagramText3.bin"/><Relationship Id="rId2" Type="http://schemas.microsoft.com/office/2006/relationships/legacyDiagramText" Target="legacyDiagramText2.bin"/><Relationship Id="rId1" Type="http://schemas.microsoft.com/office/2006/relationships/legacyDiagramText" Target="legacyDiagramText1.bin"/><Relationship Id="rId5" Type="http://schemas.microsoft.com/office/2006/relationships/legacyDiagramText" Target="legacyDiagramText5.bin"/><Relationship Id="rId4" Type="http://schemas.microsoft.com/office/2006/relationships/legacyDiagramText" Target="legacyDiagramText4.bin"/></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C3B18-BB89-4624-A59C-645ED8F24523}" type="datetimeFigureOut">
              <a:rPr lang="zh-CN" altLang="en-US" smtClean="0"/>
              <a:pPr/>
              <a:t>2016/3/17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098DDA-C4DD-43F2-9784-E6826D047A6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6BA25A-E05D-45C4-8BC9-2FA29EC124D2}" type="datetimeFigureOut">
              <a:rPr lang="zh-CN" altLang="en-US" smtClean="0"/>
              <a:pPr/>
              <a:t>2016/3/17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B9A911-8D75-4E87-8782-0CEFFC6C1DB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baike.baidu.com/view/571661.htm" TargetMode="External"/><Relationship Id="rId3" Type="http://schemas.openxmlformats.org/officeDocument/2006/relationships/hyperlink" Target="http://baike.baidu.com/view/188996.htm" TargetMode="External"/><Relationship Id="rId7" Type="http://schemas.openxmlformats.org/officeDocument/2006/relationships/hyperlink" Target="http://baike.baidu.com/view/23658.htm" TargetMode="External"/><Relationship Id="rId12" Type="http://schemas.openxmlformats.org/officeDocument/2006/relationships/hyperlink" Target="http://baike.baidu.com/view/154588.ht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baike.baidu.com/view/188991.htm" TargetMode="External"/><Relationship Id="rId11" Type="http://schemas.openxmlformats.org/officeDocument/2006/relationships/hyperlink" Target="http://baike.baidu.com/view/748626.htm" TargetMode="External"/><Relationship Id="rId5" Type="http://schemas.openxmlformats.org/officeDocument/2006/relationships/hyperlink" Target="http://baike.baidu.com/view/17773.htm" TargetMode="External"/><Relationship Id="rId10" Type="http://schemas.openxmlformats.org/officeDocument/2006/relationships/hyperlink" Target="http://baike.baidu.com/view/839149.htm" TargetMode="External"/><Relationship Id="rId4" Type="http://schemas.openxmlformats.org/officeDocument/2006/relationships/hyperlink" Target="http://baike.baidu.com/view/65661.htm" TargetMode="External"/><Relationship Id="rId9" Type="http://schemas.openxmlformats.org/officeDocument/2006/relationships/hyperlink" Target="http://baike.baidu.com/view/144344.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Font typeface="Arial" charset="0"/>
              <a:buChar char="•"/>
              <a:defRPr/>
            </a:pPr>
            <a:r>
              <a:rPr kumimoji="1" lang="zh-CN" altLang="en-US" dirty="0" smtClean="0">
                <a:latin typeface="微软雅黑" pitchFamily="34" charset="-122"/>
              </a:rPr>
              <a:t>对软件项目的</a:t>
            </a:r>
            <a:endParaRPr kumimoji="1" lang="en-US" altLang="zh-CN" dirty="0" smtClean="0">
              <a:latin typeface="微软雅黑" pitchFamily="34" charset="-122"/>
            </a:endParaRPr>
          </a:p>
          <a:p>
            <a:pPr lvl="1">
              <a:buFont typeface="Arial" charset="0"/>
              <a:buChar char="–"/>
              <a:defRPr/>
            </a:pPr>
            <a:r>
              <a:rPr kumimoji="1" lang="zh-CN" altLang="en-US" dirty="0" smtClean="0">
                <a:latin typeface="微软雅黑" pitchFamily="34" charset="-122"/>
              </a:rPr>
              <a:t>工作范围</a:t>
            </a:r>
            <a:endParaRPr kumimoji="1" lang="en-US" altLang="zh-CN" dirty="0" smtClean="0">
              <a:latin typeface="微软雅黑" pitchFamily="34" charset="-122"/>
            </a:endParaRPr>
          </a:p>
          <a:p>
            <a:pPr lvl="1">
              <a:buFont typeface="Arial" charset="0"/>
              <a:buChar char="–"/>
              <a:defRPr/>
            </a:pPr>
            <a:r>
              <a:rPr kumimoji="1" lang="zh-CN" altLang="en-US" dirty="0" smtClean="0">
                <a:latin typeface="微软雅黑" pitchFamily="34" charset="-122"/>
              </a:rPr>
              <a:t>可能风险</a:t>
            </a:r>
            <a:endParaRPr kumimoji="1" lang="en-US" altLang="zh-CN" dirty="0" smtClean="0">
              <a:latin typeface="微软雅黑" pitchFamily="34" charset="-122"/>
            </a:endParaRPr>
          </a:p>
          <a:p>
            <a:pPr lvl="1">
              <a:buFont typeface="Arial" charset="0"/>
              <a:buChar char="–"/>
              <a:defRPr/>
            </a:pPr>
            <a:r>
              <a:rPr kumimoji="1" lang="zh-CN" altLang="en-US" dirty="0" smtClean="0">
                <a:latin typeface="微软雅黑" pitchFamily="34" charset="-122"/>
              </a:rPr>
              <a:t>需要资源</a:t>
            </a:r>
            <a:r>
              <a:rPr kumimoji="1" lang="en-US" altLang="zh-CN" dirty="0" smtClean="0">
                <a:latin typeface="微软雅黑" pitchFamily="34" charset="-122"/>
              </a:rPr>
              <a:t>(</a:t>
            </a:r>
            <a:r>
              <a:rPr kumimoji="1" lang="zh-CN" altLang="en-US" dirty="0" smtClean="0">
                <a:latin typeface="微软雅黑" pitchFamily="34" charset="-122"/>
              </a:rPr>
              <a:t>人、硬件／软件</a:t>
            </a:r>
            <a:r>
              <a:rPr kumimoji="1" lang="en-US" altLang="zh-CN" dirty="0" smtClean="0">
                <a:latin typeface="微软雅黑" pitchFamily="34" charset="-122"/>
              </a:rPr>
              <a:t>)</a:t>
            </a:r>
          </a:p>
          <a:p>
            <a:pPr lvl="1">
              <a:buFont typeface="Arial" charset="0"/>
              <a:buChar char="–"/>
              <a:defRPr/>
            </a:pPr>
            <a:r>
              <a:rPr kumimoji="1" lang="zh-CN" altLang="en-US" dirty="0" smtClean="0">
                <a:latin typeface="微软雅黑" pitchFamily="34" charset="-122"/>
              </a:rPr>
              <a:t>要实现的任务</a:t>
            </a:r>
            <a:endParaRPr kumimoji="1" lang="en-US" altLang="zh-CN" dirty="0" smtClean="0">
              <a:latin typeface="微软雅黑" pitchFamily="34" charset="-122"/>
            </a:endParaRPr>
          </a:p>
          <a:p>
            <a:pPr lvl="1">
              <a:buFont typeface="Arial" charset="0"/>
              <a:buChar char="–"/>
              <a:defRPr/>
            </a:pPr>
            <a:r>
              <a:rPr kumimoji="1" lang="zh-CN" altLang="en-US" dirty="0" smtClean="0">
                <a:latin typeface="微软雅黑" pitchFamily="34" charset="-122"/>
              </a:rPr>
              <a:t>经历的里程碑</a:t>
            </a:r>
            <a:endParaRPr kumimoji="1" lang="en-US" altLang="zh-CN" dirty="0" smtClean="0">
              <a:latin typeface="微软雅黑" pitchFamily="34" charset="-122"/>
            </a:endParaRPr>
          </a:p>
          <a:p>
            <a:pPr lvl="1">
              <a:buFont typeface="Arial" charset="0"/>
              <a:buChar char="–"/>
              <a:defRPr/>
            </a:pPr>
            <a:r>
              <a:rPr kumimoji="1" lang="zh-CN" altLang="en-US" dirty="0" smtClean="0">
                <a:latin typeface="微软雅黑" pitchFamily="34" charset="-122"/>
              </a:rPr>
              <a:t>花费工作量</a:t>
            </a:r>
            <a:r>
              <a:rPr kumimoji="1" lang="en-US" altLang="zh-CN" dirty="0" smtClean="0">
                <a:latin typeface="微软雅黑" pitchFamily="34" charset="-122"/>
              </a:rPr>
              <a:t>(</a:t>
            </a:r>
            <a:r>
              <a:rPr kumimoji="1" lang="zh-CN" altLang="en-US" dirty="0" smtClean="0">
                <a:latin typeface="微软雅黑" pitchFamily="34" charset="-122"/>
              </a:rPr>
              <a:t>成本</a:t>
            </a:r>
            <a:r>
              <a:rPr kumimoji="1" lang="en-US" altLang="zh-CN" dirty="0" smtClean="0">
                <a:latin typeface="微软雅黑" pitchFamily="34" charset="-122"/>
              </a:rPr>
              <a:t>)</a:t>
            </a:r>
          </a:p>
          <a:p>
            <a:pPr lvl="1">
              <a:buFont typeface="Arial" charset="0"/>
              <a:buChar char="–"/>
              <a:defRPr/>
            </a:pPr>
            <a:r>
              <a:rPr kumimoji="1" lang="zh-CN" altLang="en-US" dirty="0" smtClean="0">
                <a:latin typeface="微软雅黑" pitchFamily="34" charset="-122"/>
              </a:rPr>
              <a:t>进度安排</a:t>
            </a:r>
            <a:endParaRPr kumimoji="1" lang="en-US" altLang="zh-CN" dirty="0" smtClean="0">
              <a:latin typeface="微软雅黑" pitchFamily="34" charset="-122"/>
            </a:endParaRPr>
          </a:p>
          <a:p>
            <a:pPr>
              <a:buFont typeface="Arial" charset="0"/>
              <a:buChar char="•"/>
              <a:defRPr/>
            </a:pPr>
            <a:r>
              <a:rPr kumimoji="1" lang="zh-CN" altLang="en-US" dirty="0" smtClean="0">
                <a:latin typeface="微软雅黑" pitchFamily="34" charset="-122"/>
              </a:rPr>
              <a:t>等做到心中有数。</a:t>
            </a:r>
          </a:p>
          <a:p>
            <a:endParaRPr lang="zh-CN" altLang="en-US" dirty="0"/>
          </a:p>
        </p:txBody>
      </p:sp>
      <p:sp>
        <p:nvSpPr>
          <p:cNvPr id="4" name="日期占位符 3"/>
          <p:cNvSpPr>
            <a:spLocks noGrp="1"/>
          </p:cNvSpPr>
          <p:nvPr>
            <p:ph type="dt" idx="10"/>
          </p:nvPr>
        </p:nvSpPr>
        <p:spPr/>
        <p:txBody>
          <a:bodyPr/>
          <a:lstStyle/>
          <a:p>
            <a:fld id="{CA6BA25A-E05D-45C4-8BC9-2FA29EC124D2}" type="datetimeFigureOut">
              <a:rPr lang="zh-CN" altLang="en-US" smtClean="0"/>
              <a:pPr/>
              <a:t>2016/3/17</a:t>
            </a:fld>
            <a:endParaRPr lang="zh-CN" altLang="en-US"/>
          </a:p>
        </p:txBody>
      </p:sp>
      <p:sp>
        <p:nvSpPr>
          <p:cNvPr id="5" name="灯片编号占位符 4"/>
          <p:cNvSpPr>
            <a:spLocks noGrp="1"/>
          </p:cNvSpPr>
          <p:nvPr>
            <p:ph type="sldNum" sz="quarter" idx="11"/>
          </p:nvPr>
        </p:nvSpPr>
        <p:spPr/>
        <p:txBody>
          <a:bodyPr/>
          <a:lstStyle/>
          <a:p>
            <a:fld id="{D6B9A911-8D75-4E87-8782-0CEFFC6C1DB9}" type="slidenum">
              <a:rPr lang="zh-CN" altLang="en-US" smtClean="0"/>
              <a:pPr/>
              <a:t>9</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45D3FEEB-D40E-42C2-9052-F400CE47E850}" type="slidenum">
              <a:rPr lang="en-US" altLang="zh-CN" sz="1200">
                <a:latin typeface="Arial" charset="0"/>
              </a:rPr>
              <a:pPr algn="r" eaLnBrk="1" hangingPunct="1"/>
              <a:t>73</a:t>
            </a:fld>
            <a:endParaRPr lang="en-US" altLang="zh-CN" sz="1200">
              <a:latin typeface="Arial" charset="0"/>
            </a:endParaRPr>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323BFE51-38DD-42F6-B059-78431628CE5C}" type="slidenum">
              <a:rPr lang="en-US" altLang="zh-CN" sz="1200">
                <a:latin typeface="Arial" charset="0"/>
              </a:rPr>
              <a:pPr algn="r" eaLnBrk="1" hangingPunct="1"/>
              <a:t>74</a:t>
            </a:fld>
            <a:endParaRPr lang="en-US" altLang="zh-CN" sz="1200">
              <a:latin typeface="Arial" charset="0"/>
            </a:endParaRPr>
          </a:p>
        </p:txBody>
      </p:sp>
      <p:sp>
        <p:nvSpPr>
          <p:cNvPr id="1638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38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DA3F1E89-C866-42DA-9670-620F6118E0B2}" type="slidenum">
              <a:rPr lang="en-US" altLang="zh-CN" sz="1200">
                <a:latin typeface="Arial" charset="0"/>
              </a:rPr>
              <a:pPr algn="r" eaLnBrk="1" hangingPunct="1"/>
              <a:t>75</a:t>
            </a:fld>
            <a:endParaRPr lang="en-US" altLang="zh-CN" sz="1200">
              <a:latin typeface="Arial" charset="0"/>
            </a:endParaRPr>
          </a:p>
        </p:txBody>
      </p:sp>
      <p:sp>
        <p:nvSpPr>
          <p:cNvPr id="1648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486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C1F4A45E-D99D-4067-A97C-37FF91D140FB}" type="slidenum">
              <a:rPr lang="en-US" altLang="zh-CN" sz="1200">
                <a:latin typeface="Arial" charset="0"/>
              </a:rPr>
              <a:pPr algn="r" eaLnBrk="1" hangingPunct="1"/>
              <a:t>76</a:t>
            </a:fld>
            <a:endParaRPr lang="en-US" altLang="zh-CN" sz="1200">
              <a:latin typeface="Arial" charset="0"/>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B8115927-AE62-4C28-8E49-CA68870E4DAC}" type="slidenum">
              <a:rPr lang="en-US" altLang="zh-CN" sz="1200">
                <a:latin typeface="Arial" charset="0"/>
              </a:rPr>
              <a:pPr algn="r" eaLnBrk="1" hangingPunct="1"/>
              <a:t>77</a:t>
            </a:fld>
            <a:endParaRPr lang="en-US" altLang="zh-CN" sz="1200">
              <a:latin typeface="Arial" charset="0"/>
            </a:endParaRPr>
          </a:p>
        </p:txBody>
      </p:sp>
      <p:sp>
        <p:nvSpPr>
          <p:cNvPr id="166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691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6B1E7DFA-63D7-4C32-96F7-31D052C7A79F}" type="slidenum">
              <a:rPr lang="en-US" altLang="zh-CN" sz="1200">
                <a:latin typeface="Arial" charset="0"/>
              </a:rPr>
              <a:pPr algn="r" eaLnBrk="1" hangingPunct="1"/>
              <a:t>78</a:t>
            </a:fld>
            <a:endParaRPr lang="en-US" altLang="zh-CN" sz="1200">
              <a:latin typeface="Arial" charset="0"/>
            </a:endParaRPr>
          </a:p>
        </p:txBody>
      </p:sp>
      <p:sp>
        <p:nvSpPr>
          <p:cNvPr id="1679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794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010E1A77-6FFB-4C26-A896-B312F6BD662C}" type="slidenum">
              <a:rPr lang="en-US" altLang="zh-CN" sz="1200">
                <a:latin typeface="Arial" charset="0"/>
              </a:rPr>
              <a:pPr algn="r" eaLnBrk="1" hangingPunct="1"/>
              <a:t>79</a:t>
            </a:fld>
            <a:endParaRPr lang="en-US" altLang="zh-CN" sz="1200">
              <a:latin typeface="Arial" charset="0"/>
            </a:endParaRPr>
          </a:p>
        </p:txBody>
      </p:sp>
      <p:sp>
        <p:nvSpPr>
          <p:cNvPr id="168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896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42AC8B7A-9696-4835-A402-6A0976374A3E}" type="slidenum">
              <a:rPr lang="en-US" altLang="zh-CN" sz="1200">
                <a:latin typeface="Arial" charset="0"/>
              </a:rPr>
              <a:pPr algn="r" eaLnBrk="1" hangingPunct="1"/>
              <a:t>80</a:t>
            </a:fld>
            <a:endParaRPr lang="en-US" altLang="zh-CN" sz="1200">
              <a:latin typeface="Arial" charset="0"/>
            </a:endParaRPr>
          </a:p>
        </p:txBody>
      </p:sp>
      <p:sp>
        <p:nvSpPr>
          <p:cNvPr id="1699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998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96056FFE-3B0F-4504-BD48-FB949AAAA606}" type="slidenum">
              <a:rPr lang="en-US" altLang="zh-CN" sz="1200">
                <a:latin typeface="Arial" charset="0"/>
              </a:rPr>
              <a:pPr algn="r" eaLnBrk="1" hangingPunct="1"/>
              <a:t>81</a:t>
            </a:fld>
            <a:endParaRPr lang="en-US" altLang="zh-CN" sz="1200">
              <a:latin typeface="Arial" charset="0"/>
            </a:endParaRPr>
          </a:p>
        </p:txBody>
      </p:sp>
      <p:sp>
        <p:nvSpPr>
          <p:cNvPr id="1710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101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02DF1DBE-452E-4D3D-B090-1DA4508D75CA}" type="slidenum">
              <a:rPr lang="en-US" altLang="zh-CN" sz="1200">
                <a:latin typeface="Arial" charset="0"/>
              </a:rPr>
              <a:pPr algn="r" eaLnBrk="1" hangingPunct="1"/>
              <a:t>82</a:t>
            </a:fld>
            <a:endParaRPr lang="en-US" altLang="zh-CN" sz="1200">
              <a:latin typeface="Arial" charset="0"/>
            </a:endParaRPr>
          </a:p>
        </p:txBody>
      </p:sp>
      <p:sp>
        <p:nvSpPr>
          <p:cNvPr id="172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203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defRPr/>
            </a:pPr>
            <a:r>
              <a:rPr lang="zh-CN" altLang="en-US" dirty="0" smtClean="0"/>
              <a:t>理解</a:t>
            </a:r>
            <a:r>
              <a:rPr lang="en-US" altLang="zh-CN" dirty="0" smtClean="0"/>
              <a:t>4P——</a:t>
            </a:r>
            <a:r>
              <a:rPr lang="zh-CN" altLang="en-US" dirty="0" smtClean="0"/>
              <a:t>人员、产品、过程和项目。</a:t>
            </a:r>
            <a:endParaRPr lang="en-US" altLang="zh-CN" dirty="0" smtClean="0"/>
          </a:p>
          <a:p>
            <a:pPr lvl="1">
              <a:defRPr/>
            </a:pPr>
            <a:r>
              <a:rPr lang="zh-CN" altLang="en-US" dirty="0" smtClean="0"/>
              <a:t>必须将人员（</a:t>
            </a:r>
            <a:r>
              <a:rPr lang="en-US" altLang="zh-CN" dirty="0" smtClean="0"/>
              <a:t>Person</a:t>
            </a:r>
            <a:r>
              <a:rPr lang="zh-CN" altLang="en-US" dirty="0" smtClean="0"/>
              <a:t>）组织起来以有效地完成软件工作。</a:t>
            </a:r>
            <a:endParaRPr lang="en-US" altLang="zh-CN" dirty="0" smtClean="0"/>
          </a:p>
          <a:p>
            <a:pPr lvl="1">
              <a:defRPr/>
            </a:pPr>
            <a:r>
              <a:rPr lang="zh-CN" altLang="en-US" dirty="0" smtClean="0"/>
              <a:t>必须和客户及其他共利益者很好地沟通，以便了解产品</a:t>
            </a:r>
            <a:r>
              <a:rPr lang="en-US" altLang="zh-CN" dirty="0" smtClean="0"/>
              <a:t>(Product)</a:t>
            </a:r>
            <a:r>
              <a:rPr lang="zh-CN" altLang="en-US" dirty="0" smtClean="0"/>
              <a:t>的范围和需求；</a:t>
            </a:r>
            <a:endParaRPr lang="en-US" altLang="zh-CN" dirty="0" smtClean="0"/>
          </a:p>
          <a:p>
            <a:pPr lvl="1">
              <a:defRPr/>
            </a:pPr>
            <a:r>
              <a:rPr lang="zh-CN" altLang="en-US" dirty="0" smtClean="0"/>
              <a:t>必须选择适合于人员和产品的过程</a:t>
            </a:r>
            <a:r>
              <a:rPr lang="en-US" altLang="zh-CN" dirty="0" smtClean="0"/>
              <a:t>(Process)</a:t>
            </a:r>
            <a:r>
              <a:rPr lang="zh-CN" altLang="en-US" dirty="0" smtClean="0"/>
              <a:t>；</a:t>
            </a:r>
            <a:endParaRPr lang="en-US" altLang="zh-CN" dirty="0" smtClean="0"/>
          </a:p>
          <a:p>
            <a:pPr lvl="1">
              <a:defRPr/>
            </a:pPr>
            <a:r>
              <a:rPr lang="zh-CN" altLang="en-US" dirty="0" smtClean="0"/>
              <a:t>必须估算完成工作任务的工作量和工作时间，从而制定项目</a:t>
            </a:r>
            <a:r>
              <a:rPr lang="en-US" altLang="zh-CN" dirty="0" smtClean="0"/>
              <a:t>(Project)</a:t>
            </a:r>
            <a:r>
              <a:rPr lang="zh-CN" altLang="en-US" dirty="0" smtClean="0"/>
              <a:t>计划，包括：定义工作产品、建立质量检查点以及确定一些机制监控计划所规定的工作。</a:t>
            </a:r>
          </a:p>
          <a:p>
            <a:endParaRPr lang="zh-CN" altLang="en-US" dirty="0"/>
          </a:p>
        </p:txBody>
      </p:sp>
      <p:sp>
        <p:nvSpPr>
          <p:cNvPr id="4" name="日期占位符 3"/>
          <p:cNvSpPr>
            <a:spLocks noGrp="1"/>
          </p:cNvSpPr>
          <p:nvPr>
            <p:ph type="dt" idx="10"/>
          </p:nvPr>
        </p:nvSpPr>
        <p:spPr/>
        <p:txBody>
          <a:bodyPr/>
          <a:lstStyle/>
          <a:p>
            <a:fld id="{CA6BA25A-E05D-45C4-8BC9-2FA29EC124D2}" type="datetimeFigureOut">
              <a:rPr lang="zh-CN" altLang="en-US" smtClean="0"/>
              <a:pPr/>
              <a:t>2016/3/17</a:t>
            </a:fld>
            <a:endParaRPr lang="zh-CN" altLang="en-US"/>
          </a:p>
        </p:txBody>
      </p:sp>
      <p:sp>
        <p:nvSpPr>
          <p:cNvPr id="5" name="灯片编号占位符 4"/>
          <p:cNvSpPr>
            <a:spLocks noGrp="1"/>
          </p:cNvSpPr>
          <p:nvPr>
            <p:ph type="sldNum" sz="quarter" idx="11"/>
          </p:nvPr>
        </p:nvSpPr>
        <p:spPr/>
        <p:txBody>
          <a:bodyPr/>
          <a:lstStyle/>
          <a:p>
            <a:fld id="{D6B9A911-8D75-4E87-8782-0CEFFC6C1DB9}" type="slidenum">
              <a:rPr lang="zh-CN" altLang="en-US" smtClean="0"/>
              <a:pPr/>
              <a:t>21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9829A130-8B07-4ECB-9DE7-FCA218DC71E6}" type="slidenum">
              <a:rPr lang="en-US" altLang="zh-CN" sz="1200">
                <a:latin typeface="Arial" charset="0"/>
              </a:rPr>
              <a:pPr algn="r" eaLnBrk="1" hangingPunct="1"/>
              <a:t>83</a:t>
            </a:fld>
            <a:endParaRPr lang="en-US" altLang="zh-CN" sz="1200">
              <a:latin typeface="Arial" charset="0"/>
            </a:endParaRPr>
          </a:p>
        </p:txBody>
      </p:sp>
      <p:sp>
        <p:nvSpPr>
          <p:cNvPr id="1730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3060"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fld id="{CA6BA25A-E05D-45C4-8BC9-2FA29EC124D2}" type="datetimeFigureOut">
              <a:rPr lang="zh-CN" altLang="en-US" smtClean="0"/>
              <a:pPr/>
              <a:t>2016/3/17</a:t>
            </a:fld>
            <a:endParaRPr lang="zh-CN" altLang="en-US"/>
          </a:p>
        </p:txBody>
      </p:sp>
      <p:sp>
        <p:nvSpPr>
          <p:cNvPr id="5" name="灯片编号占位符 4"/>
          <p:cNvSpPr>
            <a:spLocks noGrp="1"/>
          </p:cNvSpPr>
          <p:nvPr>
            <p:ph type="sldNum" sz="quarter" idx="11"/>
          </p:nvPr>
        </p:nvSpPr>
        <p:spPr/>
        <p:txBody>
          <a:bodyPr/>
          <a:lstStyle/>
          <a:p>
            <a:fld id="{D6B9A911-8D75-4E87-8782-0CEFFC6C1DB9}" type="slidenum">
              <a:rPr lang="zh-CN" altLang="en-US" smtClean="0"/>
              <a:pPr/>
              <a:t>22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b="1" dirty="0" smtClean="0">
                <a:latin typeface="微软雅黑" pitchFamily="34" charset="-122"/>
              </a:rPr>
              <a:t>项目管理符合过程控制原理，它的所有环节构成了闭环系统。通过这个闭环过程来理解项目管理及估算、计划、过程和度量等各个环节的作用。尤其是理解估算与度量的区分和关系。</a:t>
            </a:r>
          </a:p>
        </p:txBody>
      </p:sp>
      <p:sp>
        <p:nvSpPr>
          <p:cNvPr id="4" name="日期占位符 3"/>
          <p:cNvSpPr>
            <a:spLocks noGrp="1"/>
          </p:cNvSpPr>
          <p:nvPr>
            <p:ph type="dt" idx="10"/>
          </p:nvPr>
        </p:nvSpPr>
        <p:spPr/>
        <p:txBody>
          <a:bodyPr/>
          <a:lstStyle/>
          <a:p>
            <a:fld id="{CA6BA25A-E05D-45C4-8BC9-2FA29EC124D2}" type="datetimeFigureOut">
              <a:rPr lang="zh-CN" altLang="en-US" smtClean="0"/>
              <a:pPr/>
              <a:t>2016/3/17</a:t>
            </a:fld>
            <a:endParaRPr lang="zh-CN" altLang="en-US"/>
          </a:p>
        </p:txBody>
      </p:sp>
      <p:sp>
        <p:nvSpPr>
          <p:cNvPr id="5" name="灯片编号占位符 4"/>
          <p:cNvSpPr>
            <a:spLocks noGrp="1"/>
          </p:cNvSpPr>
          <p:nvPr>
            <p:ph type="sldNum" sz="quarter" idx="11"/>
          </p:nvPr>
        </p:nvSpPr>
        <p:spPr/>
        <p:txBody>
          <a:bodyPr/>
          <a:lstStyle/>
          <a:p>
            <a:fld id="{D6B9A911-8D75-4E87-8782-0CEFFC6C1DB9}" type="slidenum">
              <a:rPr lang="zh-CN" altLang="en-US" smtClean="0"/>
              <a:pPr/>
              <a:t>23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Lord Kelvin</a:t>
            </a:r>
            <a:r>
              <a:rPr lang="zh-CN" altLang="en-US" sz="1200" b="0" i="0" kern="1200" dirty="0" smtClean="0">
                <a:solidFill>
                  <a:schemeClr val="tx1"/>
                </a:solidFill>
                <a:latin typeface="+mn-lt"/>
                <a:ea typeface="+mn-ea"/>
                <a:cs typeface="+mn-cs"/>
              </a:rPr>
              <a:t>：</a:t>
            </a:r>
            <a:r>
              <a:rPr lang="zh-CN" altLang="en-US" sz="1200" b="1" i="0" u="none" strike="noStrike" kern="1200" dirty="0" smtClean="0">
                <a:solidFill>
                  <a:schemeClr val="tx1"/>
                </a:solidFill>
                <a:latin typeface="+mn-lt"/>
                <a:ea typeface="+mn-ea"/>
                <a:cs typeface="+mn-cs"/>
                <a:hlinkClick r:id="rId3"/>
              </a:rPr>
              <a:t>热力学温标</a:t>
            </a:r>
            <a:r>
              <a:rPr lang="zh-CN" altLang="en-US" sz="1200" b="0" i="0" kern="1200" dirty="0" smtClean="0">
                <a:solidFill>
                  <a:schemeClr val="tx1"/>
                </a:solidFill>
                <a:latin typeface="+mn-lt"/>
                <a:ea typeface="+mn-ea"/>
                <a:cs typeface="+mn-cs"/>
              </a:rPr>
              <a:t>或称</a:t>
            </a:r>
            <a:r>
              <a:rPr lang="zh-CN" altLang="en-US" sz="1200" b="1" i="0" kern="1200" dirty="0" smtClean="0">
                <a:solidFill>
                  <a:schemeClr val="tx1"/>
                </a:solidFill>
                <a:latin typeface="+mn-lt"/>
                <a:ea typeface="+mn-ea"/>
                <a:cs typeface="+mn-cs"/>
              </a:rPr>
              <a:t>绝对温标</a:t>
            </a:r>
            <a:r>
              <a:rPr lang="zh-CN" altLang="en-US" sz="1200" b="0" i="0" kern="1200" dirty="0" smtClean="0">
                <a:solidFill>
                  <a:schemeClr val="tx1"/>
                </a:solidFill>
                <a:latin typeface="+mn-lt"/>
                <a:ea typeface="+mn-ea"/>
                <a:cs typeface="+mn-cs"/>
              </a:rPr>
              <a:t>，是</a:t>
            </a:r>
            <a:r>
              <a:rPr lang="zh-CN" altLang="en-US" sz="1200" b="0" i="0" u="none" strike="noStrike" kern="1200" dirty="0" smtClean="0">
                <a:solidFill>
                  <a:schemeClr val="tx1"/>
                </a:solidFill>
                <a:latin typeface="+mn-lt"/>
                <a:ea typeface="+mn-ea"/>
                <a:cs typeface="+mn-cs"/>
                <a:hlinkClick r:id="rId4"/>
              </a:rPr>
              <a:t>国际单位制</a:t>
            </a:r>
            <a:r>
              <a:rPr lang="zh-CN" altLang="en-US" sz="1200" b="0" i="0" kern="1200" dirty="0" smtClean="0">
                <a:solidFill>
                  <a:schemeClr val="tx1"/>
                </a:solidFill>
                <a:latin typeface="+mn-lt"/>
                <a:ea typeface="+mn-ea"/>
                <a:cs typeface="+mn-cs"/>
              </a:rPr>
              <a:t>中的温度单位。本温标由</a:t>
            </a:r>
            <a:r>
              <a:rPr lang="zh-CN" altLang="en-US" sz="1200" b="0" i="0" u="none" strike="noStrike" kern="1200" dirty="0" smtClean="0">
                <a:solidFill>
                  <a:schemeClr val="tx1"/>
                </a:solidFill>
                <a:latin typeface="+mn-lt"/>
                <a:ea typeface="+mn-ea"/>
                <a:cs typeface="+mn-cs"/>
                <a:hlinkClick r:id="rId5"/>
              </a:rPr>
              <a:t>爱尔兰</a:t>
            </a:r>
            <a:r>
              <a:rPr lang="zh-CN" altLang="en-US" sz="1200" b="0" i="0" kern="1200" dirty="0" smtClean="0">
                <a:solidFill>
                  <a:schemeClr val="tx1"/>
                </a:solidFill>
                <a:latin typeface="+mn-lt"/>
                <a:ea typeface="+mn-ea"/>
                <a:cs typeface="+mn-cs"/>
              </a:rPr>
              <a:t>第一代开尔文男爵</a:t>
            </a:r>
            <a:r>
              <a:rPr lang="en-US" altLang="zh-CN" sz="1200" b="0" i="0" kern="1200" dirty="0" smtClean="0">
                <a:solidFill>
                  <a:schemeClr val="tx1"/>
                </a:solidFill>
                <a:latin typeface="+mn-lt"/>
                <a:ea typeface="+mn-ea"/>
                <a:cs typeface="+mn-cs"/>
              </a:rPr>
              <a:t>(Lord Kelvin)</a:t>
            </a:r>
            <a:r>
              <a:rPr lang="zh-CN" altLang="en-US" sz="1200" b="0" i="0" kern="1200" dirty="0" smtClean="0">
                <a:solidFill>
                  <a:schemeClr val="tx1"/>
                </a:solidFill>
                <a:latin typeface="+mn-lt"/>
                <a:ea typeface="+mn-ea"/>
                <a:cs typeface="+mn-cs"/>
              </a:rPr>
              <a:t>发明，其命名依发明者头衔为</a:t>
            </a:r>
            <a:r>
              <a:rPr lang="en-US" altLang="zh-CN" sz="1200" b="1" i="0" kern="1200" dirty="0" err="1" smtClean="0">
                <a:solidFill>
                  <a:schemeClr val="tx1"/>
                </a:solidFill>
                <a:latin typeface="+mn-lt"/>
                <a:ea typeface="+mn-ea"/>
                <a:cs typeface="+mn-cs"/>
              </a:rPr>
              <a:t>Kelvins</a:t>
            </a:r>
            <a:r>
              <a:rPr lang="zh-CN" altLang="en-US" sz="1200" b="0" i="0" kern="1200" dirty="0" smtClean="0">
                <a:solidFill>
                  <a:schemeClr val="tx1"/>
                </a:solidFill>
                <a:latin typeface="+mn-lt"/>
                <a:ea typeface="+mn-ea"/>
                <a:cs typeface="+mn-cs"/>
              </a:rPr>
              <a:t>，符号是</a:t>
            </a:r>
            <a:r>
              <a:rPr lang="en-US" altLang="zh-CN" sz="1200" b="1" i="0" kern="1200" dirty="0" smtClean="0">
                <a:solidFill>
                  <a:schemeClr val="tx1"/>
                </a:solidFill>
                <a:latin typeface="+mn-lt"/>
                <a:ea typeface="+mn-ea"/>
                <a:cs typeface="+mn-cs"/>
              </a:rPr>
              <a:t>K.</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此一</a:t>
            </a:r>
            <a:r>
              <a:rPr lang="zh-CN" altLang="en-US" sz="1200" b="0" i="0" u="none" strike="noStrike" kern="1200" dirty="0" smtClean="0">
                <a:solidFill>
                  <a:schemeClr val="tx1"/>
                </a:solidFill>
                <a:latin typeface="+mn-lt"/>
                <a:ea typeface="+mn-ea"/>
                <a:cs typeface="+mn-cs"/>
                <a:hlinkClick r:id="rId6"/>
              </a:rPr>
              <a:t>温标</a:t>
            </a:r>
            <a:r>
              <a:rPr lang="zh-CN" altLang="en-US" sz="1200" b="0" i="0" kern="1200" dirty="0" smtClean="0">
                <a:solidFill>
                  <a:schemeClr val="tx1"/>
                </a:solidFill>
                <a:latin typeface="+mn-lt"/>
                <a:ea typeface="+mn-ea"/>
                <a:cs typeface="+mn-cs"/>
              </a:rPr>
              <a:t>又称</a:t>
            </a:r>
            <a:r>
              <a:rPr lang="zh-CN" altLang="en-US" sz="1200" b="0" i="1" kern="1200" dirty="0" smtClean="0">
                <a:solidFill>
                  <a:schemeClr val="tx1"/>
                </a:solidFill>
                <a:latin typeface="+mn-lt"/>
                <a:ea typeface="+mn-ea"/>
                <a:cs typeface="+mn-cs"/>
              </a:rPr>
              <a:t>卡氏温标</a:t>
            </a:r>
            <a:r>
              <a:rPr lang="zh-CN" altLang="en-US" sz="1200" b="0" i="0" kern="1200" dirty="0" smtClean="0">
                <a:solidFill>
                  <a:schemeClr val="tx1"/>
                </a:solidFill>
                <a:latin typeface="+mn-lt"/>
                <a:ea typeface="+mn-ea"/>
                <a:cs typeface="+mn-cs"/>
              </a:rPr>
              <a:t>、</a:t>
            </a:r>
            <a:r>
              <a:rPr lang="zh-CN" altLang="en-US" sz="1200" b="0" i="1" kern="1200" dirty="0" smtClean="0">
                <a:solidFill>
                  <a:schemeClr val="tx1"/>
                </a:solidFill>
                <a:latin typeface="+mn-lt"/>
                <a:ea typeface="+mn-ea"/>
                <a:cs typeface="+mn-cs"/>
              </a:rPr>
              <a:t>开氏温标</a:t>
            </a:r>
            <a:r>
              <a:rPr lang="zh-CN" altLang="en-US" sz="1200" b="0" i="0" kern="1200" dirty="0" smtClean="0">
                <a:solidFill>
                  <a:schemeClr val="tx1"/>
                </a:solidFill>
                <a:latin typeface="+mn-lt"/>
                <a:ea typeface="+mn-ea"/>
                <a:cs typeface="+mn-cs"/>
              </a:rPr>
              <a:t>、</a:t>
            </a:r>
            <a:r>
              <a:rPr lang="zh-CN" altLang="en-US" sz="1200" b="0" i="1" kern="1200" dirty="0" smtClean="0">
                <a:solidFill>
                  <a:schemeClr val="tx1"/>
                </a:solidFill>
                <a:latin typeface="+mn-lt"/>
                <a:ea typeface="+mn-ea"/>
                <a:cs typeface="+mn-cs"/>
              </a:rPr>
              <a:t>克氏温标</a:t>
            </a:r>
            <a:r>
              <a:rPr lang="zh-CN" altLang="en-US" sz="1200" b="0" i="0" kern="1200" dirty="0" smtClean="0">
                <a:solidFill>
                  <a:schemeClr val="tx1"/>
                </a:solidFill>
                <a:latin typeface="+mn-lt"/>
                <a:ea typeface="+mn-ea"/>
                <a:cs typeface="+mn-cs"/>
              </a:rPr>
              <a:t>、</a:t>
            </a:r>
            <a:r>
              <a:rPr lang="zh-CN" altLang="en-US" sz="1200" b="0" i="1" kern="1200" dirty="0" smtClean="0">
                <a:solidFill>
                  <a:schemeClr val="tx1"/>
                </a:solidFill>
                <a:latin typeface="+mn-lt"/>
                <a:ea typeface="+mn-ea"/>
                <a:cs typeface="+mn-cs"/>
              </a:rPr>
              <a:t>凯氏温标</a:t>
            </a:r>
            <a:r>
              <a:rPr lang="zh-CN" altLang="en-US" sz="1200" b="0" i="0" kern="1200" dirty="0" smtClean="0">
                <a:solidFill>
                  <a:schemeClr val="tx1"/>
                </a:solidFill>
                <a:latin typeface="+mn-lt"/>
                <a:ea typeface="+mn-ea"/>
                <a:cs typeface="+mn-cs"/>
              </a:rPr>
              <a:t>。其零度称为</a:t>
            </a:r>
            <a:r>
              <a:rPr lang="zh-CN" altLang="en-US" sz="1200" b="0" i="0" u="none" strike="noStrike" kern="1200" dirty="0" smtClean="0">
                <a:solidFill>
                  <a:schemeClr val="tx1"/>
                </a:solidFill>
                <a:latin typeface="+mn-lt"/>
                <a:ea typeface="+mn-ea"/>
                <a:cs typeface="+mn-cs"/>
                <a:hlinkClick r:id="rId7"/>
              </a:rPr>
              <a:t>绝对零度</a:t>
            </a:r>
            <a:r>
              <a:rPr lang="zh-CN" altLang="en-US" sz="1200" b="0" i="0" kern="1200" dirty="0" smtClean="0">
                <a:solidFill>
                  <a:schemeClr val="tx1"/>
                </a:solidFill>
                <a:latin typeface="+mn-lt"/>
                <a:ea typeface="+mn-ea"/>
                <a:cs typeface="+mn-cs"/>
              </a:rPr>
              <a:t>，标示为</a:t>
            </a:r>
            <a:r>
              <a:rPr lang="en-US" altLang="zh-CN" sz="1200" b="1" i="0" kern="1200" dirty="0" smtClean="0">
                <a:solidFill>
                  <a:schemeClr val="tx1"/>
                </a:solidFill>
                <a:latin typeface="+mn-lt"/>
                <a:ea typeface="+mn-ea"/>
                <a:cs typeface="+mn-cs"/>
              </a:rPr>
              <a:t>0K</a:t>
            </a:r>
            <a:r>
              <a:rPr lang="zh-CN" altLang="en-US" sz="1200" b="0" i="0" kern="1200" dirty="0" smtClean="0">
                <a:solidFill>
                  <a:schemeClr val="tx1"/>
                </a:solidFill>
                <a:latin typeface="+mn-lt"/>
                <a:ea typeface="+mn-ea"/>
                <a:cs typeface="+mn-cs"/>
              </a:rPr>
              <a:t>或</a:t>
            </a:r>
            <a:r>
              <a:rPr lang="zh-CN" altLang="en-US" sz="1200" b="1" i="0" kern="1200" dirty="0" smtClean="0">
                <a:solidFill>
                  <a:schemeClr val="tx1"/>
                </a:solidFill>
                <a:latin typeface="+mn-lt"/>
                <a:ea typeface="+mn-ea"/>
                <a:cs typeface="+mn-cs"/>
              </a:rPr>
              <a:t>零</a:t>
            </a:r>
            <a:r>
              <a:rPr lang="en-US" altLang="zh-CN" sz="1200" b="1" i="0" kern="1200" dirty="0" smtClean="0">
                <a:solidFill>
                  <a:schemeClr val="tx1"/>
                </a:solidFill>
                <a:latin typeface="+mn-lt"/>
                <a:ea typeface="+mn-ea"/>
                <a:cs typeface="+mn-cs"/>
              </a:rPr>
              <a:t>K</a:t>
            </a:r>
            <a:r>
              <a:rPr lang="zh-CN" altLang="en-US" sz="1200" b="0" i="0" kern="1200" dirty="0" smtClean="0">
                <a:solidFill>
                  <a:schemeClr val="tx1"/>
                </a:solidFill>
                <a:latin typeface="+mn-lt"/>
                <a:ea typeface="+mn-ea"/>
                <a:cs typeface="+mn-cs"/>
              </a:rPr>
              <a:t>，等于</a:t>
            </a:r>
            <a:r>
              <a:rPr lang="zh-CN" altLang="en-US" sz="1200" b="0" i="0" u="none" strike="noStrike" kern="1200" dirty="0" smtClean="0">
                <a:solidFill>
                  <a:schemeClr val="tx1"/>
                </a:solidFill>
                <a:latin typeface="+mn-lt"/>
                <a:ea typeface="+mn-ea"/>
                <a:cs typeface="+mn-cs"/>
                <a:hlinkClick r:id="rId8"/>
              </a:rPr>
              <a:t>摄氏温标</a:t>
            </a:r>
            <a:r>
              <a:rPr lang="en-US" altLang="zh-CN" sz="1200" b="0" i="0" kern="1200" dirty="0" smtClean="0">
                <a:solidFill>
                  <a:schemeClr val="tx1"/>
                </a:solidFill>
                <a:latin typeface="+mn-lt"/>
                <a:ea typeface="+mn-ea"/>
                <a:cs typeface="+mn-cs"/>
              </a:rPr>
              <a:t>-273.15 °C </a:t>
            </a:r>
            <a:r>
              <a:rPr lang="zh-CN" altLang="en-US" sz="1200" b="0" i="0" kern="1200" dirty="0" smtClean="0">
                <a:solidFill>
                  <a:schemeClr val="tx1"/>
                </a:solidFill>
                <a:latin typeface="+mn-lt"/>
                <a:ea typeface="+mn-ea"/>
                <a:cs typeface="+mn-cs"/>
              </a:rPr>
              <a:t>或</a:t>
            </a:r>
            <a:r>
              <a:rPr lang="zh-CN" altLang="en-US" sz="1200" b="0" i="0" u="none" strike="noStrike" kern="1200" dirty="0" smtClean="0">
                <a:solidFill>
                  <a:schemeClr val="tx1"/>
                </a:solidFill>
                <a:latin typeface="+mn-lt"/>
                <a:ea typeface="+mn-ea"/>
                <a:cs typeface="+mn-cs"/>
                <a:hlinkClick r:id="rId9"/>
              </a:rPr>
              <a:t>华氏温标</a:t>
            </a:r>
            <a:r>
              <a:rPr lang="en-US" altLang="zh-CN" sz="1200" b="0" i="0" kern="1200" dirty="0" smtClean="0">
                <a:solidFill>
                  <a:schemeClr val="tx1"/>
                </a:solidFill>
                <a:latin typeface="+mn-lt"/>
                <a:ea typeface="+mn-ea"/>
                <a:cs typeface="+mn-cs"/>
              </a:rPr>
              <a:t>-459.67 °F</a:t>
            </a:r>
            <a:r>
              <a:rPr lang="zh-CN" altLang="en-US" sz="1200" b="0" i="0" kern="1200" dirty="0" smtClean="0">
                <a:solidFill>
                  <a:schemeClr val="tx1"/>
                </a:solidFill>
                <a:latin typeface="+mn-lt"/>
                <a:ea typeface="+mn-ea"/>
                <a:cs typeface="+mn-cs"/>
              </a:rPr>
              <a:t>。</a:t>
            </a:r>
          </a:p>
          <a:p>
            <a:r>
              <a:rPr lang="en-US" altLang="zh-CN" sz="1200" b="0" i="0" kern="1200" dirty="0" smtClean="0">
                <a:solidFill>
                  <a:schemeClr val="tx1"/>
                </a:solidFill>
                <a:latin typeface="+mn-lt"/>
                <a:ea typeface="+mn-ea"/>
                <a:cs typeface="+mn-cs"/>
              </a:rPr>
              <a:t>Kelvin</a:t>
            </a:r>
            <a:r>
              <a:rPr lang="zh-CN" altLang="en-US" sz="1200" b="0" i="0" u="none" strike="noStrike" kern="1200" dirty="0" smtClean="0">
                <a:solidFill>
                  <a:schemeClr val="tx1"/>
                </a:solidFill>
                <a:latin typeface="+mn-lt"/>
                <a:ea typeface="+mn-ea"/>
                <a:cs typeface="+mn-cs"/>
                <a:hlinkClick r:id="rId10"/>
              </a:rPr>
              <a:t>开氏温度</a:t>
            </a:r>
            <a:r>
              <a:rPr lang="zh-CN" altLang="en-US" sz="1200" b="0" i="0" kern="1200" dirty="0" smtClean="0">
                <a:solidFill>
                  <a:schemeClr val="tx1"/>
                </a:solidFill>
                <a:latin typeface="+mn-lt"/>
                <a:ea typeface="+mn-ea"/>
                <a:cs typeface="+mn-cs"/>
              </a:rPr>
              <a:t>标度是用一种理想气体来确立的。根据动力学理论，当温度在绝对零度时，气体</a:t>
            </a:r>
            <a:r>
              <a:rPr lang="zh-CN" altLang="en-US" sz="1200" b="0" i="0" u="none" strike="noStrike" kern="1200" dirty="0" smtClean="0">
                <a:solidFill>
                  <a:schemeClr val="tx1"/>
                </a:solidFill>
                <a:latin typeface="+mn-lt"/>
                <a:ea typeface="+mn-ea"/>
                <a:cs typeface="+mn-cs"/>
                <a:hlinkClick r:id="rId11"/>
              </a:rPr>
              <a:t>分子的动能</a:t>
            </a:r>
            <a:r>
              <a:rPr lang="zh-CN" altLang="en-US" sz="1200" b="0" i="0" kern="1200" dirty="0" smtClean="0">
                <a:solidFill>
                  <a:schemeClr val="tx1"/>
                </a:solidFill>
                <a:latin typeface="+mn-lt"/>
                <a:ea typeface="+mn-ea"/>
                <a:cs typeface="+mn-cs"/>
              </a:rPr>
              <a:t>为零。为了方便起见。</a:t>
            </a:r>
            <a:r>
              <a:rPr lang="en-US" altLang="zh-CN" sz="1200" b="0" i="0" kern="1200" dirty="0" smtClean="0">
                <a:solidFill>
                  <a:schemeClr val="tx1"/>
                </a:solidFill>
                <a:latin typeface="+mn-lt"/>
                <a:ea typeface="+mn-ea"/>
                <a:cs typeface="+mn-cs"/>
              </a:rPr>
              <a:t>Kelvin</a:t>
            </a:r>
            <a:r>
              <a:rPr lang="zh-CN" altLang="en-US" sz="1200" b="0" i="0" kern="1200" dirty="0" smtClean="0">
                <a:solidFill>
                  <a:schemeClr val="tx1"/>
                </a:solidFill>
                <a:latin typeface="+mn-lt"/>
                <a:ea typeface="+mn-ea"/>
                <a:cs typeface="+mn-cs"/>
              </a:rPr>
              <a:t>开氏温度计的刻度单位与摄氏温度计上的刻度单位相一致，也就是说，</a:t>
            </a:r>
            <a:r>
              <a:rPr lang="en-US" altLang="zh-CN" sz="1200" b="0" i="0" kern="1200" dirty="0" smtClean="0">
                <a:solidFill>
                  <a:schemeClr val="tx1"/>
                </a:solidFill>
                <a:latin typeface="+mn-lt"/>
                <a:ea typeface="+mn-ea"/>
                <a:cs typeface="+mn-cs"/>
              </a:rPr>
              <a:t>Kelvin</a:t>
            </a:r>
            <a:r>
              <a:rPr lang="zh-CN" altLang="en-US" sz="1200" b="0" i="0" kern="1200" dirty="0" smtClean="0">
                <a:solidFill>
                  <a:schemeClr val="tx1"/>
                </a:solidFill>
                <a:latin typeface="+mn-lt"/>
                <a:ea typeface="+mn-ea"/>
                <a:cs typeface="+mn-cs"/>
              </a:rPr>
              <a:t>开氏温度计上的一度等于摄氏温度计上的一度，水的</a:t>
            </a:r>
            <a:r>
              <a:rPr lang="zh-CN" altLang="en-US" sz="1200" b="0" i="0" u="none" strike="noStrike" kern="1200" dirty="0" smtClean="0">
                <a:solidFill>
                  <a:schemeClr val="tx1"/>
                </a:solidFill>
                <a:latin typeface="+mn-lt"/>
                <a:ea typeface="+mn-ea"/>
                <a:cs typeface="+mn-cs"/>
                <a:hlinkClick r:id="rId12"/>
              </a:rPr>
              <a:t>冰点</a:t>
            </a:r>
            <a:r>
              <a:rPr lang="zh-CN" altLang="en-US" sz="1200" b="0" i="0" kern="1200" dirty="0" smtClean="0">
                <a:solidFill>
                  <a:schemeClr val="tx1"/>
                </a:solidFill>
                <a:latin typeface="+mn-lt"/>
                <a:ea typeface="+mn-ea"/>
                <a:cs typeface="+mn-cs"/>
              </a:rPr>
              <a:t>摄氏温度计为</a:t>
            </a:r>
            <a:r>
              <a:rPr lang="en-US" altLang="zh-CN" sz="1200" b="0" i="0" kern="1200" dirty="0" smtClean="0">
                <a:solidFill>
                  <a:schemeClr val="tx1"/>
                </a:solidFill>
                <a:latin typeface="+mn-lt"/>
                <a:ea typeface="+mn-ea"/>
                <a:cs typeface="+mn-cs"/>
              </a:rPr>
              <a:t>0℃</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Kelvin</a:t>
            </a:r>
            <a:r>
              <a:rPr lang="zh-CN" altLang="en-US" sz="1200" b="0" i="0" kern="1200" dirty="0" smtClean="0">
                <a:solidFill>
                  <a:schemeClr val="tx1"/>
                </a:solidFill>
                <a:latin typeface="+mn-lt"/>
                <a:ea typeface="+mn-ea"/>
                <a:cs typeface="+mn-cs"/>
              </a:rPr>
              <a:t>开氏温度计为</a:t>
            </a:r>
            <a:r>
              <a:rPr lang="en-US" altLang="zh-CN" sz="1200" b="0" i="0" kern="1200" dirty="0" smtClean="0">
                <a:solidFill>
                  <a:schemeClr val="tx1"/>
                </a:solidFill>
                <a:latin typeface="+mn-lt"/>
                <a:ea typeface="+mn-ea"/>
                <a:cs typeface="+mn-cs"/>
              </a:rPr>
              <a:t>273.15°K</a:t>
            </a:r>
            <a:r>
              <a:rPr lang="zh-CN" altLang="en-US" sz="1200" b="0" i="0" kern="1200" dirty="0" smtClean="0">
                <a:solidFill>
                  <a:schemeClr val="tx1"/>
                </a:solidFill>
                <a:latin typeface="+mn-lt"/>
                <a:ea typeface="+mn-ea"/>
                <a:cs typeface="+mn-cs"/>
              </a:rPr>
              <a:t>。</a:t>
            </a:r>
          </a:p>
          <a:p>
            <a:r>
              <a:rPr lang="zh-CN" altLang="en-US" sz="1200" b="0" i="0" kern="1200" dirty="0" smtClean="0">
                <a:solidFill>
                  <a:schemeClr val="tx1"/>
                </a:solidFill>
                <a:latin typeface="+mn-lt"/>
                <a:ea typeface="+mn-ea"/>
                <a:cs typeface="+mn-cs"/>
              </a:rPr>
              <a:t>较为受欢迎的名字，中文为卡莱文。</a:t>
            </a:r>
          </a:p>
          <a:p>
            <a:endParaRPr lang="zh-CN" altLang="en-US" dirty="0"/>
          </a:p>
        </p:txBody>
      </p:sp>
      <p:sp>
        <p:nvSpPr>
          <p:cNvPr id="4" name="日期占位符 3"/>
          <p:cNvSpPr>
            <a:spLocks noGrp="1"/>
          </p:cNvSpPr>
          <p:nvPr>
            <p:ph type="dt" idx="10"/>
          </p:nvPr>
        </p:nvSpPr>
        <p:spPr/>
        <p:txBody>
          <a:bodyPr/>
          <a:lstStyle/>
          <a:p>
            <a:fld id="{CA6BA25A-E05D-45C4-8BC9-2FA29EC124D2}" type="datetimeFigureOut">
              <a:rPr lang="zh-CN" altLang="en-US" smtClean="0"/>
              <a:pPr/>
              <a:t>2016/3/17</a:t>
            </a:fld>
            <a:endParaRPr lang="zh-CN" altLang="en-US"/>
          </a:p>
        </p:txBody>
      </p:sp>
      <p:sp>
        <p:nvSpPr>
          <p:cNvPr id="5" name="灯片编号占位符 4"/>
          <p:cNvSpPr>
            <a:spLocks noGrp="1"/>
          </p:cNvSpPr>
          <p:nvPr>
            <p:ph type="sldNum" sz="quarter" idx="11"/>
          </p:nvPr>
        </p:nvSpPr>
        <p:spPr/>
        <p:txBody>
          <a:bodyPr/>
          <a:lstStyle/>
          <a:p>
            <a:fld id="{D6B9A911-8D75-4E87-8782-0CEFFC6C1DB9}" type="slidenum">
              <a:rPr lang="zh-CN" altLang="en-US" smtClean="0"/>
              <a:pPr/>
              <a:t>32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B681FC50-2F96-4CAC-B6E5-900DA9E9BD32}" type="slidenum">
              <a:rPr lang="en-US" altLang="zh-CN" sz="1200">
                <a:latin typeface="Arial" charset="0"/>
              </a:rPr>
              <a:pPr algn="r" eaLnBrk="1" hangingPunct="1"/>
              <a:t>68</a:t>
            </a:fld>
            <a:endParaRPr lang="en-US" altLang="zh-CN" sz="1200">
              <a:latin typeface="Arial" charset="0"/>
            </a:endParaRPr>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872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57B76ECB-5ACD-4319-BF91-5E68FF5AA964}" type="slidenum">
              <a:rPr lang="en-US" altLang="zh-CN" sz="1200">
                <a:latin typeface="Arial" charset="0"/>
              </a:rPr>
              <a:pPr algn="r" eaLnBrk="1" hangingPunct="1"/>
              <a:t>69</a:t>
            </a:fld>
            <a:endParaRPr lang="en-US" altLang="zh-CN" sz="1200">
              <a:latin typeface="Arial" charset="0"/>
            </a:endParaRPr>
          </a:p>
        </p:txBody>
      </p:sp>
      <p:sp>
        <p:nvSpPr>
          <p:cNvPr id="1597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5974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8181EE86-EC60-4ED9-A099-C8C0E40D1F7B}" type="slidenum">
              <a:rPr lang="en-US" altLang="zh-CN" sz="1200">
                <a:latin typeface="Arial" charset="0"/>
              </a:rPr>
              <a:pPr algn="r" eaLnBrk="1" hangingPunct="1"/>
              <a:t>70</a:t>
            </a:fld>
            <a:endParaRPr lang="en-US" altLang="zh-CN" sz="1200">
              <a:latin typeface="Arial" charset="0"/>
            </a:endParaRPr>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077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DDDE8EE6-CB69-49AA-BF12-73D2FA7A72CE}" type="slidenum">
              <a:rPr lang="en-US" altLang="zh-CN" sz="1200">
                <a:latin typeface="Arial" charset="0"/>
              </a:rPr>
              <a:pPr algn="r" eaLnBrk="1" hangingPunct="1"/>
              <a:t>71</a:t>
            </a:fld>
            <a:endParaRPr lang="en-US" altLang="zh-CN" sz="1200">
              <a:latin typeface="Arial" charset="0"/>
            </a:endParaRPr>
          </a:p>
        </p:txBody>
      </p:sp>
      <p:sp>
        <p:nvSpPr>
          <p:cNvPr id="1617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1796"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pic>
        <p:nvPicPr>
          <p:cNvPr id="13343" name="Picture 31" descr="SW이미지_2"/>
          <p:cNvPicPr>
            <a:picLocks noChangeAspect="1" noChangeArrowheads="1"/>
          </p:cNvPicPr>
          <p:nvPr/>
        </p:nvPicPr>
        <p:blipFill>
          <a:blip r:embed="rId2" cstate="print"/>
          <a:srcRect/>
          <a:stretch>
            <a:fillRect/>
          </a:stretch>
        </p:blipFill>
        <p:spPr bwMode="gray">
          <a:xfrm>
            <a:off x="0" y="2349500"/>
            <a:ext cx="9144000" cy="2663825"/>
          </a:xfrm>
          <a:prstGeom prst="rect">
            <a:avLst/>
          </a:prstGeom>
          <a:noFill/>
        </p:spPr>
      </p:pic>
      <p:grpSp>
        <p:nvGrpSpPr>
          <p:cNvPr id="13344" name="Group 32"/>
          <p:cNvGrpSpPr>
            <a:grpSpLocks/>
          </p:cNvGrpSpPr>
          <p:nvPr/>
        </p:nvGrpSpPr>
        <p:grpSpPr bwMode="auto">
          <a:xfrm>
            <a:off x="28575" y="4652963"/>
            <a:ext cx="9115425" cy="2205037"/>
            <a:chOff x="0" y="2640"/>
            <a:chExt cx="5760" cy="1680"/>
          </a:xfrm>
        </p:grpSpPr>
        <p:sp>
          <p:nvSpPr>
            <p:cNvPr id="13345" name="Rectangle 33"/>
            <p:cNvSpPr>
              <a:spLocks noChangeArrowheads="1"/>
            </p:cNvSpPr>
            <p:nvPr userDrawn="1"/>
          </p:nvSpPr>
          <p:spPr bwMode="ltGray">
            <a:xfrm>
              <a:off x="0" y="2640"/>
              <a:ext cx="5760" cy="1680"/>
            </a:xfrm>
            <a:prstGeom prst="rect">
              <a:avLst/>
            </a:prstGeom>
            <a:solidFill>
              <a:schemeClr val="accent1"/>
            </a:solidFill>
            <a:ln w="9525">
              <a:noFill/>
              <a:miter lim="800000"/>
              <a:headEnd/>
              <a:tailEnd/>
            </a:ln>
            <a:effectLst/>
          </p:spPr>
          <p:txBody>
            <a:bodyPr wrap="none" anchor="ctr"/>
            <a:lstStyle/>
            <a:p>
              <a:endParaRPr lang="zh-CN" altLang="en-US"/>
            </a:p>
          </p:txBody>
        </p:sp>
        <p:sp>
          <p:nvSpPr>
            <p:cNvPr id="13346" name="Rectangle 34"/>
            <p:cNvSpPr>
              <a:spLocks noChangeArrowheads="1"/>
            </p:cNvSpPr>
            <p:nvPr userDrawn="1"/>
          </p:nvSpPr>
          <p:spPr bwMode="ltGray">
            <a:xfrm>
              <a:off x="0" y="2640"/>
              <a:ext cx="5760" cy="96"/>
            </a:xfrm>
            <a:prstGeom prst="rect">
              <a:avLst/>
            </a:prstGeom>
            <a:solidFill>
              <a:schemeClr val="accent1"/>
            </a:solidFill>
            <a:ln w="9525">
              <a:noFill/>
              <a:miter lim="800000"/>
              <a:headEnd/>
              <a:tailEnd/>
            </a:ln>
            <a:effectLst/>
          </p:spPr>
          <p:txBody>
            <a:bodyPr wrap="none" anchor="ctr"/>
            <a:lstStyle/>
            <a:p>
              <a:endParaRPr lang="zh-CN" altLang="en-US"/>
            </a:p>
          </p:txBody>
        </p:sp>
      </p:grpSp>
      <p:sp>
        <p:nvSpPr>
          <p:cNvPr id="13347" name="Rectangle 35"/>
          <p:cNvSpPr>
            <a:spLocks noChangeArrowheads="1"/>
          </p:cNvSpPr>
          <p:nvPr/>
        </p:nvSpPr>
        <p:spPr bwMode="ltGray">
          <a:xfrm>
            <a:off x="0" y="0"/>
            <a:ext cx="9144000" cy="2286000"/>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endParaRPr lang="zh-CN" altLang="en-US"/>
          </a:p>
        </p:txBody>
      </p:sp>
      <p:grpSp>
        <p:nvGrpSpPr>
          <p:cNvPr id="13348" name="Group 36"/>
          <p:cNvGrpSpPr>
            <a:grpSpLocks/>
          </p:cNvGrpSpPr>
          <p:nvPr/>
        </p:nvGrpSpPr>
        <p:grpSpPr bwMode="auto">
          <a:xfrm>
            <a:off x="0" y="4289425"/>
            <a:ext cx="9097963" cy="676275"/>
            <a:chOff x="0" y="2702"/>
            <a:chExt cx="5731" cy="426"/>
          </a:xfrm>
        </p:grpSpPr>
        <p:sp>
          <p:nvSpPr>
            <p:cNvPr id="13349" name="Freeform 37"/>
            <p:cNvSpPr>
              <a:spLocks/>
            </p:cNvSpPr>
            <p:nvPr/>
          </p:nvSpPr>
          <p:spPr bwMode="ltGray">
            <a:xfrm flipV="1">
              <a:off x="0" y="2702"/>
              <a:ext cx="5731" cy="364"/>
            </a:xfrm>
            <a:custGeom>
              <a:avLst/>
              <a:gdLst/>
              <a:ahLst/>
              <a:cxnLst>
                <a:cxn ang="0">
                  <a:pos x="0" y="0"/>
                </a:cxn>
                <a:cxn ang="0">
                  <a:pos x="19" y="279"/>
                </a:cxn>
                <a:cxn ang="0">
                  <a:pos x="1824" y="739"/>
                </a:cxn>
                <a:cxn ang="0">
                  <a:pos x="3946" y="695"/>
                </a:cxn>
                <a:cxn ang="0">
                  <a:pos x="5731" y="297"/>
                </a:cxn>
                <a:cxn ang="0">
                  <a:pos x="5722" y="153"/>
                </a:cxn>
                <a:cxn ang="0">
                  <a:pos x="0" y="0"/>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w="9525">
              <a:noFill/>
              <a:round/>
              <a:headEnd/>
              <a:tailEnd/>
            </a:ln>
            <a:effectLst/>
          </p:spPr>
          <p:txBody>
            <a:bodyPr/>
            <a:lstStyle/>
            <a:p>
              <a:endParaRPr lang="zh-CN" altLang="en-US"/>
            </a:p>
          </p:txBody>
        </p:sp>
        <p:sp>
          <p:nvSpPr>
            <p:cNvPr id="13350" name="Freeform 38"/>
            <p:cNvSpPr>
              <a:spLocks/>
            </p:cNvSpPr>
            <p:nvPr/>
          </p:nvSpPr>
          <p:spPr bwMode="ltGray">
            <a:xfrm flipV="1">
              <a:off x="0" y="2749"/>
              <a:ext cx="5731" cy="379"/>
            </a:xfrm>
            <a:custGeom>
              <a:avLst/>
              <a:gdLst/>
              <a:ahLst/>
              <a:cxnLst>
                <a:cxn ang="0">
                  <a:pos x="0" y="36"/>
                </a:cxn>
                <a:cxn ang="0">
                  <a:pos x="26" y="315"/>
                </a:cxn>
                <a:cxn ang="0">
                  <a:pos x="1795" y="771"/>
                </a:cxn>
                <a:cxn ang="0">
                  <a:pos x="3821" y="742"/>
                </a:cxn>
                <a:cxn ang="0">
                  <a:pos x="5731" y="320"/>
                </a:cxn>
                <a:cxn ang="0">
                  <a:pos x="5693" y="0"/>
                </a:cxn>
                <a:cxn ang="0">
                  <a:pos x="0" y="36"/>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w="9525">
              <a:noFill/>
              <a:round/>
              <a:headEnd/>
              <a:tailEnd/>
            </a:ln>
            <a:effectLst/>
          </p:spPr>
          <p:txBody>
            <a:bodyPr/>
            <a:lstStyle/>
            <a:p>
              <a:endParaRPr lang="zh-CN" altLang="en-US"/>
            </a:p>
          </p:txBody>
        </p:sp>
      </p:grpSp>
      <p:grpSp>
        <p:nvGrpSpPr>
          <p:cNvPr id="13351" name="Group 39"/>
          <p:cNvGrpSpPr>
            <a:grpSpLocks/>
          </p:cNvGrpSpPr>
          <p:nvPr/>
        </p:nvGrpSpPr>
        <p:grpSpPr bwMode="auto">
          <a:xfrm>
            <a:off x="0" y="0"/>
            <a:ext cx="9144000" cy="6867525"/>
            <a:chOff x="0" y="0"/>
            <a:chExt cx="5760" cy="4326"/>
          </a:xfrm>
        </p:grpSpPr>
        <p:sp>
          <p:nvSpPr>
            <p:cNvPr id="13352" name="AutoShape 40"/>
            <p:cNvSpPr>
              <a:spLocks noChangeArrowheads="1"/>
            </p:cNvSpPr>
            <p:nvPr/>
          </p:nvSpPr>
          <p:spPr bwMode="white">
            <a:xfrm>
              <a:off x="27" y="24"/>
              <a:ext cx="5709" cy="4272"/>
            </a:xfrm>
            <a:prstGeom prst="roundRect">
              <a:avLst>
                <a:gd name="adj" fmla="val 6227"/>
              </a:avLst>
            </a:prstGeom>
            <a:noFill/>
            <a:ln w="76200">
              <a:solidFill>
                <a:schemeClr val="bg1"/>
              </a:solidFill>
              <a:round/>
              <a:headEnd/>
              <a:tailEnd/>
            </a:ln>
            <a:effectLst/>
          </p:spPr>
          <p:txBody>
            <a:bodyPr wrap="none" anchor="ctr"/>
            <a:lstStyle/>
            <a:p>
              <a:endParaRPr lang="zh-CN" altLang="en-US"/>
            </a:p>
          </p:txBody>
        </p:sp>
        <p:sp>
          <p:nvSpPr>
            <p:cNvPr id="13353" name="Freeform 41"/>
            <p:cNvSpPr>
              <a:spLocks/>
            </p:cNvSpPr>
            <p:nvPr/>
          </p:nvSpPr>
          <p:spPr bwMode="white">
            <a:xfrm>
              <a:off x="3"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endParaRPr lang="zh-CN" altLang="en-US"/>
            </a:p>
          </p:txBody>
        </p:sp>
        <p:sp>
          <p:nvSpPr>
            <p:cNvPr id="13354" name="Freeform 42"/>
            <p:cNvSpPr>
              <a:spLocks/>
            </p:cNvSpPr>
            <p:nvPr/>
          </p:nvSpPr>
          <p:spPr bwMode="white">
            <a:xfrm rot="-5408600">
              <a:off x="-47" y="4030"/>
              <a:ext cx="336" cy="242"/>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endParaRPr lang="zh-CN" altLang="en-US"/>
            </a:p>
          </p:txBody>
        </p:sp>
        <p:sp>
          <p:nvSpPr>
            <p:cNvPr id="13355" name="Freeform 43"/>
            <p:cNvSpPr>
              <a:spLocks/>
            </p:cNvSpPr>
            <p:nvPr/>
          </p:nvSpPr>
          <p:spPr bwMode="white">
            <a:xfrm>
              <a:off x="5520" y="3978"/>
              <a:ext cx="240" cy="348"/>
            </a:xfrm>
            <a:custGeom>
              <a:avLst/>
              <a:gdLst/>
              <a:ahLst/>
              <a:cxnLst>
                <a:cxn ang="0">
                  <a:pos x="246" y="0"/>
                </a:cxn>
                <a:cxn ang="0">
                  <a:pos x="164" y="196"/>
                </a:cxn>
                <a:cxn ang="0">
                  <a:pos x="84" y="282"/>
                </a:cxn>
                <a:cxn ang="0">
                  <a:pos x="0" y="342"/>
                </a:cxn>
                <a:cxn ang="0">
                  <a:pos x="246" y="348"/>
                </a:cxn>
              </a:cxnLst>
              <a:rect l="0" t="0" r="r" b="b"/>
              <a:pathLst>
                <a:path w="246" h="348">
                  <a:moveTo>
                    <a:pt x="246" y="0"/>
                  </a:moveTo>
                  <a:lnTo>
                    <a:pt x="164" y="196"/>
                  </a:lnTo>
                  <a:lnTo>
                    <a:pt x="84" y="282"/>
                  </a:lnTo>
                  <a:lnTo>
                    <a:pt x="0" y="342"/>
                  </a:lnTo>
                  <a:lnTo>
                    <a:pt x="246" y="348"/>
                  </a:lnTo>
                </a:path>
              </a:pathLst>
            </a:custGeom>
            <a:solidFill>
              <a:schemeClr val="bg1"/>
            </a:solidFill>
            <a:ln w="9525">
              <a:noFill/>
              <a:round/>
              <a:headEnd/>
              <a:tailEnd/>
            </a:ln>
            <a:effectLst/>
          </p:spPr>
          <p:txBody>
            <a:bodyPr/>
            <a:lstStyle/>
            <a:p>
              <a:endParaRPr lang="zh-CN" altLang="en-US"/>
            </a:p>
          </p:txBody>
        </p:sp>
        <p:sp>
          <p:nvSpPr>
            <p:cNvPr id="13356" name="Freeform 44"/>
            <p:cNvSpPr>
              <a:spLocks/>
            </p:cNvSpPr>
            <p:nvPr/>
          </p:nvSpPr>
          <p:spPr bwMode="white">
            <a:xfrm rot="5400000">
              <a:off x="5472"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endParaRPr lang="zh-CN" altLang="en-US"/>
            </a:p>
          </p:txBody>
        </p:sp>
      </p:grpSp>
      <p:sp>
        <p:nvSpPr>
          <p:cNvPr id="13333" name="Rectangle 21"/>
          <p:cNvSpPr>
            <a:spLocks noGrp="1" noChangeArrowheads="1"/>
          </p:cNvSpPr>
          <p:nvPr>
            <p:ph type="ctrTitle" sz="quarter"/>
          </p:nvPr>
        </p:nvSpPr>
        <p:spPr bwMode="black">
          <a:xfrm>
            <a:off x="468313" y="1268413"/>
            <a:ext cx="8153400" cy="742950"/>
          </a:xfrm>
        </p:spPr>
        <p:txBody>
          <a:bodyPr/>
          <a:lstStyle>
            <a:lvl1pPr algn="ctr">
              <a:defRPr sz="3600" b="1"/>
            </a:lvl1pPr>
          </a:lstStyle>
          <a:p>
            <a:r>
              <a:rPr lang="zh-CN" altLang="en-US" dirty="0" smtClean="0"/>
              <a:t>单击此处编辑母版标题样式</a:t>
            </a:r>
            <a:endParaRPr lang="en-US" altLang="ko-KR" dirty="0"/>
          </a:p>
        </p:txBody>
      </p:sp>
      <p:sp>
        <p:nvSpPr>
          <p:cNvPr id="13334" name="Rectangle 22"/>
          <p:cNvSpPr>
            <a:spLocks noGrp="1" noChangeArrowheads="1"/>
          </p:cNvSpPr>
          <p:nvPr>
            <p:ph type="subTitle" sz="quarter" idx="1"/>
          </p:nvPr>
        </p:nvSpPr>
        <p:spPr>
          <a:xfrm>
            <a:off x="1403350" y="5127625"/>
            <a:ext cx="6400800" cy="533400"/>
          </a:xfrm>
        </p:spPr>
        <p:txBody>
          <a:bodyPr/>
          <a:lstStyle>
            <a:lvl1pPr marL="0" indent="0" algn="ctr">
              <a:buFont typeface="Wingdings" pitchFamily="2" charset="2"/>
              <a:buNone/>
              <a:defRPr sz="1800" b="0">
                <a:solidFill>
                  <a:schemeClr val="bg1"/>
                </a:solidFill>
              </a:defRPr>
            </a:lvl1pPr>
          </a:lstStyle>
          <a:p>
            <a:r>
              <a:rPr lang="zh-CN" altLang="en-US" dirty="0" smtClean="0"/>
              <a:t>单击此处编辑母版副标题样式</a:t>
            </a:r>
            <a:endParaRPr lang="en-US" altLang="ko-KR" dirty="0"/>
          </a:p>
        </p:txBody>
      </p:sp>
      <p:pic>
        <p:nvPicPr>
          <p:cNvPr id="13357" name="Picture 45"/>
          <p:cNvPicPr>
            <a:picLocks noChangeAspect="1" noChangeArrowheads="1"/>
          </p:cNvPicPr>
          <p:nvPr userDrawn="1"/>
        </p:nvPicPr>
        <p:blipFill>
          <a:blip r:embed="rId3" cstate="print"/>
          <a:srcRect/>
          <a:stretch>
            <a:fillRect/>
          </a:stretch>
        </p:blipFill>
        <p:spPr bwMode="auto">
          <a:xfrm>
            <a:off x="0" y="1"/>
            <a:ext cx="4067944" cy="73664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6" name="灯片编号占位符 5"/>
          <p:cNvSpPr>
            <a:spLocks noGrp="1"/>
          </p:cNvSpPr>
          <p:nvPr>
            <p:ph type="sldNum" sz="quarter" idx="12"/>
          </p:nvPr>
        </p:nvSpPr>
        <p:spPr/>
        <p:txBody>
          <a:bodyPr/>
          <a:lstStyle>
            <a:lvl1pPr>
              <a:defRPr/>
            </a:lvl1pPr>
          </a:lstStyle>
          <a:p>
            <a:fld id="{F37E03FC-5132-465B-A58C-01D067495AB0}"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8950" y="333375"/>
            <a:ext cx="2125663" cy="6119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33375"/>
            <a:ext cx="6229350" cy="61198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6" name="灯片编号占位符 5"/>
          <p:cNvSpPr>
            <a:spLocks noGrp="1"/>
          </p:cNvSpPr>
          <p:nvPr>
            <p:ph type="sldNum" sz="quarter" idx="12"/>
          </p:nvPr>
        </p:nvSpPr>
        <p:spPr/>
        <p:txBody>
          <a:bodyPr/>
          <a:lstStyle>
            <a:lvl1pPr>
              <a:defRPr/>
            </a:lvl1pPr>
          </a:lstStyle>
          <a:p>
            <a:fld id="{D278499F-3657-423B-90E2-3513FCD43B59}" type="slidenum">
              <a:rPr lang="ko-KR" altLang="en-US"/>
              <a:pPr/>
              <a:t>‹#›</a:t>
            </a:fld>
            <a:endParaRPr lang="en-US" altLang="ko-K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16013" y="333375"/>
            <a:ext cx="7848600" cy="609600"/>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457200" y="1371600"/>
            <a:ext cx="8229600" cy="5081588"/>
          </a:xfrm>
        </p:spPr>
        <p:txBody>
          <a:bodyPr/>
          <a:lstStyle/>
          <a:p>
            <a:r>
              <a:rPr lang="zh-CN" altLang="en-US" smtClean="0"/>
              <a:t>单击图标添加图表</a:t>
            </a:r>
            <a:endParaRPr lang="zh-CN" altLang="en-US"/>
          </a:p>
        </p:txBody>
      </p:sp>
      <p:sp>
        <p:nvSpPr>
          <p:cNvPr id="5" name="页脚占位符 4"/>
          <p:cNvSpPr>
            <a:spLocks noGrp="1"/>
          </p:cNvSpPr>
          <p:nvPr>
            <p:ph type="ftr" sz="quarter" idx="11"/>
          </p:nvPr>
        </p:nvSpPr>
        <p:spPr>
          <a:xfrm>
            <a:off x="5943600" y="6508750"/>
            <a:ext cx="2895600" cy="304800"/>
          </a:xfrm>
        </p:spPr>
        <p:txBody>
          <a:bodyPr/>
          <a:lstStyle>
            <a:lvl1pPr>
              <a:defRPr/>
            </a:lvl1pPr>
          </a:lstStyle>
          <a:p>
            <a:r>
              <a:rPr lang="zh-CN" altLang="en-US" dirty="0" smtClean="0"/>
              <a:t>成都信息工程大学软件工程学院</a:t>
            </a:r>
            <a:endParaRPr lang="en-US" altLang="ko-KR" dirty="0"/>
          </a:p>
        </p:txBody>
      </p:sp>
      <p:sp>
        <p:nvSpPr>
          <p:cNvPr id="6" name="灯片编号占位符 5"/>
          <p:cNvSpPr>
            <a:spLocks noGrp="1"/>
          </p:cNvSpPr>
          <p:nvPr>
            <p:ph type="sldNum" sz="quarter" idx="12"/>
          </p:nvPr>
        </p:nvSpPr>
        <p:spPr>
          <a:xfrm>
            <a:off x="3276600" y="6508750"/>
            <a:ext cx="2133600" cy="304800"/>
          </a:xfrm>
        </p:spPr>
        <p:txBody>
          <a:bodyPr/>
          <a:lstStyle>
            <a:lvl1pPr>
              <a:defRPr/>
            </a:lvl1pPr>
          </a:lstStyle>
          <a:p>
            <a:fld id="{C6967D4F-84A6-4762-91A4-F00946269B16}" type="slidenum">
              <a:rPr lang="ko-KR" altLang="en-US"/>
              <a:pPr/>
              <a:t>‹#›</a:t>
            </a:fld>
            <a:endParaRPr lang="en-US" altLang="ko-K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692275" y="0"/>
            <a:ext cx="6019800" cy="90805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468313" y="1125538"/>
            <a:ext cx="8153400" cy="4895850"/>
          </a:xfrm>
        </p:spPr>
        <p:txBody>
          <a:bodyPr/>
          <a:lstStyle/>
          <a:p>
            <a:pPr lvl="0"/>
            <a:endParaRPr lang="zh-CN" altLang="en-US" noProof="0"/>
          </a:p>
        </p:txBody>
      </p:sp>
      <p:sp>
        <p:nvSpPr>
          <p:cNvPr id="4" name="日期占位符 3"/>
          <p:cNvSpPr>
            <a:spLocks noGrp="1"/>
          </p:cNvSpPr>
          <p:nvPr>
            <p:ph type="dt" sz="half" idx="10"/>
          </p:nvPr>
        </p:nvSpPr>
        <p:spPr>
          <a:xfrm>
            <a:off x="2819400" y="6248400"/>
            <a:ext cx="1295400" cy="457200"/>
          </a:xfrm>
          <a:prstGeom prst="rect">
            <a:avLst/>
          </a:prstGeo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4267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7315200" y="6248400"/>
            <a:ext cx="1295400" cy="457200"/>
          </a:xfrm>
        </p:spPr>
        <p:txBody>
          <a:bodyPr/>
          <a:lstStyle>
            <a:lvl1pPr>
              <a:defRPr/>
            </a:lvl1pPr>
          </a:lstStyle>
          <a:p>
            <a:pPr>
              <a:defRPr/>
            </a:pPr>
            <a:fld id="{CAA34F10-4065-45A9-AD2E-F7E8483E4C1E}" type="slidenum">
              <a:rPr lang="en-US" altLang="zh-CN"/>
              <a:pPr>
                <a:defRPr/>
              </a:pPr>
              <a:t>‹#›</a:t>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1986" name="Picture 2"/>
          <p:cNvPicPr>
            <a:picLocks noChangeAspect="1" noChangeArrowheads="1"/>
          </p:cNvPicPr>
          <p:nvPr userDrawn="1"/>
        </p:nvPicPr>
        <p:blipFill>
          <a:blip r:embed="rId2" cstate="print"/>
          <a:srcRect/>
          <a:stretch>
            <a:fillRect/>
          </a:stretch>
        </p:blipFill>
        <p:spPr bwMode="auto">
          <a:xfrm>
            <a:off x="0" y="0"/>
            <a:ext cx="3419872" cy="61929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chemeClr val="tx2"/>
                </a:solidFill>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页脚占位符 5"/>
          <p:cNvSpPr>
            <a:spLocks noGrp="1"/>
          </p:cNvSpPr>
          <p:nvPr>
            <p:ph type="ftr" sz="quarter" idx="11"/>
          </p:nvPr>
        </p:nvSpPr>
        <p:spPr>
          <a:xfrm>
            <a:off x="5943600" y="6508750"/>
            <a:ext cx="2895600" cy="304800"/>
          </a:xfrm>
        </p:spPr>
        <p:txBody>
          <a:bodyPr/>
          <a:lstStyle>
            <a:lvl1pPr>
              <a:defRPr/>
            </a:lvl1pPr>
          </a:lstStyle>
          <a:p>
            <a:r>
              <a:rPr lang="zh-CN" altLang="en-US" dirty="0" smtClean="0"/>
              <a:t>成都信息工程大学软件工程学院</a:t>
            </a:r>
            <a:endParaRPr lang="en-US" altLang="ko-KR" dirty="0"/>
          </a:p>
        </p:txBody>
      </p:sp>
      <p:sp>
        <p:nvSpPr>
          <p:cNvPr id="9" name="灯片编号占位符 6"/>
          <p:cNvSpPr>
            <a:spLocks noGrp="1"/>
          </p:cNvSpPr>
          <p:nvPr>
            <p:ph type="sldNum" sz="quarter" idx="12"/>
          </p:nvPr>
        </p:nvSpPr>
        <p:spPr>
          <a:xfrm>
            <a:off x="3276600" y="6508750"/>
            <a:ext cx="2133600" cy="304800"/>
          </a:xfrm>
        </p:spPr>
        <p:txBody>
          <a:bodyPr/>
          <a:lstStyle>
            <a:lvl1pPr>
              <a:defRPr/>
            </a:lvl1pPr>
          </a:lstStyle>
          <a:p>
            <a:fld id="{45E015CF-11F3-48F9-BF59-2EFB7FB597A9}" type="slidenum">
              <a:rPr lang="ko-KR" altLang="en-US"/>
              <a:pPr/>
              <a:t>‹#›</a:t>
            </a:fld>
            <a:endParaRPr lang="en-US" altLang="ko-K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页脚占位符 4"/>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6" name="灯片编号占位符 5"/>
          <p:cNvSpPr>
            <a:spLocks noGrp="1"/>
          </p:cNvSpPr>
          <p:nvPr>
            <p:ph type="sldNum" sz="quarter" idx="12"/>
          </p:nvPr>
        </p:nvSpPr>
        <p:spPr/>
        <p:txBody>
          <a:bodyPr/>
          <a:lstStyle>
            <a:lvl1pPr>
              <a:defRPr/>
            </a:lvl1pPr>
          </a:lstStyle>
          <a:p>
            <a:fld id="{53771AAD-6B81-43B9-8177-F4771BD146D6}"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371600"/>
            <a:ext cx="4038600" cy="5081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81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7" name="灯片编号占位符 6"/>
          <p:cNvSpPr>
            <a:spLocks noGrp="1"/>
          </p:cNvSpPr>
          <p:nvPr>
            <p:ph type="sldNum" sz="quarter" idx="12"/>
          </p:nvPr>
        </p:nvSpPr>
        <p:spPr/>
        <p:txBody>
          <a:bodyPr/>
          <a:lstStyle>
            <a:lvl1pPr>
              <a:defRPr/>
            </a:lvl1pPr>
          </a:lstStyle>
          <a:p>
            <a:fld id="{45E015CF-11F3-48F9-BF59-2EFB7FB597A9}" type="slidenum">
              <a:rPr lang="ko-KR" altLang="en-US"/>
              <a:pPr/>
              <a:t>‹#›</a:t>
            </a:fld>
            <a:endParaRPr lang="en-US" altLang="ko-K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灯片编号占位符 8"/>
          <p:cNvSpPr>
            <a:spLocks noGrp="1"/>
          </p:cNvSpPr>
          <p:nvPr>
            <p:ph type="sldNum" sz="quarter" idx="12"/>
          </p:nvPr>
        </p:nvSpPr>
        <p:spPr/>
        <p:txBody>
          <a:bodyPr/>
          <a:lstStyle>
            <a:lvl1pPr>
              <a:defRPr/>
            </a:lvl1pPr>
          </a:lstStyle>
          <a:p>
            <a:fld id="{A3C809A3-37B3-4B4E-9F29-C9CDB9FABD56}"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4" name="页脚占位符 3"/>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5" name="灯片编号占位符 4"/>
          <p:cNvSpPr>
            <a:spLocks noGrp="1"/>
          </p:cNvSpPr>
          <p:nvPr>
            <p:ph type="sldNum" sz="quarter" idx="12"/>
          </p:nvPr>
        </p:nvSpPr>
        <p:spPr/>
        <p:txBody>
          <a:bodyPr/>
          <a:lstStyle>
            <a:lvl1pPr>
              <a:defRPr/>
            </a:lvl1pPr>
          </a:lstStyle>
          <a:p>
            <a:fld id="{B6C96E3A-9DBE-4E3E-8E97-7E0BC4420B81}"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4" name="灯片编号占位符 3"/>
          <p:cNvSpPr>
            <a:spLocks noGrp="1"/>
          </p:cNvSpPr>
          <p:nvPr>
            <p:ph type="sldNum" sz="quarter" idx="12"/>
          </p:nvPr>
        </p:nvSpPr>
        <p:spPr/>
        <p:txBody>
          <a:bodyPr/>
          <a:lstStyle>
            <a:lvl1pPr>
              <a:defRPr/>
            </a:lvl1pPr>
          </a:lstStyle>
          <a:p>
            <a:fld id="{F962A69B-5DD6-40F4-A0A1-B5665A3F6ECB}"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页脚占位符 5"/>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7" name="灯片编号占位符 6"/>
          <p:cNvSpPr>
            <a:spLocks noGrp="1"/>
          </p:cNvSpPr>
          <p:nvPr>
            <p:ph type="sldNum" sz="quarter" idx="12"/>
          </p:nvPr>
        </p:nvSpPr>
        <p:spPr/>
        <p:txBody>
          <a:bodyPr/>
          <a:lstStyle>
            <a:lvl1pPr>
              <a:defRPr/>
            </a:lvl1pPr>
          </a:lstStyle>
          <a:p>
            <a:fld id="{EF53D7B2-E92D-46C3-8D01-BC3A35784FAF}"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页脚占位符 5"/>
          <p:cNvSpPr>
            <a:spLocks noGrp="1"/>
          </p:cNvSpPr>
          <p:nvPr>
            <p:ph type="ftr" sz="quarter" idx="11"/>
          </p:nvPr>
        </p:nvSpPr>
        <p:spPr/>
        <p:txBody>
          <a:bodyPr/>
          <a:lstStyle>
            <a:lvl1pPr>
              <a:defRPr/>
            </a:lvl1pPr>
          </a:lstStyle>
          <a:p>
            <a:r>
              <a:rPr lang="zh-CN" altLang="en-US" dirty="0" smtClean="0"/>
              <a:t>成都信息工程大学软件工程学院</a:t>
            </a:r>
            <a:endParaRPr lang="en-US" altLang="ko-KR" dirty="0"/>
          </a:p>
        </p:txBody>
      </p:sp>
      <p:sp>
        <p:nvSpPr>
          <p:cNvPr id="7" name="灯片编号占位符 6"/>
          <p:cNvSpPr>
            <a:spLocks noGrp="1"/>
          </p:cNvSpPr>
          <p:nvPr>
            <p:ph type="sldNum" sz="quarter" idx="12"/>
          </p:nvPr>
        </p:nvSpPr>
        <p:spPr/>
        <p:txBody>
          <a:bodyPr/>
          <a:lstStyle>
            <a:lvl1pPr>
              <a:defRPr/>
            </a:lvl1pPr>
          </a:lstStyle>
          <a:p>
            <a:fld id="{67ACA499-B4E0-4171-8208-1E502AD17EF5}" type="slidenum">
              <a:rPr lang="ko-KR" altLang="en-US"/>
              <a:pPr/>
              <a:t>‹#›</a:t>
            </a:fld>
            <a:endParaRPr lang="en-US" altLang="ko-K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321" name="Picture 33" descr="배너"/>
          <p:cNvPicPr>
            <a:picLocks noChangeAspect="1" noChangeArrowheads="1"/>
          </p:cNvPicPr>
          <p:nvPr/>
        </p:nvPicPr>
        <p:blipFill>
          <a:blip r:embed="rId15" cstate="print"/>
          <a:srcRect/>
          <a:stretch>
            <a:fillRect/>
          </a:stretch>
        </p:blipFill>
        <p:spPr bwMode="gray">
          <a:xfrm>
            <a:off x="0" y="285750"/>
            <a:ext cx="9144000" cy="1055688"/>
          </a:xfrm>
          <a:prstGeom prst="rect">
            <a:avLst/>
          </a:prstGeom>
          <a:noFill/>
        </p:spPr>
      </p:pic>
      <p:sp>
        <p:nvSpPr>
          <p:cNvPr id="12322" name="Rectangle 34"/>
          <p:cNvSpPr>
            <a:spLocks noChangeArrowheads="1"/>
          </p:cNvSpPr>
          <p:nvPr/>
        </p:nvSpPr>
        <p:spPr bwMode="ltGray">
          <a:xfrm>
            <a:off x="0" y="0"/>
            <a:ext cx="9144000" cy="241300"/>
          </a:xfrm>
          <a:prstGeom prst="rect">
            <a:avLst/>
          </a:prstGeom>
          <a:solidFill>
            <a:schemeClr val="tx1"/>
          </a:solidFill>
          <a:ln w="9525">
            <a:noFill/>
            <a:miter lim="800000"/>
            <a:headEnd/>
            <a:tailEnd/>
          </a:ln>
          <a:effectLst/>
        </p:spPr>
        <p:txBody>
          <a:bodyPr wrap="none" anchor="ctr"/>
          <a:lstStyle/>
          <a:p>
            <a:endParaRPr lang="zh-CN" altLang="en-US"/>
          </a:p>
        </p:txBody>
      </p:sp>
      <p:sp>
        <p:nvSpPr>
          <p:cNvPr id="12323" name="Freeform 35"/>
          <p:cNvSpPr>
            <a:spLocks/>
          </p:cNvSpPr>
          <p:nvPr/>
        </p:nvSpPr>
        <p:spPr bwMode="white">
          <a:xfrm>
            <a:off x="-6350" y="950913"/>
            <a:ext cx="9156700" cy="461962"/>
          </a:xfrm>
          <a:custGeom>
            <a:avLst/>
            <a:gdLst/>
            <a:ahLst/>
            <a:cxnLst>
              <a:cxn ang="0">
                <a:pos x="4" y="365"/>
              </a:cxn>
              <a:cxn ang="0">
                <a:pos x="0" y="246"/>
              </a:cxn>
              <a:cxn ang="0">
                <a:pos x="1837" y="32"/>
              </a:cxn>
              <a:cxn ang="0">
                <a:pos x="3970" y="52"/>
              </a:cxn>
              <a:cxn ang="0">
                <a:pos x="5764" y="231"/>
              </a:cxn>
              <a:cxn ang="0">
                <a:pos x="5768" y="366"/>
              </a:cxn>
              <a:cxn ang="0">
                <a:pos x="4" y="365"/>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w="9525">
            <a:noFill/>
            <a:round/>
            <a:headEnd/>
            <a:tailEnd/>
          </a:ln>
          <a:effectLst/>
        </p:spPr>
        <p:txBody>
          <a:bodyPr/>
          <a:lstStyle/>
          <a:p>
            <a:endParaRPr lang="zh-CN" altLang="en-US"/>
          </a:p>
        </p:txBody>
      </p:sp>
      <p:sp>
        <p:nvSpPr>
          <p:cNvPr id="12324" name="Line 36"/>
          <p:cNvSpPr>
            <a:spLocks noChangeShapeType="1"/>
          </p:cNvSpPr>
          <p:nvPr/>
        </p:nvSpPr>
        <p:spPr bwMode="auto">
          <a:xfrm>
            <a:off x="425450" y="6524625"/>
            <a:ext cx="8353425" cy="0"/>
          </a:xfrm>
          <a:prstGeom prst="line">
            <a:avLst/>
          </a:prstGeom>
          <a:noFill/>
          <a:ln w="9525">
            <a:solidFill>
              <a:schemeClr val="tx1"/>
            </a:solidFill>
            <a:round/>
            <a:headEnd/>
            <a:tailEnd/>
          </a:ln>
          <a:effectLst/>
        </p:spPr>
        <p:txBody>
          <a:bodyPr/>
          <a:lstStyle/>
          <a:p>
            <a:endParaRPr lang="zh-CN" altLang="en-US"/>
          </a:p>
        </p:txBody>
      </p:sp>
      <p:sp>
        <p:nvSpPr>
          <p:cNvPr id="12309" name="Rectangle 21"/>
          <p:cNvSpPr>
            <a:spLocks noGrp="1" noChangeArrowheads="1"/>
          </p:cNvSpPr>
          <p:nvPr>
            <p:ph type="title"/>
          </p:nvPr>
        </p:nvSpPr>
        <p:spPr bwMode="white">
          <a:xfrm>
            <a:off x="1116013" y="333375"/>
            <a:ext cx="7848600" cy="609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endParaRPr lang="en-US" altLang="ko-KR" dirty="0" smtClean="0"/>
          </a:p>
        </p:txBody>
      </p:sp>
      <p:sp>
        <p:nvSpPr>
          <p:cNvPr id="12310" name="Rectangle 22"/>
          <p:cNvSpPr>
            <a:spLocks noGrp="1" noChangeArrowheads="1"/>
          </p:cNvSpPr>
          <p:nvPr>
            <p:ph type="body" idx="1"/>
          </p:nvPr>
        </p:nvSpPr>
        <p:spPr bwMode="auto">
          <a:xfrm>
            <a:off x="457200" y="1371600"/>
            <a:ext cx="8229600" cy="5081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altLang="ko-KR" dirty="0" smtClean="0"/>
          </a:p>
        </p:txBody>
      </p:sp>
      <p:sp>
        <p:nvSpPr>
          <p:cNvPr id="12312" name="Rectangle 24"/>
          <p:cNvSpPr>
            <a:spLocks noGrp="1" noChangeArrowheads="1"/>
          </p:cNvSpPr>
          <p:nvPr>
            <p:ph type="ftr" sz="quarter" idx="3"/>
          </p:nvPr>
        </p:nvSpPr>
        <p:spPr bwMode="auto">
          <a:xfrm>
            <a:off x="5943600" y="650875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1">
                <a:latin typeface="+mn-lt"/>
                <a:ea typeface="굴림" pitchFamily="50" charset="-127"/>
              </a:defRPr>
            </a:lvl1pPr>
          </a:lstStyle>
          <a:p>
            <a:r>
              <a:rPr lang="zh-CN" altLang="en-US" dirty="0" smtClean="0"/>
              <a:t>成都信息工程大学软件工程学院</a:t>
            </a:r>
            <a:endParaRPr lang="en-US" altLang="ko-KR" dirty="0"/>
          </a:p>
        </p:txBody>
      </p:sp>
      <p:sp>
        <p:nvSpPr>
          <p:cNvPr id="12313" name="Rectangle 25"/>
          <p:cNvSpPr>
            <a:spLocks noGrp="1" noChangeArrowheads="1"/>
          </p:cNvSpPr>
          <p:nvPr>
            <p:ph type="sldNum" sz="quarter" idx="4"/>
          </p:nvPr>
        </p:nvSpPr>
        <p:spPr bwMode="auto">
          <a:xfrm>
            <a:off x="3276600" y="650875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latin typeface="+mn-lt"/>
                <a:ea typeface="굴림" pitchFamily="50" charset="-127"/>
              </a:defRPr>
            </a:lvl1pPr>
          </a:lstStyle>
          <a:p>
            <a:fld id="{18A22745-5C87-481D-B2B2-F3C43593B8D9}" type="slidenum">
              <a:rPr lang="ko-KR" altLang="en-US"/>
              <a:pPr/>
              <a:t>‹#›</a:t>
            </a:fld>
            <a:endParaRPr lang="en-US" altLang="ko-K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iming>
    <p:tnLst>
      <p:par>
        <p:cTn id="1" dur="indefinite" restart="never" nodeType="tmRoot"/>
      </p:par>
    </p:tnLst>
  </p:timing>
  <p:hf sldNum="0" hdr="0"/>
  <p:txStyles>
    <p:titleStyle>
      <a:lvl1pPr algn="r" rtl="0" eaLnBrk="1" fontAlgn="base" hangingPunct="1">
        <a:spcBef>
          <a:spcPct val="0"/>
        </a:spcBef>
        <a:spcAft>
          <a:spcPct val="0"/>
        </a:spcAft>
        <a:defRPr sz="3200" b="1">
          <a:solidFill>
            <a:schemeClr val="bg1"/>
          </a:solidFill>
          <a:latin typeface="+mj-lt"/>
          <a:ea typeface="+mj-ea"/>
          <a:cs typeface="+mj-cs"/>
        </a:defRPr>
      </a:lvl1pPr>
      <a:lvl2pPr algn="r" rtl="0" eaLnBrk="1" fontAlgn="base" hangingPunct="1">
        <a:spcBef>
          <a:spcPct val="0"/>
        </a:spcBef>
        <a:spcAft>
          <a:spcPct val="0"/>
        </a:spcAft>
        <a:defRPr sz="3200">
          <a:solidFill>
            <a:schemeClr val="bg1"/>
          </a:solidFill>
          <a:latin typeface="Verdana" pitchFamily="34" charset="0"/>
        </a:defRPr>
      </a:lvl2pPr>
      <a:lvl3pPr algn="r" rtl="0" eaLnBrk="1" fontAlgn="base" hangingPunct="1">
        <a:spcBef>
          <a:spcPct val="0"/>
        </a:spcBef>
        <a:spcAft>
          <a:spcPct val="0"/>
        </a:spcAft>
        <a:defRPr sz="3200">
          <a:solidFill>
            <a:schemeClr val="bg1"/>
          </a:solidFill>
          <a:latin typeface="Verdana" pitchFamily="34" charset="0"/>
        </a:defRPr>
      </a:lvl3pPr>
      <a:lvl4pPr algn="r" rtl="0" eaLnBrk="1" fontAlgn="base" hangingPunct="1">
        <a:spcBef>
          <a:spcPct val="0"/>
        </a:spcBef>
        <a:spcAft>
          <a:spcPct val="0"/>
        </a:spcAft>
        <a:defRPr sz="3200">
          <a:solidFill>
            <a:schemeClr val="bg1"/>
          </a:solidFill>
          <a:latin typeface="Verdana" pitchFamily="34" charset="0"/>
        </a:defRPr>
      </a:lvl4pPr>
      <a:lvl5pPr algn="r" rtl="0" eaLnBrk="1" fontAlgn="base" hangingPunct="1">
        <a:spcBef>
          <a:spcPct val="0"/>
        </a:spcBef>
        <a:spcAft>
          <a:spcPct val="0"/>
        </a:spcAft>
        <a:defRPr sz="3200">
          <a:solidFill>
            <a:schemeClr val="bg1"/>
          </a:solidFill>
          <a:latin typeface="Verdana" pitchFamily="34" charset="0"/>
        </a:defRPr>
      </a:lvl5pPr>
      <a:lvl6pPr marL="457200" algn="r" rtl="0" eaLnBrk="1" fontAlgn="base" hangingPunct="1">
        <a:spcBef>
          <a:spcPct val="0"/>
        </a:spcBef>
        <a:spcAft>
          <a:spcPct val="0"/>
        </a:spcAft>
        <a:defRPr sz="3200">
          <a:solidFill>
            <a:schemeClr val="bg1"/>
          </a:solidFill>
          <a:latin typeface="Verdana" pitchFamily="34" charset="0"/>
        </a:defRPr>
      </a:lvl6pPr>
      <a:lvl7pPr marL="914400" algn="r" rtl="0" eaLnBrk="1" fontAlgn="base" hangingPunct="1">
        <a:spcBef>
          <a:spcPct val="0"/>
        </a:spcBef>
        <a:spcAft>
          <a:spcPct val="0"/>
        </a:spcAft>
        <a:defRPr sz="3200">
          <a:solidFill>
            <a:schemeClr val="bg1"/>
          </a:solidFill>
          <a:latin typeface="Verdana" pitchFamily="34" charset="0"/>
        </a:defRPr>
      </a:lvl7pPr>
      <a:lvl8pPr marL="1371600" algn="r" rtl="0" eaLnBrk="1" fontAlgn="base" hangingPunct="1">
        <a:spcBef>
          <a:spcPct val="0"/>
        </a:spcBef>
        <a:spcAft>
          <a:spcPct val="0"/>
        </a:spcAft>
        <a:defRPr sz="3200">
          <a:solidFill>
            <a:schemeClr val="bg1"/>
          </a:solidFill>
          <a:latin typeface="Verdana" pitchFamily="34" charset="0"/>
        </a:defRPr>
      </a:lvl8pPr>
      <a:lvl9pPr marL="1828800" algn="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v"/>
        <a:defRPr sz="28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tx2"/>
        </a:buClr>
        <a:buSzPct val="60000"/>
        <a:buFont typeface="Wingdings" pitchFamily="2" charset="2"/>
        <a:buChar char="n"/>
        <a:defRPr sz="2400">
          <a:solidFill>
            <a:schemeClr val="tx2"/>
          </a:solidFill>
          <a:latin typeface="+mn-lt"/>
        </a:defRPr>
      </a:lvl2pPr>
      <a:lvl3pPr marL="1143000" indent="-228600" algn="l" rtl="0" eaLnBrk="1" fontAlgn="base" hangingPunct="1">
        <a:spcBef>
          <a:spcPct val="20000"/>
        </a:spcBef>
        <a:spcAft>
          <a:spcPct val="0"/>
        </a:spcAft>
        <a:buClr>
          <a:schemeClr val="hlink"/>
        </a:buClr>
        <a:buSzPct val="60000"/>
        <a:buFont typeface="Wingdings" pitchFamily="2" charset="2"/>
        <a:buChar char="n"/>
        <a:defRPr sz="2400">
          <a:solidFill>
            <a:schemeClr val="tx2"/>
          </a:solidFill>
          <a:latin typeface="+mn-lt"/>
        </a:defRPr>
      </a:lvl3pPr>
      <a:lvl4pPr marL="1600200" indent="-228600" algn="l" rtl="0" eaLnBrk="1" fontAlgn="base" hangingPunct="1">
        <a:spcBef>
          <a:spcPct val="20000"/>
        </a:spcBef>
        <a:spcAft>
          <a:spcPct val="0"/>
        </a:spcAft>
        <a:buClr>
          <a:schemeClr val="tx1"/>
        </a:buClr>
        <a:buSzPct val="60000"/>
        <a:buFont typeface="Wingdings" pitchFamily="2" charset="2"/>
        <a:buChar char="n"/>
        <a:defRPr sz="2000">
          <a:solidFill>
            <a:schemeClr val="tx2"/>
          </a:solidFill>
          <a:latin typeface="+mn-lt"/>
        </a:defRPr>
      </a:lvl4pPr>
      <a:lvl5pPr marL="20574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2"/>
          </a:solidFill>
          <a:latin typeface="+mn-lt"/>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Microsoft_Office_Excel_97-2003____1.xls"/><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Microsoft_Office_Excel_97-2003____2.xls"/></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vmlDrawing" Target="../drawings/vmlDrawing6.v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oleObject" Target="../embeddings/oleObject10.bin"/><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ctrTitle"/>
          </p:nvPr>
        </p:nvSpPr>
        <p:spPr/>
        <p:txBody>
          <a:bodyPr/>
          <a:lstStyle/>
          <a:p>
            <a:r>
              <a:rPr lang="zh-CN" altLang="en-US" dirty="0" smtClean="0">
                <a:ea typeface="굴림" pitchFamily="50" charset="-127"/>
              </a:rPr>
              <a:t>软件设计工程</a:t>
            </a:r>
            <a:endParaRPr lang="ko-KR" altLang="en-US" dirty="0">
              <a:ea typeface="굴림" pitchFamily="50" charset="-127"/>
            </a:endParaRPr>
          </a:p>
        </p:txBody>
      </p:sp>
      <p:sp>
        <p:nvSpPr>
          <p:cNvPr id="34821" name="Rectangle 5"/>
          <p:cNvSpPr>
            <a:spLocks noGrp="1" noChangeArrowheads="1"/>
          </p:cNvSpPr>
          <p:nvPr>
            <p:ph type="subTitle" idx="1"/>
          </p:nvPr>
        </p:nvSpPr>
        <p:spPr/>
        <p:txBody>
          <a:bodyPr/>
          <a:lstStyle/>
          <a:p>
            <a:r>
              <a:rPr lang="zh-CN" altLang="en-US" b="1" dirty="0" smtClean="0">
                <a:ea typeface="굴림" pitchFamily="50" charset="-127"/>
              </a:rPr>
              <a:t>成都信息工程大学软件工程学院</a:t>
            </a:r>
            <a:r>
              <a:rPr lang="en-US" altLang="zh-CN" b="1" dirty="0" smtClean="0">
                <a:ea typeface="굴림" pitchFamily="50" charset="-127"/>
              </a:rPr>
              <a:t>-</a:t>
            </a:r>
            <a:r>
              <a:rPr lang="zh-CN" altLang="en-US" b="1" dirty="0" smtClean="0">
                <a:ea typeface="굴림" pitchFamily="50" charset="-127"/>
              </a:rPr>
              <a:t>魏培阳</a:t>
            </a:r>
            <a:endParaRPr lang="ko-KR" altLang="en-US" b="1" dirty="0">
              <a:ea typeface="굴림"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关键实践</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7" name="内容占位符 2"/>
          <p:cNvSpPr>
            <a:spLocks noGrp="1"/>
          </p:cNvSpPr>
          <p:nvPr>
            <p:ph idx="1"/>
          </p:nvPr>
        </p:nvSpPr>
        <p:spPr>
          <a:xfrm>
            <a:off x="457200" y="1600200"/>
            <a:ext cx="8229600" cy="4525963"/>
          </a:xfrm>
        </p:spPr>
        <p:txBody>
          <a:bodyPr/>
          <a:lstStyle/>
          <a:p>
            <a:pPr marL="342900" lvl="1" indent="-342900">
              <a:spcBef>
                <a:spcPts val="1200"/>
              </a:spcBef>
              <a:buFont typeface="Arial" pitchFamily="34" charset="0"/>
              <a:buChar char="•"/>
              <a:defRPr/>
            </a:pPr>
            <a:r>
              <a:rPr lang="en-US" altLang="zh-CN" dirty="0" smtClean="0">
                <a:latin typeface="+mn-ea"/>
              </a:rPr>
              <a:t>Airlie Council</a:t>
            </a:r>
            <a:r>
              <a:rPr lang="zh-CN" altLang="en-US" dirty="0" smtClean="0">
                <a:latin typeface="+mn-ea"/>
              </a:rPr>
              <a:t>提出了一组“基于性能管理的关键软件实践”。这些实践“被高度成功的软件项目和组织一致地使用，并被认为的确是关键的。</a:t>
            </a:r>
          </a:p>
          <a:p>
            <a:pPr marL="342900" lvl="1" indent="-342900">
              <a:spcBef>
                <a:spcPts val="1200"/>
              </a:spcBef>
              <a:buFont typeface="Arial" pitchFamily="34" charset="0"/>
              <a:buChar char="•"/>
              <a:defRPr/>
            </a:pPr>
            <a:r>
              <a:rPr lang="zh-CN" altLang="en-US" dirty="0" smtClean="0">
                <a:latin typeface="+mn-ea"/>
              </a:rPr>
              <a:t>关键实践包括：</a:t>
            </a:r>
            <a:r>
              <a:rPr lang="zh-CN" altLang="en-US" dirty="0" smtClean="0">
                <a:solidFill>
                  <a:srgbClr val="7030A0"/>
                </a:solidFill>
                <a:latin typeface="+mn-ea"/>
              </a:rPr>
              <a:t>基于度量的项目管理，经验成本和进度估计，获得价值跟踪，正式的风险管理，根据质量目标跟踪缺陷，人员计划管理。</a:t>
            </a:r>
          </a:p>
          <a:p>
            <a:pPr>
              <a:defRPr/>
            </a:pPr>
            <a:endParaRPr lang="zh-CN" altLang="en-US" dirty="0" smtClean="0">
              <a:latin typeface="+mn-ea"/>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smtClean="0"/>
              <a:t>创建日历</a:t>
            </a:r>
          </a:p>
        </p:txBody>
      </p:sp>
      <p:sp>
        <p:nvSpPr>
          <p:cNvPr id="103427" name="Rectangle 3"/>
          <p:cNvSpPr>
            <a:spLocks noChangeArrowheads="1"/>
          </p:cNvSpPr>
          <p:nvPr/>
        </p:nvSpPr>
        <p:spPr bwMode="auto">
          <a:xfrm>
            <a:off x="468313" y="1196975"/>
            <a:ext cx="3409950" cy="1477963"/>
          </a:xfrm>
          <a:prstGeom prst="rect">
            <a:avLst/>
          </a:prstGeom>
        </p:spPr>
        <p:txBody>
          <a:bodyPr>
            <a:spAutoFit/>
          </a:bodyPr>
          <a:lstStyle/>
          <a:p>
            <a:pPr eaLnBrk="1" hangingPunct="1">
              <a:defRPr/>
            </a:pPr>
            <a:r>
              <a:rPr lang="zh-CN" altLang="en-US" dirty="0">
                <a:latin typeface="+mn-ea"/>
                <a:ea typeface="+mn-ea"/>
              </a:rPr>
              <a:t>创建日历：</a:t>
            </a:r>
          </a:p>
          <a:p>
            <a:pPr eaLnBrk="1" hangingPunct="1">
              <a:defRPr/>
            </a:pPr>
            <a:r>
              <a:rPr lang="zh-CN" altLang="en-US" dirty="0">
                <a:latin typeface="+mn-ea"/>
                <a:ea typeface="+mn-ea"/>
              </a:rPr>
              <a:t>工具</a:t>
            </a:r>
            <a:r>
              <a:rPr lang="en-US" altLang="zh-CN" dirty="0">
                <a:latin typeface="+mn-ea"/>
                <a:ea typeface="+mn-ea"/>
              </a:rPr>
              <a:t>\</a:t>
            </a:r>
            <a:r>
              <a:rPr lang="zh-CN" altLang="en-US" dirty="0">
                <a:latin typeface="+mn-ea"/>
                <a:ea typeface="+mn-ea"/>
              </a:rPr>
              <a:t>更改日历。</a:t>
            </a:r>
            <a:endParaRPr lang="en-US" altLang="zh-CN" dirty="0">
              <a:latin typeface="+mn-ea"/>
              <a:ea typeface="+mn-ea"/>
            </a:endParaRPr>
          </a:p>
          <a:p>
            <a:pPr eaLnBrk="1" hangingPunct="1">
              <a:defRPr/>
            </a:pPr>
            <a:r>
              <a:rPr lang="zh-CN" altLang="en-US" dirty="0">
                <a:latin typeface="+mn-ea"/>
                <a:ea typeface="+mn-ea"/>
              </a:rPr>
              <a:t>在弹出的对话框中，选择新建  ，输入日历名称，设定工作日，假期等数据，确定。                      </a:t>
            </a:r>
          </a:p>
        </p:txBody>
      </p:sp>
      <p:pic>
        <p:nvPicPr>
          <p:cNvPr id="106500" name="Picture 11"/>
          <p:cNvPicPr>
            <a:picLocks noChangeAspect="1" noChangeArrowheads="1"/>
          </p:cNvPicPr>
          <p:nvPr/>
        </p:nvPicPr>
        <p:blipFill>
          <a:blip r:embed="rId2"/>
          <a:srcRect r="56288" b="57478"/>
          <a:stretch>
            <a:fillRect/>
          </a:stretch>
        </p:blipFill>
        <p:spPr bwMode="auto">
          <a:xfrm>
            <a:off x="4500563" y="1196975"/>
            <a:ext cx="4105275" cy="2714625"/>
          </a:xfrm>
          <a:prstGeom prst="rect">
            <a:avLst/>
          </a:prstGeom>
          <a:noFill/>
          <a:ln w="9525">
            <a:noFill/>
            <a:miter lim="800000"/>
            <a:headEnd/>
            <a:tailEnd/>
          </a:ln>
        </p:spPr>
      </p:pic>
      <p:pic>
        <p:nvPicPr>
          <p:cNvPr id="106501" name="Picture 12"/>
          <p:cNvPicPr>
            <a:picLocks noChangeAspect="1" noChangeArrowheads="1"/>
          </p:cNvPicPr>
          <p:nvPr/>
        </p:nvPicPr>
        <p:blipFill>
          <a:blip r:embed="rId3"/>
          <a:srcRect/>
          <a:stretch>
            <a:fillRect/>
          </a:stretch>
        </p:blipFill>
        <p:spPr bwMode="auto">
          <a:xfrm>
            <a:off x="755650" y="3644900"/>
            <a:ext cx="3887788" cy="2582863"/>
          </a:xfrm>
          <a:prstGeom prst="rect">
            <a:avLst/>
          </a:prstGeom>
          <a:noFill/>
          <a:ln w="9525">
            <a:noFill/>
            <a:miter lim="800000"/>
            <a:headEnd/>
            <a:tailEnd/>
          </a:ln>
        </p:spPr>
      </p:pic>
      <p:sp>
        <p:nvSpPr>
          <p:cNvPr id="106502" name="AutoShape 13"/>
          <p:cNvSpPr>
            <a:spLocks noChangeArrowheads="1"/>
          </p:cNvSpPr>
          <p:nvPr/>
        </p:nvSpPr>
        <p:spPr bwMode="auto">
          <a:xfrm rot="2533252" flipH="1">
            <a:off x="3590925" y="2347913"/>
            <a:ext cx="576263" cy="1296987"/>
          </a:xfrm>
          <a:prstGeom prst="curvedLeftArrow">
            <a:avLst>
              <a:gd name="adj1" fmla="val 45014"/>
              <a:gd name="adj2" fmla="val 90027"/>
              <a:gd name="adj3" fmla="val 33333"/>
            </a:avLst>
          </a:prstGeom>
          <a:solidFill>
            <a:schemeClr val="hlink"/>
          </a:solidFill>
          <a:ln w="9525">
            <a:solidFill>
              <a:srgbClr val="EEE90B"/>
            </a:solidFill>
            <a:miter lim="800000"/>
            <a:headEnd/>
            <a:tailEnd/>
          </a:ln>
        </p:spPr>
        <p:txBody>
          <a:bodyPr wrap="none" anchor="ctr"/>
          <a:lstStyle/>
          <a:p>
            <a:pPr eaLnBrk="1" hangingPunct="1"/>
            <a:endParaRPr lang="zh-CN" altLang="en-US"/>
          </a:p>
        </p:txBody>
      </p:sp>
      <p:pic>
        <p:nvPicPr>
          <p:cNvPr id="106503" name="Picture 14"/>
          <p:cNvPicPr>
            <a:picLocks noChangeAspect="1" noChangeArrowheads="1"/>
          </p:cNvPicPr>
          <p:nvPr/>
        </p:nvPicPr>
        <p:blipFill>
          <a:blip r:embed="rId4"/>
          <a:srcRect/>
          <a:stretch>
            <a:fillRect/>
          </a:stretch>
        </p:blipFill>
        <p:spPr bwMode="auto">
          <a:xfrm>
            <a:off x="5292725" y="4797425"/>
            <a:ext cx="3343275" cy="1343025"/>
          </a:xfrm>
          <a:prstGeom prst="rect">
            <a:avLst/>
          </a:prstGeom>
          <a:noFill/>
          <a:ln w="9525">
            <a:noFill/>
            <a:miter lim="800000"/>
            <a:headEnd/>
            <a:tailEnd/>
          </a:ln>
        </p:spPr>
      </p:pic>
      <p:sp>
        <p:nvSpPr>
          <p:cNvPr id="106504" name="AutoShape 15"/>
          <p:cNvSpPr>
            <a:spLocks noChangeArrowheads="1"/>
          </p:cNvSpPr>
          <p:nvPr/>
        </p:nvSpPr>
        <p:spPr bwMode="auto">
          <a:xfrm rot="-4893924">
            <a:off x="4848225" y="4087813"/>
            <a:ext cx="403225" cy="1244600"/>
          </a:xfrm>
          <a:prstGeom prst="curvedLeftArrow">
            <a:avLst>
              <a:gd name="adj1" fmla="val 87140"/>
              <a:gd name="adj2" fmla="val 148872"/>
              <a:gd name="adj3" fmla="val 33333"/>
            </a:avLst>
          </a:prstGeom>
          <a:solidFill>
            <a:schemeClr val="hlink"/>
          </a:solidFill>
          <a:ln w="9525">
            <a:solidFill>
              <a:srgbClr val="EEE90B"/>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a:t>名词术语</a:t>
            </a:r>
          </a:p>
        </p:txBody>
      </p:sp>
      <p:sp>
        <p:nvSpPr>
          <p:cNvPr id="405507" name="Rectangle 3"/>
          <p:cNvSpPr>
            <a:spLocks noGrp="1" noChangeArrowheads="1"/>
          </p:cNvSpPr>
          <p:nvPr>
            <p:ph type="body" idx="1"/>
          </p:nvPr>
        </p:nvSpPr>
        <p:spPr>
          <a:xfrm>
            <a:off x="2339975" y="2636838"/>
            <a:ext cx="3959225" cy="1655762"/>
          </a:xfrm>
        </p:spPr>
        <p:txBody>
          <a:bodyPr>
            <a:normAutofit/>
          </a:bodyPr>
          <a:lstStyle/>
          <a:p>
            <a:pPr>
              <a:lnSpc>
                <a:spcPct val="90000"/>
              </a:lnSpc>
              <a:defRPr/>
            </a:pPr>
            <a:r>
              <a:rPr lang="zh-CN" altLang="en-US" sz="2400"/>
              <a:t>工期、工时、资源单位</a:t>
            </a:r>
          </a:p>
          <a:p>
            <a:pPr>
              <a:lnSpc>
                <a:spcPct val="90000"/>
              </a:lnSpc>
              <a:defRPr/>
            </a:pPr>
            <a:r>
              <a:rPr lang="zh-CN" altLang="en-US" sz="2400"/>
              <a:t>任务类型</a:t>
            </a:r>
          </a:p>
          <a:p>
            <a:pPr>
              <a:lnSpc>
                <a:spcPct val="90000"/>
              </a:lnSpc>
              <a:defRPr/>
            </a:pPr>
            <a:r>
              <a:rPr lang="zh-CN" altLang="en-US" sz="2400"/>
              <a:t>资源类型</a:t>
            </a:r>
          </a:p>
          <a:p>
            <a:pPr>
              <a:lnSpc>
                <a:spcPct val="90000"/>
              </a:lnSpc>
              <a:defRPr/>
            </a:pPr>
            <a:r>
              <a:rPr lang="zh-CN" altLang="en-US" sz="2400"/>
              <a:t>任务限制类型</a:t>
            </a:r>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sz="3200"/>
              <a:t>工期、工时与资源单位</a:t>
            </a:r>
          </a:p>
        </p:txBody>
      </p:sp>
      <p:sp>
        <p:nvSpPr>
          <p:cNvPr id="4" name="内容占位符 3"/>
          <p:cNvSpPr>
            <a:spLocks noGrp="1"/>
          </p:cNvSpPr>
          <p:nvPr>
            <p:ph idx="1"/>
          </p:nvPr>
        </p:nvSpPr>
        <p:spPr>
          <a:xfrm>
            <a:off x="428596" y="1214422"/>
            <a:ext cx="8229600" cy="5081588"/>
          </a:xfrm>
        </p:spPr>
        <p:txBody>
          <a:bodyPr>
            <a:normAutofit lnSpcReduction="10000"/>
          </a:bodyPr>
          <a:lstStyle/>
          <a:p>
            <a:pPr>
              <a:defRPr/>
            </a:pPr>
            <a:r>
              <a:rPr lang="zh-CN" altLang="en-US" dirty="0">
                <a:latin typeface="+mn-ea"/>
              </a:rPr>
              <a:t>工期：指完成每项项目任务所经历的实际时间，即开始日期和结束日期之差。</a:t>
            </a:r>
            <a:r>
              <a:rPr lang="en-US" altLang="zh-CN" dirty="0">
                <a:latin typeface="+mn-ea"/>
              </a:rPr>
              <a:t>Project</a:t>
            </a:r>
            <a:r>
              <a:rPr lang="zh-CN" altLang="en-US" dirty="0">
                <a:latin typeface="+mn-ea"/>
              </a:rPr>
              <a:t>中，</a:t>
            </a:r>
            <a:r>
              <a:rPr lang="zh-CN" altLang="en-US" dirty="0" smtClean="0">
                <a:latin typeface="+mn-ea"/>
              </a:rPr>
              <a:t>工期</a:t>
            </a:r>
            <a:r>
              <a:rPr lang="zh-CN" altLang="en-US" dirty="0">
                <a:latin typeface="+mn-ea"/>
              </a:rPr>
              <a:t>的默认单位是天</a:t>
            </a:r>
            <a:r>
              <a:rPr lang="zh-CN" altLang="en-US" dirty="0" smtClean="0">
                <a:latin typeface="+mn-ea"/>
              </a:rPr>
              <a:t>。</a:t>
            </a:r>
            <a:endParaRPr lang="zh-CN" altLang="en-US" dirty="0">
              <a:latin typeface="+mn-ea"/>
            </a:endParaRPr>
          </a:p>
          <a:p>
            <a:pPr>
              <a:defRPr/>
            </a:pPr>
            <a:r>
              <a:rPr lang="zh-CN" altLang="en-US" dirty="0">
                <a:latin typeface="+mn-ea"/>
              </a:rPr>
              <a:t>工时：指将任务分配给资源后，每个资源执行任务的工作时间。</a:t>
            </a:r>
            <a:r>
              <a:rPr lang="en-US" altLang="zh-CN" dirty="0">
                <a:latin typeface="+mn-ea"/>
              </a:rPr>
              <a:t>Project</a:t>
            </a:r>
            <a:r>
              <a:rPr lang="zh-CN" altLang="en-US" dirty="0">
                <a:latin typeface="+mn-ea"/>
              </a:rPr>
              <a:t>中，工时的默认单位是小时</a:t>
            </a:r>
            <a:r>
              <a:rPr lang="zh-CN" altLang="en-US" dirty="0" smtClean="0">
                <a:latin typeface="+mn-ea"/>
              </a:rPr>
              <a:t>。</a:t>
            </a:r>
            <a:endParaRPr lang="zh-CN" altLang="en-US" dirty="0">
              <a:latin typeface="+mn-ea"/>
            </a:endParaRPr>
          </a:p>
          <a:p>
            <a:pPr>
              <a:defRPr/>
            </a:pPr>
            <a:r>
              <a:rPr lang="zh-CN" altLang="en-US" dirty="0">
                <a:latin typeface="+mn-ea"/>
              </a:rPr>
              <a:t>资源单位：指资源在任务持续时间内的工作负荷情况</a:t>
            </a:r>
            <a:r>
              <a:rPr lang="zh-CN" altLang="en-US" dirty="0" smtClean="0">
                <a:latin typeface="+mn-ea"/>
              </a:rPr>
              <a:t>。</a:t>
            </a:r>
            <a:endParaRPr lang="zh-CN" altLang="en-US" dirty="0">
              <a:latin typeface="+mn-ea"/>
            </a:endParaRPr>
          </a:p>
          <a:p>
            <a:pPr>
              <a:defRPr/>
            </a:pPr>
            <a:r>
              <a:rPr lang="en-US" altLang="zh-CN" dirty="0">
                <a:latin typeface="+mn-ea"/>
              </a:rPr>
              <a:t>Project</a:t>
            </a:r>
            <a:r>
              <a:rPr lang="zh-CN" altLang="en-US" dirty="0">
                <a:latin typeface="+mn-ea"/>
              </a:rPr>
              <a:t>中，资源单位以百分比来表示。</a:t>
            </a:r>
            <a:r>
              <a:rPr lang="en-US" altLang="zh-CN" dirty="0">
                <a:latin typeface="+mn-ea"/>
              </a:rPr>
              <a:t>100%</a:t>
            </a:r>
            <a:r>
              <a:rPr lang="zh-CN" altLang="en-US" dirty="0">
                <a:latin typeface="+mn-ea"/>
              </a:rPr>
              <a:t>表示资源在任务工期内以</a:t>
            </a:r>
            <a:r>
              <a:rPr lang="en-US" altLang="zh-CN" dirty="0">
                <a:latin typeface="+mn-ea"/>
              </a:rPr>
              <a:t>100%</a:t>
            </a:r>
            <a:r>
              <a:rPr lang="zh-CN" altLang="en-US" dirty="0">
                <a:latin typeface="+mn-ea"/>
              </a:rPr>
              <a:t>的负荷工作，</a:t>
            </a:r>
            <a:r>
              <a:rPr lang="en-US" altLang="zh-CN" dirty="0">
                <a:latin typeface="+mn-ea"/>
              </a:rPr>
              <a:t>50%</a:t>
            </a:r>
            <a:r>
              <a:rPr lang="zh-CN" altLang="en-US" dirty="0">
                <a:latin typeface="+mn-ea"/>
              </a:rPr>
              <a:t>表示资源在这段时间是以</a:t>
            </a:r>
            <a:r>
              <a:rPr lang="en-US" altLang="zh-CN" dirty="0">
                <a:latin typeface="+mn-ea"/>
              </a:rPr>
              <a:t>50%</a:t>
            </a:r>
            <a:r>
              <a:rPr lang="zh-CN" altLang="en-US" dirty="0">
                <a:latin typeface="+mn-ea"/>
              </a:rPr>
              <a:t>的负荷进行该工作。 </a:t>
            </a:r>
            <a:endParaRPr lang="en-US" altLang="zh-CN" dirty="0" smtClean="0">
              <a:latin typeface="+mn-ea"/>
            </a:endParaRPr>
          </a:p>
          <a:p>
            <a:pPr>
              <a:defRPr/>
            </a:pPr>
            <a:r>
              <a:rPr lang="zh-CN" altLang="en-US" dirty="0" smtClean="0">
                <a:latin typeface="+mn-ea"/>
              </a:rPr>
              <a:t>工时＝工期</a:t>
            </a:r>
            <a:r>
              <a:rPr lang="en-US" altLang="zh-CN" dirty="0" smtClean="0">
                <a:latin typeface="+mn-ea"/>
              </a:rPr>
              <a:t>×</a:t>
            </a:r>
            <a:r>
              <a:rPr lang="zh-CN" altLang="en-US" dirty="0" smtClean="0">
                <a:latin typeface="+mn-ea"/>
              </a:rPr>
              <a:t>资源</a:t>
            </a:r>
            <a:r>
              <a:rPr lang="zh-CN" altLang="en-US" dirty="0" smtClean="0">
                <a:latin typeface="+mn-ea"/>
              </a:rPr>
              <a:t>单位</a:t>
            </a:r>
            <a:endParaRPr lang="zh-CN" altLang="en-US" dirty="0">
              <a:latin typeface="+mn-ea"/>
            </a:endParaRPr>
          </a:p>
          <a:p>
            <a:pPr>
              <a:defRPr/>
            </a:pPr>
            <a:endParaRPr lang="zh-CN" altLang="en-US" dirty="0"/>
          </a:p>
        </p:txBody>
      </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pPr>
              <a:defRPr/>
            </a:pPr>
            <a:r>
              <a:rPr sz="3200"/>
              <a:t>任务类型</a:t>
            </a:r>
          </a:p>
        </p:txBody>
      </p:sp>
      <p:sp>
        <p:nvSpPr>
          <p:cNvPr id="373763" name="Rectangle 3"/>
          <p:cNvSpPr>
            <a:spLocks noGrp="1" noChangeArrowheads="1"/>
          </p:cNvSpPr>
          <p:nvPr>
            <p:ph type="body" idx="1"/>
          </p:nvPr>
        </p:nvSpPr>
        <p:spPr/>
        <p:txBody>
          <a:bodyPr>
            <a:normAutofit/>
          </a:bodyPr>
          <a:lstStyle/>
          <a:p>
            <a:pPr>
              <a:lnSpc>
                <a:spcPct val="90000"/>
              </a:lnSpc>
              <a:defRPr/>
            </a:pPr>
            <a:r>
              <a:rPr lang="en-US" altLang="zh-CN" sz="1800" dirty="0"/>
              <a:t>Project</a:t>
            </a:r>
            <a:r>
              <a:rPr lang="zh-CN" altLang="en-US" sz="1800" dirty="0"/>
              <a:t>中定义了三种任务类型：固定</a:t>
            </a:r>
            <a:r>
              <a:rPr lang="zh-CN" altLang="en-US" sz="1800" dirty="0">
                <a:solidFill>
                  <a:schemeClr val="accent2"/>
                </a:solidFill>
              </a:rPr>
              <a:t>（资源）</a:t>
            </a:r>
            <a:r>
              <a:rPr lang="zh-CN" altLang="en-US" sz="1800" dirty="0"/>
              <a:t>单位、固定工期、固定工时。</a:t>
            </a:r>
          </a:p>
          <a:p>
            <a:pPr>
              <a:lnSpc>
                <a:spcPct val="90000"/>
              </a:lnSpc>
              <a:defRPr/>
            </a:pPr>
            <a:endParaRPr lang="zh-CN" altLang="en-US" sz="1800" dirty="0"/>
          </a:p>
          <a:p>
            <a:pPr>
              <a:lnSpc>
                <a:spcPct val="90000"/>
              </a:lnSpc>
              <a:defRPr/>
            </a:pPr>
            <a:r>
              <a:rPr lang="zh-CN" altLang="en-US" sz="1800" dirty="0"/>
              <a:t>根据前面所讲的公式“工时＝工期</a:t>
            </a:r>
            <a:r>
              <a:rPr lang="en-US" altLang="zh-CN" sz="1800" dirty="0"/>
              <a:t>×</a:t>
            </a:r>
            <a:r>
              <a:rPr lang="zh-CN" altLang="en-US" sz="1800" dirty="0"/>
              <a:t>资源单位”，只要其中一个变量固定不变，其他两个就会互相演变。</a:t>
            </a:r>
          </a:p>
          <a:p>
            <a:pPr>
              <a:lnSpc>
                <a:spcPct val="90000"/>
              </a:lnSpc>
              <a:defRPr/>
            </a:pPr>
            <a:endParaRPr lang="zh-CN" altLang="en-US" sz="1800" dirty="0"/>
          </a:p>
          <a:p>
            <a:pPr>
              <a:lnSpc>
                <a:spcPct val="90000"/>
              </a:lnSpc>
              <a:defRPr/>
            </a:pPr>
            <a:r>
              <a:rPr lang="zh-CN" altLang="en-US" sz="1800" dirty="0"/>
              <a:t>默认状态下，</a:t>
            </a:r>
            <a:r>
              <a:rPr lang="en-US" altLang="zh-CN" sz="1800" dirty="0"/>
              <a:t>Project</a:t>
            </a:r>
            <a:r>
              <a:rPr lang="zh-CN" altLang="en-US" sz="1800" dirty="0"/>
              <a:t>创建的是固定单位任务。</a:t>
            </a:r>
          </a:p>
          <a:p>
            <a:pPr lvl="1">
              <a:lnSpc>
                <a:spcPct val="90000"/>
              </a:lnSpc>
              <a:defRPr/>
            </a:pPr>
            <a:r>
              <a:rPr lang="zh-CN" altLang="en-US" sz="1800" dirty="0"/>
              <a:t>改变任务工期时，</a:t>
            </a:r>
            <a:r>
              <a:rPr lang="en-US" altLang="zh-CN" sz="1800" dirty="0"/>
              <a:t>Project</a:t>
            </a:r>
            <a:r>
              <a:rPr lang="zh-CN" altLang="en-US" sz="1800" dirty="0"/>
              <a:t>会自动计算工时；改变任务工时时，</a:t>
            </a:r>
            <a:r>
              <a:rPr lang="en-US" altLang="zh-CN" sz="1800" dirty="0"/>
              <a:t>Project</a:t>
            </a:r>
            <a:r>
              <a:rPr lang="zh-CN" altLang="en-US" sz="1800" dirty="0"/>
              <a:t>会自动计算工期。</a:t>
            </a:r>
          </a:p>
          <a:p>
            <a:pPr lvl="1">
              <a:lnSpc>
                <a:spcPct val="90000"/>
              </a:lnSpc>
              <a:defRPr/>
            </a:pPr>
            <a:endParaRPr lang="zh-CN" altLang="en-US" sz="1800" dirty="0"/>
          </a:p>
          <a:p>
            <a:pPr>
              <a:lnSpc>
                <a:spcPct val="90000"/>
              </a:lnSpc>
              <a:defRPr/>
            </a:pPr>
            <a:r>
              <a:rPr lang="zh-CN" altLang="en-US" sz="1800" dirty="0"/>
              <a:t>如果将任务设置为固定工期类型</a:t>
            </a:r>
          </a:p>
          <a:p>
            <a:pPr lvl="1">
              <a:lnSpc>
                <a:spcPct val="90000"/>
              </a:lnSpc>
              <a:defRPr/>
            </a:pPr>
            <a:r>
              <a:rPr lang="zh-CN" altLang="en-US" sz="1800" dirty="0"/>
              <a:t>当改变任务单位时，</a:t>
            </a:r>
            <a:r>
              <a:rPr lang="en-US" altLang="zh-CN" sz="1800" dirty="0"/>
              <a:t>Project</a:t>
            </a:r>
            <a:r>
              <a:rPr lang="zh-CN" altLang="en-US" sz="1800" dirty="0"/>
              <a:t>会自动计算工时；当改变工时时，</a:t>
            </a:r>
            <a:r>
              <a:rPr lang="en-US" altLang="zh-CN" sz="1800" dirty="0"/>
              <a:t>Project</a:t>
            </a:r>
            <a:r>
              <a:rPr lang="zh-CN" altLang="en-US" sz="1800" dirty="0"/>
              <a:t>会自动计算任务的单位。</a:t>
            </a:r>
          </a:p>
          <a:p>
            <a:pPr lvl="1">
              <a:lnSpc>
                <a:spcPct val="90000"/>
              </a:lnSpc>
              <a:defRPr/>
            </a:pPr>
            <a:endParaRPr lang="zh-CN" altLang="en-US" sz="1800" dirty="0"/>
          </a:p>
          <a:p>
            <a:pPr>
              <a:lnSpc>
                <a:spcPct val="90000"/>
              </a:lnSpc>
              <a:defRPr/>
            </a:pPr>
            <a:r>
              <a:rPr lang="zh-CN" altLang="en-US" sz="1800" dirty="0"/>
              <a:t>如果将任务设置为固定工时类型</a:t>
            </a:r>
          </a:p>
          <a:p>
            <a:pPr lvl="1">
              <a:lnSpc>
                <a:spcPct val="90000"/>
              </a:lnSpc>
              <a:defRPr/>
            </a:pPr>
            <a:r>
              <a:rPr lang="zh-CN" altLang="en-US" sz="1800" dirty="0"/>
              <a:t>当改变任务单位时，</a:t>
            </a:r>
            <a:r>
              <a:rPr lang="en-US" altLang="zh-CN" sz="1800" dirty="0"/>
              <a:t>Project</a:t>
            </a:r>
            <a:r>
              <a:rPr lang="zh-CN" altLang="en-US" sz="1800" dirty="0"/>
              <a:t>会自动计算工期；当改变工期时，</a:t>
            </a:r>
            <a:r>
              <a:rPr lang="en-US" altLang="zh-CN" sz="1800" dirty="0"/>
              <a:t>Project</a:t>
            </a:r>
            <a:r>
              <a:rPr lang="zh-CN" altLang="en-US" sz="1800" dirty="0"/>
              <a:t>会自动计算任务的单位。  </a:t>
            </a:r>
          </a:p>
          <a:p>
            <a:pPr>
              <a:lnSpc>
                <a:spcPct val="90000"/>
              </a:lnSpc>
              <a:defRPr/>
            </a:pPr>
            <a:endParaRPr lang="en-US" altLang="zh-CN" sz="1800" dirty="0"/>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pPr>
              <a:defRPr/>
            </a:pPr>
            <a:r>
              <a:rPr sz="3200"/>
              <a:t>资源的类型</a:t>
            </a:r>
          </a:p>
        </p:txBody>
      </p:sp>
      <p:sp>
        <p:nvSpPr>
          <p:cNvPr id="110595" name="Rectangle 3"/>
          <p:cNvSpPr>
            <a:spLocks noGrp="1" noChangeArrowheads="1"/>
          </p:cNvSpPr>
          <p:nvPr>
            <p:ph type="body" idx="1"/>
          </p:nvPr>
        </p:nvSpPr>
        <p:spPr/>
        <p:txBody>
          <a:bodyPr/>
          <a:lstStyle/>
          <a:p>
            <a:r>
              <a:rPr lang="zh-CN" altLang="en-US" sz="2400" smtClean="0"/>
              <a:t>工时：指在任务上花费时间的人员和设备</a:t>
            </a:r>
          </a:p>
          <a:p>
            <a:endParaRPr lang="zh-CN" altLang="en-US" sz="2400" smtClean="0"/>
          </a:p>
          <a:p>
            <a:r>
              <a:rPr lang="zh-CN" altLang="en-US" sz="2400" smtClean="0"/>
              <a:t>材料：指完成任务所用到的消耗性物品</a:t>
            </a:r>
          </a:p>
          <a:p>
            <a:endParaRPr lang="en-US" altLang="zh-CN" sz="2400" smtClean="0"/>
          </a:p>
        </p:txBody>
      </p:sp>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pPr>
              <a:defRPr/>
            </a:pPr>
            <a:r>
              <a:rPr sz="3200"/>
              <a:t>任务限制类型</a:t>
            </a:r>
          </a:p>
        </p:txBody>
      </p:sp>
      <p:sp>
        <p:nvSpPr>
          <p:cNvPr id="111619" name="Rectangle 3"/>
          <p:cNvSpPr>
            <a:spLocks noGrp="1" noChangeArrowheads="1"/>
          </p:cNvSpPr>
          <p:nvPr>
            <p:ph type="body" idx="1"/>
          </p:nvPr>
        </p:nvSpPr>
        <p:spPr/>
        <p:txBody>
          <a:bodyPr/>
          <a:lstStyle/>
          <a:p>
            <a:r>
              <a:rPr lang="zh-CN" altLang="en-US" sz="2000" smtClean="0"/>
              <a:t>双击任务，在弹出的任务信息对话框中，选择高级选项卡，在限制类型下拉菜单中选择相应的类型。</a:t>
            </a:r>
          </a:p>
        </p:txBody>
      </p:sp>
      <p:pic>
        <p:nvPicPr>
          <p:cNvPr id="111620" name="Picture 4"/>
          <p:cNvPicPr>
            <a:picLocks noChangeAspect="1" noChangeArrowheads="1"/>
          </p:cNvPicPr>
          <p:nvPr/>
        </p:nvPicPr>
        <p:blipFill>
          <a:blip r:embed="rId2"/>
          <a:srcRect r="29269" b="27031"/>
          <a:stretch>
            <a:fillRect/>
          </a:stretch>
        </p:blipFill>
        <p:spPr bwMode="auto">
          <a:xfrm>
            <a:off x="755650" y="2708275"/>
            <a:ext cx="5688013" cy="3667125"/>
          </a:xfrm>
          <a:prstGeom prst="rect">
            <a:avLst/>
          </a:prstGeom>
          <a:noFill/>
          <a:ln w="9525">
            <a:noFill/>
            <a:miter lim="800000"/>
            <a:headEnd/>
            <a:tailEnd/>
          </a:ln>
        </p:spPr>
      </p:pic>
      <p:sp>
        <p:nvSpPr>
          <p:cNvPr id="108549" name="Text Box 5"/>
          <p:cNvSpPr txBox="1">
            <a:spLocks noChangeArrowheads="1"/>
          </p:cNvSpPr>
          <p:nvPr/>
        </p:nvSpPr>
        <p:spPr bwMode="auto">
          <a:xfrm>
            <a:off x="6804025" y="2997200"/>
            <a:ext cx="1714500" cy="2586038"/>
          </a:xfrm>
          <a:prstGeom prst="rect">
            <a:avLst/>
          </a:prstGeom>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defRPr/>
            </a:pPr>
            <a:r>
              <a:rPr lang="zh-CN" altLang="en-US" dirty="0" smtClean="0">
                <a:latin typeface="+mn-ea"/>
                <a:ea typeface="+mn-ea"/>
              </a:rPr>
              <a:t>越早越好</a:t>
            </a:r>
          </a:p>
          <a:p>
            <a:pPr eaLnBrk="1" hangingPunct="1">
              <a:defRPr/>
            </a:pPr>
            <a:r>
              <a:rPr lang="zh-CN" altLang="en-US" dirty="0" smtClean="0">
                <a:latin typeface="+mn-ea"/>
                <a:ea typeface="+mn-ea"/>
              </a:rPr>
              <a:t>越晚越好</a:t>
            </a:r>
          </a:p>
          <a:p>
            <a:pPr eaLnBrk="1" hangingPunct="1">
              <a:defRPr/>
            </a:pPr>
            <a:r>
              <a:rPr lang="zh-CN" altLang="en-US" dirty="0" smtClean="0">
                <a:latin typeface="+mn-ea"/>
                <a:ea typeface="+mn-ea"/>
              </a:rPr>
              <a:t>不早于</a:t>
            </a:r>
            <a:r>
              <a:rPr lang="en-US" altLang="zh-CN" dirty="0" smtClean="0">
                <a:latin typeface="+mn-ea"/>
                <a:ea typeface="+mn-ea"/>
              </a:rPr>
              <a:t>……</a:t>
            </a:r>
            <a:r>
              <a:rPr lang="zh-CN" altLang="en-US" dirty="0" smtClean="0">
                <a:latin typeface="+mn-ea"/>
                <a:ea typeface="+mn-ea"/>
              </a:rPr>
              <a:t>完成</a:t>
            </a:r>
          </a:p>
          <a:p>
            <a:pPr eaLnBrk="1" hangingPunct="1">
              <a:defRPr/>
            </a:pPr>
            <a:r>
              <a:rPr lang="zh-CN" altLang="en-US" dirty="0" smtClean="0">
                <a:latin typeface="+mn-ea"/>
                <a:ea typeface="+mn-ea"/>
              </a:rPr>
              <a:t>不晚于</a:t>
            </a:r>
            <a:r>
              <a:rPr lang="en-US" altLang="zh-CN" dirty="0" smtClean="0">
                <a:latin typeface="+mn-ea"/>
                <a:ea typeface="+mn-ea"/>
              </a:rPr>
              <a:t>……</a:t>
            </a:r>
            <a:r>
              <a:rPr lang="zh-CN" altLang="en-US" dirty="0" smtClean="0">
                <a:latin typeface="+mn-ea"/>
                <a:ea typeface="+mn-ea"/>
              </a:rPr>
              <a:t>完成</a:t>
            </a:r>
          </a:p>
          <a:p>
            <a:pPr eaLnBrk="1" hangingPunct="1">
              <a:defRPr/>
            </a:pPr>
            <a:r>
              <a:rPr lang="zh-CN" altLang="en-US" dirty="0" smtClean="0">
                <a:latin typeface="+mn-ea"/>
                <a:ea typeface="+mn-ea"/>
              </a:rPr>
              <a:t>必须开始于</a:t>
            </a:r>
          </a:p>
          <a:p>
            <a:pPr eaLnBrk="1" hangingPunct="1">
              <a:defRPr/>
            </a:pPr>
            <a:r>
              <a:rPr lang="zh-CN" altLang="en-US" dirty="0" smtClean="0">
                <a:latin typeface="+mn-ea"/>
                <a:ea typeface="+mn-ea"/>
              </a:rPr>
              <a:t>必须结束于</a:t>
            </a:r>
          </a:p>
          <a:p>
            <a:pPr eaLnBrk="1" hangingPunct="1">
              <a:defRPr/>
            </a:pPr>
            <a:r>
              <a:rPr lang="zh-CN" altLang="en-US" dirty="0" smtClean="0">
                <a:latin typeface="+mn-ea"/>
                <a:ea typeface="+mn-ea"/>
              </a:rPr>
              <a:t>不早于</a:t>
            </a:r>
            <a:r>
              <a:rPr lang="en-US" altLang="zh-CN" dirty="0" smtClean="0">
                <a:latin typeface="+mn-ea"/>
                <a:ea typeface="+mn-ea"/>
              </a:rPr>
              <a:t>……</a:t>
            </a:r>
            <a:r>
              <a:rPr lang="zh-CN" altLang="en-US" dirty="0" smtClean="0">
                <a:latin typeface="+mn-ea"/>
                <a:ea typeface="+mn-ea"/>
              </a:rPr>
              <a:t>开始</a:t>
            </a:r>
          </a:p>
          <a:p>
            <a:pPr eaLnBrk="1" hangingPunct="1">
              <a:defRPr/>
            </a:pPr>
            <a:r>
              <a:rPr lang="zh-CN" altLang="en-US" dirty="0" smtClean="0">
                <a:latin typeface="+mn-ea"/>
                <a:ea typeface="+mn-ea"/>
              </a:rPr>
              <a:t>不晚于</a:t>
            </a:r>
            <a:r>
              <a:rPr lang="en-US" altLang="zh-CN" dirty="0" smtClean="0">
                <a:latin typeface="+mn-ea"/>
                <a:ea typeface="+mn-ea"/>
              </a:rPr>
              <a:t>……</a:t>
            </a:r>
            <a:r>
              <a:rPr lang="zh-CN" altLang="en-US" dirty="0" smtClean="0">
                <a:latin typeface="+mn-ea"/>
                <a:ea typeface="+mn-ea"/>
              </a:rPr>
              <a:t>开始</a:t>
            </a:r>
          </a:p>
          <a:p>
            <a:pPr eaLnBrk="1" hangingPunct="1">
              <a:defRPr/>
            </a:pPr>
            <a:endParaRPr lang="en-US" altLang="zh-CN" dirty="0" smtClean="0">
              <a:latin typeface="+mn-ea"/>
              <a:ea typeface="+mn-ea"/>
            </a:endParaRPr>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a:t>新建项目</a:t>
            </a:r>
          </a:p>
        </p:txBody>
      </p:sp>
      <p:sp>
        <p:nvSpPr>
          <p:cNvPr id="406531" name="Rectangle 3"/>
          <p:cNvSpPr>
            <a:spLocks noGrp="1" noChangeArrowheads="1"/>
          </p:cNvSpPr>
          <p:nvPr>
            <p:ph type="body" idx="1"/>
          </p:nvPr>
        </p:nvSpPr>
        <p:spPr>
          <a:xfrm>
            <a:off x="827088" y="1700213"/>
            <a:ext cx="4248150" cy="3744912"/>
          </a:xfrm>
        </p:spPr>
        <p:txBody>
          <a:bodyPr>
            <a:normAutofit/>
          </a:bodyPr>
          <a:lstStyle/>
          <a:p>
            <a:pPr>
              <a:lnSpc>
                <a:spcPct val="90000"/>
              </a:lnSpc>
              <a:defRPr/>
            </a:pPr>
            <a:r>
              <a:rPr lang="zh-CN" altLang="en-US" sz="2400" dirty="0"/>
              <a:t>定义项目</a:t>
            </a:r>
          </a:p>
          <a:p>
            <a:pPr>
              <a:lnSpc>
                <a:spcPct val="90000"/>
              </a:lnSpc>
              <a:defRPr/>
            </a:pPr>
            <a:r>
              <a:rPr lang="zh-CN" altLang="en-US" sz="2400" dirty="0"/>
              <a:t>设置工作日历</a:t>
            </a:r>
          </a:p>
          <a:p>
            <a:pPr>
              <a:lnSpc>
                <a:spcPct val="90000"/>
              </a:lnSpc>
              <a:defRPr/>
            </a:pPr>
            <a:r>
              <a:rPr lang="zh-CN" altLang="en-US" sz="2400" dirty="0"/>
              <a:t>任务清单</a:t>
            </a:r>
          </a:p>
          <a:p>
            <a:pPr>
              <a:lnSpc>
                <a:spcPct val="90000"/>
              </a:lnSpc>
              <a:defRPr/>
            </a:pPr>
            <a:r>
              <a:rPr lang="zh-CN" altLang="en-US" sz="2400" dirty="0"/>
              <a:t>将任务分成阶段</a:t>
            </a:r>
          </a:p>
          <a:p>
            <a:pPr>
              <a:lnSpc>
                <a:spcPct val="90000"/>
              </a:lnSpc>
              <a:defRPr/>
            </a:pPr>
            <a:r>
              <a:rPr lang="zh-CN" altLang="en-US" sz="2400" dirty="0"/>
              <a:t>排定日程</a:t>
            </a:r>
          </a:p>
          <a:p>
            <a:pPr>
              <a:lnSpc>
                <a:spcPct val="90000"/>
              </a:lnSpc>
              <a:defRPr/>
            </a:pPr>
            <a:r>
              <a:rPr lang="zh-CN" altLang="en-US" sz="2400" dirty="0"/>
              <a:t>连接或附加其他任务信息</a:t>
            </a:r>
          </a:p>
          <a:p>
            <a:pPr>
              <a:lnSpc>
                <a:spcPct val="90000"/>
              </a:lnSpc>
              <a:defRPr/>
            </a:pPr>
            <a:r>
              <a:rPr lang="zh-CN" altLang="en-US" sz="2400" dirty="0"/>
              <a:t>添加自定义信息列</a:t>
            </a:r>
          </a:p>
          <a:p>
            <a:pPr>
              <a:lnSpc>
                <a:spcPct val="90000"/>
              </a:lnSpc>
              <a:defRPr/>
            </a:pPr>
            <a:r>
              <a:rPr lang="zh-CN" altLang="en-US" sz="2400" dirty="0"/>
              <a:t>设置期限和限制任务</a:t>
            </a:r>
          </a:p>
          <a:p>
            <a:pPr>
              <a:lnSpc>
                <a:spcPct val="90000"/>
              </a:lnSpc>
              <a:defRPr/>
            </a:pPr>
            <a:r>
              <a:rPr lang="zh-CN" altLang="en-US" sz="2400" dirty="0"/>
              <a:t>添加资源</a:t>
            </a:r>
          </a:p>
          <a:p>
            <a:pPr>
              <a:lnSpc>
                <a:spcPct val="90000"/>
              </a:lnSpc>
              <a:defRPr/>
            </a:pPr>
            <a:endParaRPr lang="zh-CN" altLang="en-US" sz="2400" dirty="0"/>
          </a:p>
          <a:p>
            <a:pPr>
              <a:lnSpc>
                <a:spcPct val="90000"/>
              </a:lnSpc>
              <a:defRPr/>
            </a:pPr>
            <a:endParaRPr lang="en-US" altLang="zh-CN" sz="2400" dirty="0"/>
          </a:p>
        </p:txBody>
      </p:sp>
      <p:graphicFrame>
        <p:nvGraphicFramePr>
          <p:cNvPr id="9218" name="Object 4">
            <a:hlinkClick r:id="" action="ppaction://ole?verb=1"/>
          </p:cNvPr>
          <p:cNvGraphicFramePr>
            <a:graphicFrameLocks noChangeAspect="1"/>
          </p:cNvGraphicFramePr>
          <p:nvPr/>
        </p:nvGraphicFramePr>
        <p:xfrm>
          <a:off x="7019925" y="1773238"/>
          <a:ext cx="1439863" cy="1125537"/>
        </p:xfrm>
        <a:graphic>
          <a:graphicData uri="http://schemas.openxmlformats.org/presentationml/2006/ole">
            <p:oleObj spid="_x0000_s66562" name="项目" showAsIcon="1" r:id="rId3" imgW="914400" imgH="714375" progId="MSProject.Project.9">
              <p:embed/>
            </p:oleObj>
          </a:graphicData>
        </a:graphic>
      </p:graphicFrame>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sz="3200"/>
              <a:t>定义项目</a:t>
            </a:r>
          </a:p>
        </p:txBody>
      </p:sp>
      <p:pic>
        <p:nvPicPr>
          <p:cNvPr id="112643" name="Picture 4"/>
          <p:cNvPicPr>
            <a:picLocks noGrp="1" noChangeAspect="1" noChangeArrowheads="1"/>
          </p:cNvPicPr>
          <p:nvPr>
            <p:ph type="body" idx="1"/>
          </p:nvPr>
        </p:nvPicPr>
        <p:blipFill>
          <a:blip r:embed="rId2"/>
          <a:srcRect/>
          <a:stretch>
            <a:fillRect/>
          </a:stretch>
        </p:blipFill>
        <p:spPr>
          <a:xfrm>
            <a:off x="4284663" y="1531938"/>
            <a:ext cx="4248150" cy="2551112"/>
          </a:xfrm>
        </p:spPr>
      </p:pic>
      <p:pic>
        <p:nvPicPr>
          <p:cNvPr id="112644" name="Picture 5"/>
          <p:cNvPicPr>
            <a:picLocks noChangeAspect="1" noChangeArrowheads="1"/>
          </p:cNvPicPr>
          <p:nvPr/>
        </p:nvPicPr>
        <p:blipFill>
          <a:blip r:embed="rId3"/>
          <a:srcRect l="27760" t="25500" r="27943" b="27249"/>
          <a:stretch>
            <a:fillRect/>
          </a:stretch>
        </p:blipFill>
        <p:spPr bwMode="auto">
          <a:xfrm>
            <a:off x="1116013" y="3789363"/>
            <a:ext cx="4248150" cy="2832100"/>
          </a:xfrm>
          <a:prstGeom prst="rect">
            <a:avLst/>
          </a:prstGeom>
          <a:noFill/>
          <a:ln w="9525">
            <a:noFill/>
            <a:miter lim="800000"/>
            <a:headEnd/>
            <a:tailEnd/>
          </a:ln>
        </p:spPr>
      </p:pic>
      <p:sp>
        <p:nvSpPr>
          <p:cNvPr id="110597" name="Text Box 6"/>
          <p:cNvSpPr txBox="1">
            <a:spLocks noChangeArrowheads="1"/>
          </p:cNvSpPr>
          <p:nvPr/>
        </p:nvSpPr>
        <p:spPr bwMode="auto">
          <a:xfrm>
            <a:off x="900113" y="1196975"/>
            <a:ext cx="3973512" cy="3698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defRPr/>
            </a:pPr>
            <a:r>
              <a:rPr lang="zh-CN" altLang="en-US" smtClean="0">
                <a:latin typeface="+mn-ea"/>
                <a:ea typeface="+mn-ea"/>
              </a:rPr>
              <a:t>单击项目</a:t>
            </a:r>
            <a:r>
              <a:rPr lang="en-US" altLang="zh-CN" smtClean="0">
                <a:latin typeface="+mn-ea"/>
                <a:ea typeface="+mn-ea"/>
              </a:rPr>
              <a:t>\</a:t>
            </a:r>
            <a:r>
              <a:rPr lang="zh-CN" altLang="en-US" smtClean="0">
                <a:latin typeface="+mn-ea"/>
                <a:ea typeface="+mn-ea"/>
              </a:rPr>
              <a:t>项目信息，弹出图示对话框</a:t>
            </a:r>
          </a:p>
        </p:txBody>
      </p:sp>
      <p:sp>
        <p:nvSpPr>
          <p:cNvPr id="110598" name="Text Box 7"/>
          <p:cNvSpPr txBox="1">
            <a:spLocks noChangeArrowheads="1"/>
          </p:cNvSpPr>
          <p:nvPr/>
        </p:nvSpPr>
        <p:spPr bwMode="auto">
          <a:xfrm>
            <a:off x="5867400" y="5734050"/>
            <a:ext cx="2012950" cy="366713"/>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defRPr/>
            </a:pPr>
            <a:r>
              <a:rPr lang="zh-CN" altLang="en-US" smtClean="0">
                <a:latin typeface="+mn-ea"/>
                <a:ea typeface="+mn-ea"/>
              </a:rPr>
              <a:t>设定计划开始时间</a:t>
            </a:r>
          </a:p>
        </p:txBody>
      </p:sp>
      <p:sp>
        <p:nvSpPr>
          <p:cNvPr id="110599" name="Rectangle 8"/>
          <p:cNvSpPr>
            <a:spLocks noChangeArrowheads="1"/>
          </p:cNvSpPr>
          <p:nvPr/>
        </p:nvSpPr>
        <p:spPr bwMode="auto">
          <a:xfrm>
            <a:off x="971550" y="2349500"/>
            <a:ext cx="2592388" cy="9159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zh-CN" altLang="en-US" dirty="0">
                <a:latin typeface="+mn-ea"/>
                <a:ea typeface="+mn-ea"/>
              </a:rPr>
              <a:t>定义项目计划排定方式：</a:t>
            </a:r>
          </a:p>
          <a:p>
            <a:pPr eaLnBrk="1" hangingPunct="1">
              <a:defRPr/>
            </a:pPr>
            <a:r>
              <a:rPr lang="zh-CN" altLang="en-US" dirty="0">
                <a:latin typeface="+mn-ea"/>
                <a:ea typeface="+mn-ea"/>
              </a:rPr>
              <a:t>正排：从开始时间</a:t>
            </a:r>
          </a:p>
          <a:p>
            <a:pPr eaLnBrk="1" hangingPunct="1">
              <a:defRPr/>
            </a:pPr>
            <a:r>
              <a:rPr lang="zh-CN" altLang="en-US" dirty="0">
                <a:latin typeface="+mn-ea"/>
                <a:ea typeface="+mn-ea"/>
              </a:rPr>
              <a:t>倒排：从完成时间</a:t>
            </a:r>
          </a:p>
        </p:txBody>
      </p:sp>
      <p:sp>
        <p:nvSpPr>
          <p:cNvPr id="112648" name="AutoShape 9"/>
          <p:cNvSpPr>
            <a:spLocks noChangeArrowheads="1"/>
          </p:cNvSpPr>
          <p:nvPr/>
        </p:nvSpPr>
        <p:spPr bwMode="auto">
          <a:xfrm rot="2225504">
            <a:off x="6072188" y="4376738"/>
            <a:ext cx="403225" cy="1244600"/>
          </a:xfrm>
          <a:prstGeom prst="curvedLeftArrow">
            <a:avLst>
              <a:gd name="adj1" fmla="val 87140"/>
              <a:gd name="adj2" fmla="val 148872"/>
              <a:gd name="adj3" fmla="val 33333"/>
            </a:avLst>
          </a:prstGeom>
          <a:solidFill>
            <a:schemeClr val="hlink"/>
          </a:solidFill>
          <a:ln w="9525">
            <a:solidFill>
              <a:srgbClr val="EEE90B"/>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pPr>
              <a:defRPr/>
            </a:pPr>
            <a:r>
              <a:rPr sz="2800"/>
              <a:t>设置工作日历</a:t>
            </a:r>
          </a:p>
        </p:txBody>
      </p:sp>
      <p:pic>
        <p:nvPicPr>
          <p:cNvPr id="113667" name="Picture 3"/>
          <p:cNvPicPr>
            <a:picLocks noGrp="1" noChangeAspect="1" noChangeArrowheads="1"/>
          </p:cNvPicPr>
          <p:nvPr>
            <p:ph type="body" idx="1"/>
          </p:nvPr>
        </p:nvPicPr>
        <p:blipFill>
          <a:blip r:embed="rId2"/>
          <a:srcRect/>
          <a:stretch>
            <a:fillRect/>
          </a:stretch>
        </p:blipFill>
        <p:spPr>
          <a:xfrm>
            <a:off x="2051050" y="2133600"/>
            <a:ext cx="5705475" cy="3425825"/>
          </a:xfrm>
        </p:spPr>
      </p:pic>
      <p:sp>
        <p:nvSpPr>
          <p:cNvPr id="113668" name="Text Box 4"/>
          <p:cNvSpPr txBox="1">
            <a:spLocks noChangeArrowheads="1"/>
          </p:cNvSpPr>
          <p:nvPr/>
        </p:nvSpPr>
        <p:spPr bwMode="auto">
          <a:xfrm>
            <a:off x="1127125" y="1306513"/>
            <a:ext cx="1555750" cy="366712"/>
          </a:xfrm>
          <a:prstGeom prst="rect">
            <a:avLst/>
          </a:prstGeom>
          <a:noFill/>
          <a:ln w="9525">
            <a:noFill/>
            <a:miter lim="800000"/>
            <a:headEnd/>
            <a:tailEnd/>
          </a:ln>
        </p:spPr>
        <p:txBody>
          <a:bodyPr wrap="none">
            <a:spAutoFit/>
          </a:bodyPr>
          <a:lstStyle/>
          <a:p>
            <a:pPr eaLnBrk="1" hangingPunct="1"/>
            <a:r>
              <a:rPr lang="zh-CN" altLang="en-US">
                <a:latin typeface="微软雅黑" pitchFamily="34" charset="-122"/>
                <a:ea typeface="微软雅黑" pitchFamily="34" charset="-122"/>
              </a:rPr>
              <a:t>选用工作日历</a:t>
            </a:r>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sz="2800"/>
              <a:t>任务清单</a:t>
            </a:r>
          </a:p>
        </p:txBody>
      </p:sp>
      <p:sp>
        <p:nvSpPr>
          <p:cNvPr id="114691" name="Rectangle 3"/>
          <p:cNvSpPr>
            <a:spLocks noGrp="1" noChangeArrowheads="1"/>
          </p:cNvSpPr>
          <p:nvPr>
            <p:ph type="body" idx="1"/>
          </p:nvPr>
        </p:nvSpPr>
        <p:spPr>
          <a:xfrm>
            <a:off x="565150" y="1268413"/>
            <a:ext cx="8229600" cy="4525962"/>
          </a:xfrm>
        </p:spPr>
        <p:txBody>
          <a:bodyPr/>
          <a:lstStyle/>
          <a:p>
            <a:pPr>
              <a:buFontTx/>
              <a:buNone/>
            </a:pPr>
            <a:r>
              <a:rPr lang="zh-CN" altLang="en-US" sz="2000" smtClean="0"/>
              <a:t>输入任务清单或从</a:t>
            </a:r>
            <a:r>
              <a:rPr lang="en-US" altLang="zh-CN" sz="2000" smtClean="0"/>
              <a:t>excel</a:t>
            </a:r>
            <a:r>
              <a:rPr lang="zh-CN" altLang="en-US" sz="2000" smtClean="0"/>
              <a:t>复制</a:t>
            </a:r>
          </a:p>
        </p:txBody>
      </p:sp>
      <p:pic>
        <p:nvPicPr>
          <p:cNvPr id="114692" name="Picture 4"/>
          <p:cNvPicPr>
            <a:picLocks noChangeAspect="1" noChangeArrowheads="1"/>
          </p:cNvPicPr>
          <p:nvPr/>
        </p:nvPicPr>
        <p:blipFill>
          <a:blip r:embed="rId2"/>
          <a:srcRect/>
          <a:stretch>
            <a:fillRect/>
          </a:stretch>
        </p:blipFill>
        <p:spPr bwMode="auto">
          <a:xfrm>
            <a:off x="611188" y="1844675"/>
            <a:ext cx="7848600" cy="47720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W</a:t>
            </a:r>
            <a:r>
              <a:rPr lang="en-US" altLang="zh-CN" b="1" baseline="30000" dirty="0" smtClean="0"/>
              <a:t>5</a:t>
            </a:r>
            <a:r>
              <a:rPr lang="en-US" altLang="zh-CN" b="1" dirty="0" smtClean="0"/>
              <a:t>HH</a:t>
            </a:r>
            <a:r>
              <a:rPr lang="zh-CN" altLang="en-US" b="1" dirty="0" smtClean="0"/>
              <a:t>原则</a:t>
            </a:r>
            <a:endParaRPr lang="zh-CN" altLang="en-US" b="1" dirty="0"/>
          </a:p>
        </p:txBody>
      </p:sp>
      <p:sp>
        <p:nvSpPr>
          <p:cNvPr id="3" name="内容占位符 2"/>
          <p:cNvSpPr>
            <a:spLocks noGrp="1"/>
          </p:cNvSpPr>
          <p:nvPr>
            <p:ph idx="1"/>
          </p:nvPr>
        </p:nvSpPr>
        <p:spPr/>
        <p:txBody>
          <a:bodyPr/>
          <a:lstStyle/>
          <a:p>
            <a:r>
              <a:rPr lang="en-US" altLang="zh-CN" dirty="0" smtClean="0"/>
              <a:t>Boehm</a:t>
            </a:r>
            <a:r>
              <a:rPr lang="zh-CN" altLang="en-US" dirty="0" smtClean="0"/>
              <a:t>提出了一种方法，该方法强调</a:t>
            </a:r>
            <a:endParaRPr lang="en-US" altLang="zh-CN" dirty="0" smtClean="0"/>
          </a:p>
          <a:p>
            <a:pPr lvl="1"/>
            <a:r>
              <a:rPr lang="zh-CN" altLang="en-US" dirty="0" smtClean="0"/>
              <a:t>项目目标、里程碑和进度、责任、管理和技术方法以及需要的资源。称之为</a:t>
            </a:r>
            <a:r>
              <a:rPr lang="en-US" altLang="zh-CN" dirty="0" smtClean="0"/>
              <a:t>W</a:t>
            </a:r>
            <a:r>
              <a:rPr lang="en-US" altLang="zh-CN" baseline="30000" dirty="0" smtClean="0"/>
              <a:t>5</a:t>
            </a:r>
            <a:r>
              <a:rPr lang="en-US" altLang="zh-CN" dirty="0" smtClean="0"/>
              <a:t>HH</a:t>
            </a:r>
            <a:r>
              <a:rPr lang="zh-CN" altLang="en-US" dirty="0" smtClean="0"/>
              <a:t>原则。</a:t>
            </a:r>
            <a:endParaRPr lang="en-US" altLang="zh-CN" dirty="0" smtClean="0"/>
          </a:p>
          <a:p>
            <a:pPr lvl="1"/>
            <a:r>
              <a:rPr lang="zh-CN" altLang="en-US" dirty="0" smtClean="0"/>
              <a:t>这种方法通过提出一系列问题，来导出对关键项目特性以及项目计划的定义。</a:t>
            </a:r>
          </a:p>
          <a:p>
            <a:pPr>
              <a:buNone/>
            </a:pPr>
            <a:endParaRPr lang="zh-CN" altLang="en-US"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graphicFrame>
        <p:nvGraphicFramePr>
          <p:cNvPr id="5" name="图示 4"/>
          <p:cNvGraphicFramePr/>
          <p:nvPr/>
        </p:nvGraphicFramePr>
        <p:xfrm>
          <a:off x="571472" y="1500174"/>
          <a:ext cx="8072494" cy="5000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pPr>
              <a:defRPr/>
            </a:pPr>
            <a:r>
              <a:rPr sz="2800"/>
              <a:t>将任务分成阶段</a:t>
            </a:r>
          </a:p>
        </p:txBody>
      </p:sp>
      <p:sp>
        <p:nvSpPr>
          <p:cNvPr id="115715" name="Rectangle 3"/>
          <p:cNvSpPr>
            <a:spLocks noGrp="1" noChangeArrowheads="1"/>
          </p:cNvSpPr>
          <p:nvPr>
            <p:ph type="body" idx="1"/>
          </p:nvPr>
        </p:nvSpPr>
        <p:spPr>
          <a:xfrm>
            <a:off x="468313" y="1125538"/>
            <a:ext cx="8135937" cy="358775"/>
          </a:xfrm>
        </p:spPr>
        <p:txBody>
          <a:bodyPr/>
          <a:lstStyle/>
          <a:p>
            <a:pPr>
              <a:lnSpc>
                <a:spcPct val="80000"/>
              </a:lnSpc>
              <a:buFontTx/>
              <a:buNone/>
            </a:pPr>
            <a:r>
              <a:rPr lang="zh-CN" altLang="en-US" sz="2000" smtClean="0"/>
              <a:t>使用升级或降级工具，将任务分成不同阶段</a:t>
            </a:r>
          </a:p>
        </p:txBody>
      </p:sp>
      <p:pic>
        <p:nvPicPr>
          <p:cNvPr id="115716" name="Picture 4"/>
          <p:cNvPicPr>
            <a:picLocks noChangeAspect="1" noChangeArrowheads="1"/>
          </p:cNvPicPr>
          <p:nvPr/>
        </p:nvPicPr>
        <p:blipFill>
          <a:blip r:embed="rId2"/>
          <a:srcRect/>
          <a:stretch>
            <a:fillRect/>
          </a:stretch>
        </p:blipFill>
        <p:spPr bwMode="auto">
          <a:xfrm>
            <a:off x="539750" y="1557338"/>
            <a:ext cx="8064500" cy="504031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sz="2800"/>
              <a:t>排定日程</a:t>
            </a:r>
          </a:p>
        </p:txBody>
      </p:sp>
      <p:sp>
        <p:nvSpPr>
          <p:cNvPr id="116739" name="Rectangle 3"/>
          <p:cNvSpPr>
            <a:spLocks noGrp="1" noChangeArrowheads="1"/>
          </p:cNvSpPr>
          <p:nvPr>
            <p:ph type="body" idx="1"/>
          </p:nvPr>
        </p:nvSpPr>
        <p:spPr>
          <a:xfrm>
            <a:off x="468313" y="1125538"/>
            <a:ext cx="8135937" cy="358775"/>
          </a:xfrm>
        </p:spPr>
        <p:txBody>
          <a:bodyPr/>
          <a:lstStyle/>
          <a:p>
            <a:pPr>
              <a:lnSpc>
                <a:spcPct val="80000"/>
              </a:lnSpc>
              <a:buFontTx/>
              <a:buNone/>
            </a:pPr>
            <a:r>
              <a:rPr lang="zh-CN" altLang="en-US" sz="2000" smtClean="0"/>
              <a:t>输入任务计划工期</a:t>
            </a:r>
          </a:p>
        </p:txBody>
      </p:sp>
      <p:pic>
        <p:nvPicPr>
          <p:cNvPr id="116740" name="Picture 4"/>
          <p:cNvPicPr>
            <a:picLocks noChangeAspect="1" noChangeArrowheads="1"/>
          </p:cNvPicPr>
          <p:nvPr/>
        </p:nvPicPr>
        <p:blipFill>
          <a:blip r:embed="rId2"/>
          <a:srcRect/>
          <a:stretch>
            <a:fillRect/>
          </a:stretch>
        </p:blipFill>
        <p:spPr bwMode="auto">
          <a:xfrm>
            <a:off x="539750" y="1547813"/>
            <a:ext cx="8064500" cy="504031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p:txBody>
          <a:bodyPr/>
          <a:lstStyle/>
          <a:p>
            <a:pPr>
              <a:defRPr/>
            </a:pPr>
            <a:r>
              <a:rPr sz="2800"/>
              <a:t>连接或附加其他任务信息</a:t>
            </a:r>
          </a:p>
        </p:txBody>
      </p:sp>
      <p:sp>
        <p:nvSpPr>
          <p:cNvPr id="117763" name="Rectangle 3"/>
          <p:cNvSpPr>
            <a:spLocks noGrp="1" noChangeArrowheads="1"/>
          </p:cNvSpPr>
          <p:nvPr>
            <p:ph type="body" idx="1"/>
          </p:nvPr>
        </p:nvSpPr>
        <p:spPr>
          <a:xfrm>
            <a:off x="611188" y="1125538"/>
            <a:ext cx="7777162" cy="358775"/>
          </a:xfrm>
        </p:spPr>
        <p:txBody>
          <a:bodyPr/>
          <a:lstStyle/>
          <a:p>
            <a:pPr>
              <a:lnSpc>
                <a:spcPct val="90000"/>
              </a:lnSpc>
              <a:buFontTx/>
              <a:buNone/>
            </a:pPr>
            <a:r>
              <a:rPr lang="zh-CN" altLang="en-US" sz="1800" smtClean="0"/>
              <a:t>连接相关连的任务</a:t>
            </a:r>
          </a:p>
        </p:txBody>
      </p:sp>
      <p:pic>
        <p:nvPicPr>
          <p:cNvPr id="117764" name="Picture 4"/>
          <p:cNvPicPr>
            <a:picLocks noChangeAspect="1" noChangeArrowheads="1"/>
          </p:cNvPicPr>
          <p:nvPr/>
        </p:nvPicPr>
        <p:blipFill>
          <a:blip r:embed="rId2"/>
          <a:srcRect/>
          <a:stretch>
            <a:fillRect/>
          </a:stretch>
        </p:blipFill>
        <p:spPr bwMode="auto">
          <a:xfrm>
            <a:off x="611188" y="1557338"/>
            <a:ext cx="7921625" cy="495141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pPr>
              <a:defRPr/>
            </a:pPr>
            <a:r>
              <a:rPr sz="2800"/>
              <a:t>添加其他信息</a:t>
            </a:r>
          </a:p>
        </p:txBody>
      </p:sp>
      <p:sp>
        <p:nvSpPr>
          <p:cNvPr id="414723" name="Rectangle 3"/>
          <p:cNvSpPr>
            <a:spLocks noGrp="1" noChangeArrowheads="1"/>
          </p:cNvSpPr>
          <p:nvPr>
            <p:ph type="body" idx="1"/>
          </p:nvPr>
        </p:nvSpPr>
        <p:spPr>
          <a:xfrm>
            <a:off x="468313" y="1125538"/>
            <a:ext cx="7704137" cy="358775"/>
          </a:xfrm>
        </p:spPr>
        <p:txBody>
          <a:bodyPr>
            <a:normAutofit fontScale="92500"/>
          </a:bodyPr>
          <a:lstStyle/>
          <a:p>
            <a:pPr>
              <a:lnSpc>
                <a:spcPct val="80000"/>
              </a:lnSpc>
              <a:buFontTx/>
              <a:buNone/>
              <a:defRPr/>
            </a:pPr>
            <a:r>
              <a:rPr lang="zh-CN" altLang="en-US" sz="2000"/>
              <a:t>双击任务，在弹出的对话框中，选择</a:t>
            </a:r>
            <a:r>
              <a:rPr lang="en-US" altLang="zh-CN" sz="2000"/>
              <a:t>notes</a:t>
            </a:r>
            <a:r>
              <a:rPr lang="zh-CN" altLang="en-US" sz="2000"/>
              <a:t>选项卡，输入相应内容。</a:t>
            </a:r>
          </a:p>
        </p:txBody>
      </p:sp>
      <p:pic>
        <p:nvPicPr>
          <p:cNvPr id="118788" name="Picture 4"/>
          <p:cNvPicPr>
            <a:picLocks noChangeAspect="1" noChangeArrowheads="1"/>
          </p:cNvPicPr>
          <p:nvPr/>
        </p:nvPicPr>
        <p:blipFill>
          <a:blip r:embed="rId2"/>
          <a:srcRect/>
          <a:stretch>
            <a:fillRect/>
          </a:stretch>
        </p:blipFill>
        <p:spPr bwMode="auto">
          <a:xfrm>
            <a:off x="684213" y="1484313"/>
            <a:ext cx="7993062" cy="48609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pPr>
              <a:defRPr/>
            </a:pPr>
            <a:r>
              <a:rPr sz="3200"/>
              <a:t>设置期限和限制任务</a:t>
            </a:r>
          </a:p>
        </p:txBody>
      </p:sp>
      <p:sp>
        <p:nvSpPr>
          <p:cNvPr id="415747" name="Rectangle 3"/>
          <p:cNvSpPr>
            <a:spLocks noGrp="1" noChangeArrowheads="1"/>
          </p:cNvSpPr>
          <p:nvPr>
            <p:ph type="body" idx="1"/>
          </p:nvPr>
        </p:nvSpPr>
        <p:spPr>
          <a:xfrm>
            <a:off x="468313" y="1125538"/>
            <a:ext cx="8135937" cy="287337"/>
          </a:xfrm>
        </p:spPr>
        <p:txBody>
          <a:bodyPr>
            <a:normAutofit fontScale="92500" lnSpcReduction="20000"/>
          </a:bodyPr>
          <a:lstStyle/>
          <a:p>
            <a:pPr>
              <a:lnSpc>
                <a:spcPct val="80000"/>
              </a:lnSpc>
              <a:buFontTx/>
              <a:buNone/>
              <a:defRPr/>
            </a:pPr>
            <a:r>
              <a:rPr lang="zh-CN" altLang="en-US" sz="2000"/>
              <a:t>设置个别任务的开始时间</a:t>
            </a:r>
          </a:p>
        </p:txBody>
      </p:sp>
      <p:pic>
        <p:nvPicPr>
          <p:cNvPr id="119812" name="Picture 4"/>
          <p:cNvPicPr>
            <a:picLocks noChangeAspect="1" noChangeArrowheads="1"/>
          </p:cNvPicPr>
          <p:nvPr/>
        </p:nvPicPr>
        <p:blipFill>
          <a:blip r:embed="rId2"/>
          <a:srcRect/>
          <a:stretch>
            <a:fillRect/>
          </a:stretch>
        </p:blipFill>
        <p:spPr bwMode="auto">
          <a:xfrm>
            <a:off x="611188" y="1484313"/>
            <a:ext cx="8137525" cy="50863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defRPr/>
            </a:pPr>
            <a:r>
              <a:rPr sz="3200"/>
              <a:t>添加其他字段</a:t>
            </a:r>
          </a:p>
        </p:txBody>
      </p:sp>
      <p:sp>
        <p:nvSpPr>
          <p:cNvPr id="418819" name="Rectangle 3"/>
          <p:cNvSpPr>
            <a:spLocks noGrp="1" noChangeArrowheads="1"/>
          </p:cNvSpPr>
          <p:nvPr>
            <p:ph type="body" idx="1"/>
          </p:nvPr>
        </p:nvSpPr>
        <p:spPr>
          <a:xfrm>
            <a:off x="468313" y="1125538"/>
            <a:ext cx="1943100" cy="358775"/>
          </a:xfrm>
        </p:spPr>
        <p:txBody>
          <a:bodyPr>
            <a:normAutofit fontScale="85000" lnSpcReduction="10000"/>
          </a:bodyPr>
          <a:lstStyle/>
          <a:p>
            <a:pPr>
              <a:lnSpc>
                <a:spcPct val="80000"/>
              </a:lnSpc>
              <a:buFontTx/>
              <a:buNone/>
              <a:defRPr/>
            </a:pPr>
            <a:r>
              <a:rPr lang="zh-CN" altLang="en-US" sz="2000"/>
              <a:t>添加“类型”字段</a:t>
            </a:r>
          </a:p>
        </p:txBody>
      </p:sp>
      <p:pic>
        <p:nvPicPr>
          <p:cNvPr id="120836" name="Picture 4"/>
          <p:cNvPicPr>
            <a:picLocks noChangeAspect="1" noChangeArrowheads="1"/>
          </p:cNvPicPr>
          <p:nvPr/>
        </p:nvPicPr>
        <p:blipFill>
          <a:blip r:embed="rId2"/>
          <a:srcRect t="3792" r="48021" b="37625"/>
          <a:stretch>
            <a:fillRect/>
          </a:stretch>
        </p:blipFill>
        <p:spPr bwMode="auto">
          <a:xfrm>
            <a:off x="4500563" y="1125538"/>
            <a:ext cx="3744912" cy="2638425"/>
          </a:xfrm>
          <a:prstGeom prst="rect">
            <a:avLst/>
          </a:prstGeom>
          <a:noFill/>
          <a:ln w="9525">
            <a:noFill/>
            <a:miter lim="800000"/>
            <a:headEnd/>
            <a:tailEnd/>
          </a:ln>
        </p:spPr>
      </p:pic>
      <p:pic>
        <p:nvPicPr>
          <p:cNvPr id="120837" name="Picture 5"/>
          <p:cNvPicPr>
            <a:picLocks noChangeAspect="1" noChangeArrowheads="1"/>
          </p:cNvPicPr>
          <p:nvPr/>
        </p:nvPicPr>
        <p:blipFill>
          <a:blip r:embed="rId3"/>
          <a:srcRect t="-1895" r="50391" b="47166"/>
          <a:stretch>
            <a:fillRect/>
          </a:stretch>
        </p:blipFill>
        <p:spPr bwMode="auto">
          <a:xfrm>
            <a:off x="755650" y="3865563"/>
            <a:ext cx="3960813" cy="2730500"/>
          </a:xfrm>
          <a:prstGeom prst="rect">
            <a:avLst/>
          </a:prstGeom>
          <a:noFill/>
          <a:ln w="9525">
            <a:noFill/>
            <a:miter lim="800000"/>
            <a:headEnd/>
            <a:tailEnd/>
          </a:ln>
        </p:spPr>
      </p:pic>
      <p:sp>
        <p:nvSpPr>
          <p:cNvPr id="118790" name="Rectangle 6"/>
          <p:cNvSpPr>
            <a:spLocks noChangeArrowheads="1"/>
          </p:cNvSpPr>
          <p:nvPr/>
        </p:nvSpPr>
        <p:spPr bwMode="auto">
          <a:xfrm>
            <a:off x="5003800" y="5949950"/>
            <a:ext cx="3646488" cy="369888"/>
          </a:xfrm>
          <a:prstGeom prst="rect">
            <a:avLst/>
          </a:prstGeom>
        </p:spPr>
        <p:txBody>
          <a:bodyPr wrap="none">
            <a:spAutoFit/>
          </a:bodyPr>
          <a:lstStyle/>
          <a:p>
            <a:pPr eaLnBrk="1" hangingPunct="1">
              <a:defRPr/>
            </a:pPr>
            <a:r>
              <a:rPr lang="zh-CN" altLang="en-US" dirty="0">
                <a:latin typeface="+mn-ea"/>
                <a:ea typeface="+mn-ea"/>
              </a:rPr>
              <a:t>把“固定单位”改为“固定周期”</a:t>
            </a:r>
          </a:p>
        </p:txBody>
      </p:sp>
    </p:spTree>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sz="2800"/>
              <a:t>建立资源列表</a:t>
            </a:r>
          </a:p>
        </p:txBody>
      </p:sp>
      <p:sp>
        <p:nvSpPr>
          <p:cNvPr id="121859" name="Rectangle 3"/>
          <p:cNvSpPr>
            <a:spLocks noGrp="1" noChangeArrowheads="1"/>
          </p:cNvSpPr>
          <p:nvPr>
            <p:ph type="body" idx="1"/>
          </p:nvPr>
        </p:nvSpPr>
        <p:spPr>
          <a:xfrm>
            <a:off x="468313" y="1125538"/>
            <a:ext cx="8064500" cy="574675"/>
          </a:xfrm>
        </p:spPr>
        <p:txBody>
          <a:bodyPr/>
          <a:lstStyle/>
          <a:p>
            <a:pPr>
              <a:lnSpc>
                <a:spcPct val="90000"/>
              </a:lnSpc>
              <a:buFontTx/>
              <a:buNone/>
            </a:pPr>
            <a:r>
              <a:rPr lang="zh-CN" altLang="en-US" sz="2000" smtClean="0"/>
              <a:t>单击左侧视图栏中的资源列表，输入资源名称和资源日历</a:t>
            </a:r>
          </a:p>
        </p:txBody>
      </p:sp>
      <p:pic>
        <p:nvPicPr>
          <p:cNvPr id="121860" name="Picture 4"/>
          <p:cNvPicPr>
            <a:picLocks noChangeAspect="1" noChangeArrowheads="1"/>
          </p:cNvPicPr>
          <p:nvPr/>
        </p:nvPicPr>
        <p:blipFill>
          <a:blip r:embed="rId2"/>
          <a:srcRect/>
          <a:stretch>
            <a:fillRect/>
          </a:stretch>
        </p:blipFill>
        <p:spPr bwMode="auto">
          <a:xfrm>
            <a:off x="468313" y="1628775"/>
            <a:ext cx="7991475" cy="477996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a:defRPr/>
            </a:pPr>
            <a:r>
              <a:rPr/>
              <a:t>添加资源</a:t>
            </a:r>
          </a:p>
        </p:txBody>
      </p:sp>
      <p:sp>
        <p:nvSpPr>
          <p:cNvPr id="122883" name="Rectangle 3"/>
          <p:cNvSpPr>
            <a:spLocks noGrp="1" noChangeArrowheads="1"/>
          </p:cNvSpPr>
          <p:nvPr>
            <p:ph type="body" idx="1"/>
          </p:nvPr>
        </p:nvSpPr>
        <p:spPr>
          <a:xfrm>
            <a:off x="468313" y="1125538"/>
            <a:ext cx="8135937" cy="358775"/>
          </a:xfrm>
        </p:spPr>
        <p:txBody>
          <a:bodyPr/>
          <a:lstStyle/>
          <a:p>
            <a:pPr>
              <a:lnSpc>
                <a:spcPct val="80000"/>
              </a:lnSpc>
              <a:buFontTx/>
              <a:buNone/>
            </a:pPr>
            <a:r>
              <a:rPr lang="zh-CN" altLang="en-US" sz="2000" smtClean="0"/>
              <a:t>返回甘特图，在资源名称字段中添加资源</a:t>
            </a:r>
          </a:p>
        </p:txBody>
      </p:sp>
      <p:pic>
        <p:nvPicPr>
          <p:cNvPr id="122884" name="Picture 4"/>
          <p:cNvPicPr>
            <a:picLocks noChangeAspect="1" noChangeArrowheads="1"/>
          </p:cNvPicPr>
          <p:nvPr/>
        </p:nvPicPr>
        <p:blipFill>
          <a:blip r:embed="rId2"/>
          <a:srcRect/>
          <a:stretch>
            <a:fillRect/>
          </a:stretch>
        </p:blipFill>
        <p:spPr bwMode="auto">
          <a:xfrm>
            <a:off x="611188" y="1628775"/>
            <a:ext cx="7921625" cy="47561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pPr>
              <a:defRPr/>
            </a:pPr>
            <a:r>
              <a:rPr/>
              <a:t>计划制定完毕</a:t>
            </a:r>
          </a:p>
        </p:txBody>
      </p:sp>
      <p:pic>
        <p:nvPicPr>
          <p:cNvPr id="123907" name="Picture 4"/>
          <p:cNvPicPr>
            <a:picLocks noChangeAspect="1" noChangeArrowheads="1"/>
          </p:cNvPicPr>
          <p:nvPr/>
        </p:nvPicPr>
        <p:blipFill>
          <a:blip r:embed="rId2"/>
          <a:srcRect/>
          <a:stretch>
            <a:fillRect/>
          </a:stretch>
        </p:blipFill>
        <p:spPr bwMode="auto">
          <a:xfrm>
            <a:off x="468313" y="1125538"/>
            <a:ext cx="8424862" cy="526573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a:t>其它常用视图</a:t>
            </a:r>
          </a:p>
        </p:txBody>
      </p:sp>
      <p:sp>
        <p:nvSpPr>
          <p:cNvPr id="420867" name="Rectangle 3"/>
          <p:cNvSpPr>
            <a:spLocks noGrp="1" noChangeArrowheads="1"/>
          </p:cNvSpPr>
          <p:nvPr>
            <p:ph type="body" idx="1"/>
          </p:nvPr>
        </p:nvSpPr>
        <p:spPr>
          <a:xfrm>
            <a:off x="3059113" y="2205038"/>
            <a:ext cx="3743325" cy="3598862"/>
          </a:xfrm>
        </p:spPr>
        <p:txBody>
          <a:bodyPr>
            <a:normAutofit fontScale="92500" lnSpcReduction="20000"/>
          </a:bodyPr>
          <a:lstStyle/>
          <a:p>
            <a:pPr>
              <a:defRPr/>
            </a:pPr>
            <a:r>
              <a:rPr lang="zh-CN" altLang="en-US" sz="2400" dirty="0"/>
              <a:t>日历视图</a:t>
            </a:r>
          </a:p>
          <a:p>
            <a:pPr>
              <a:defRPr/>
            </a:pPr>
            <a:r>
              <a:rPr lang="zh-CN" altLang="en-US" sz="2400" dirty="0"/>
              <a:t>网络视图</a:t>
            </a:r>
          </a:p>
          <a:p>
            <a:pPr>
              <a:defRPr/>
            </a:pPr>
            <a:r>
              <a:rPr lang="zh-CN" altLang="en-US" sz="2400" dirty="0"/>
              <a:t>任务使用</a:t>
            </a:r>
          </a:p>
          <a:p>
            <a:pPr>
              <a:defRPr/>
            </a:pPr>
            <a:r>
              <a:rPr lang="zh-CN" altLang="en-US" sz="2400" dirty="0"/>
              <a:t>资源使用</a:t>
            </a:r>
          </a:p>
          <a:p>
            <a:pPr>
              <a:defRPr/>
            </a:pPr>
            <a:r>
              <a:rPr lang="zh-CN" altLang="en-US" sz="2400" dirty="0"/>
              <a:t>资源图表</a:t>
            </a:r>
          </a:p>
          <a:p>
            <a:pPr>
              <a:defRPr/>
            </a:pPr>
            <a:r>
              <a:rPr lang="zh-CN" altLang="en-US" sz="2400" dirty="0"/>
              <a:t>追踪甘特图</a:t>
            </a:r>
          </a:p>
          <a:p>
            <a:pPr>
              <a:buFontTx/>
              <a:buNone/>
              <a:defRPr/>
            </a:pPr>
            <a:endParaRPr lang="zh-CN" altLang="en-US" sz="2400" dirty="0"/>
          </a:p>
          <a:p>
            <a:pPr>
              <a:defRPr/>
            </a:pPr>
            <a:endParaRPr lang="en-US" altLang="zh-CN" sz="2400" dirty="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W</a:t>
            </a:r>
            <a:r>
              <a:rPr lang="en-US" altLang="zh-CN" b="1" baseline="30000" dirty="0" smtClean="0"/>
              <a:t>5</a:t>
            </a:r>
            <a:r>
              <a:rPr lang="en-US" altLang="zh-CN" b="1" dirty="0" smtClean="0"/>
              <a:t>HH</a:t>
            </a:r>
            <a:r>
              <a:rPr lang="zh-CN" altLang="en-US" b="1" dirty="0" smtClean="0"/>
              <a:t>原则</a:t>
            </a:r>
            <a:endParaRPr lang="zh-CN" altLang="en-US" b="1" dirty="0"/>
          </a:p>
        </p:txBody>
      </p:sp>
      <p:sp>
        <p:nvSpPr>
          <p:cNvPr id="3" name="内容占位符 2"/>
          <p:cNvSpPr>
            <a:spLocks noGrp="1"/>
          </p:cNvSpPr>
          <p:nvPr>
            <p:ph idx="1"/>
          </p:nvPr>
        </p:nvSpPr>
        <p:spPr/>
        <p:txBody>
          <a:bodyPr/>
          <a:lstStyle/>
          <a:p>
            <a:r>
              <a:rPr lang="zh-CN" altLang="en-US" dirty="0" smtClean="0"/>
              <a:t>为什么（</a:t>
            </a:r>
            <a:r>
              <a:rPr lang="en-US" altLang="zh-CN" dirty="0" smtClean="0"/>
              <a:t>Why</a:t>
            </a:r>
            <a:r>
              <a:rPr lang="zh-CN" altLang="en-US" dirty="0" smtClean="0"/>
              <a:t>）要开发这个系统？</a:t>
            </a:r>
            <a:endParaRPr lang="en-US" altLang="zh-CN" dirty="0" smtClean="0"/>
          </a:p>
          <a:p>
            <a:pPr lvl="1"/>
            <a:r>
              <a:rPr lang="zh-CN" altLang="en-US" dirty="0" smtClean="0"/>
              <a:t>对这个问题的回答，可以使所有参与者评估软件工作的商业理由的有效性。即，该系统的商业目的值得花费这些人员、时间和金钱吗？</a:t>
            </a:r>
          </a:p>
          <a:p>
            <a:endParaRPr lang="zh-CN" altLang="en-US" dirty="0" smtClean="0"/>
          </a:p>
          <a:p>
            <a:pPr>
              <a:buNone/>
            </a:pPr>
            <a:endParaRPr lang="zh-CN" altLang="en-US"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a:t>日历视图</a:t>
            </a:r>
          </a:p>
        </p:txBody>
      </p:sp>
      <p:sp>
        <p:nvSpPr>
          <p:cNvPr id="125955" name="Rectangle 3"/>
          <p:cNvSpPr>
            <a:spLocks noGrp="1" noChangeArrowheads="1"/>
          </p:cNvSpPr>
          <p:nvPr>
            <p:ph type="body" idx="1"/>
          </p:nvPr>
        </p:nvSpPr>
        <p:spPr>
          <a:xfrm>
            <a:off x="468313" y="1125538"/>
            <a:ext cx="8135937" cy="431800"/>
          </a:xfrm>
        </p:spPr>
        <p:txBody>
          <a:bodyPr/>
          <a:lstStyle/>
          <a:p>
            <a:pPr>
              <a:lnSpc>
                <a:spcPct val="90000"/>
              </a:lnSpc>
              <a:buFontTx/>
              <a:buNone/>
            </a:pPr>
            <a:r>
              <a:rPr lang="zh-CN" altLang="en-US" sz="2400" smtClean="0"/>
              <a:t>单击视图栏</a:t>
            </a:r>
            <a:r>
              <a:rPr lang="en-US" altLang="zh-CN" sz="2400" smtClean="0"/>
              <a:t>\</a:t>
            </a:r>
            <a:r>
              <a:rPr lang="zh-CN" altLang="en-US" sz="2400" smtClean="0"/>
              <a:t>日历视图</a:t>
            </a:r>
          </a:p>
        </p:txBody>
      </p:sp>
      <p:pic>
        <p:nvPicPr>
          <p:cNvPr id="125956" name="Picture 4"/>
          <p:cNvPicPr>
            <a:picLocks noChangeAspect="1" noChangeArrowheads="1"/>
          </p:cNvPicPr>
          <p:nvPr/>
        </p:nvPicPr>
        <p:blipFill>
          <a:blip r:embed="rId2"/>
          <a:srcRect/>
          <a:stretch>
            <a:fillRect/>
          </a:stretch>
        </p:blipFill>
        <p:spPr bwMode="auto">
          <a:xfrm>
            <a:off x="539750" y="1573213"/>
            <a:ext cx="7993063" cy="499586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lstStyle/>
          <a:p>
            <a:pPr>
              <a:defRPr/>
            </a:pPr>
            <a:r>
              <a:rPr/>
              <a:t>网络视图</a:t>
            </a:r>
          </a:p>
        </p:txBody>
      </p:sp>
      <p:sp>
        <p:nvSpPr>
          <p:cNvPr id="126979" name="Rectangle 3"/>
          <p:cNvSpPr>
            <a:spLocks noGrp="1" noChangeArrowheads="1"/>
          </p:cNvSpPr>
          <p:nvPr>
            <p:ph type="body" idx="1"/>
          </p:nvPr>
        </p:nvSpPr>
        <p:spPr>
          <a:xfrm>
            <a:off x="468313" y="1125538"/>
            <a:ext cx="8135937" cy="431800"/>
          </a:xfrm>
        </p:spPr>
        <p:txBody>
          <a:bodyPr/>
          <a:lstStyle/>
          <a:p>
            <a:pPr>
              <a:lnSpc>
                <a:spcPct val="90000"/>
              </a:lnSpc>
              <a:buFontTx/>
              <a:buNone/>
            </a:pPr>
            <a:r>
              <a:rPr lang="zh-CN" altLang="en-US" sz="2400" smtClean="0"/>
              <a:t>单击视图栏</a:t>
            </a:r>
            <a:r>
              <a:rPr lang="en-US" altLang="zh-CN" sz="2400" smtClean="0"/>
              <a:t>\</a:t>
            </a:r>
            <a:r>
              <a:rPr lang="zh-CN" altLang="en-US" sz="2400" smtClean="0"/>
              <a:t>网络视图</a:t>
            </a:r>
          </a:p>
        </p:txBody>
      </p:sp>
      <p:pic>
        <p:nvPicPr>
          <p:cNvPr id="126980" name="Picture 4"/>
          <p:cNvPicPr>
            <a:picLocks noChangeAspect="1" noChangeArrowheads="1"/>
          </p:cNvPicPr>
          <p:nvPr/>
        </p:nvPicPr>
        <p:blipFill>
          <a:blip r:embed="rId2"/>
          <a:srcRect/>
          <a:stretch>
            <a:fillRect/>
          </a:stretch>
        </p:blipFill>
        <p:spPr bwMode="auto">
          <a:xfrm>
            <a:off x="611188" y="1557338"/>
            <a:ext cx="7993062" cy="499586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a:defRPr/>
            </a:pPr>
            <a:r>
              <a:rPr/>
              <a:t>任务使用视图</a:t>
            </a:r>
          </a:p>
        </p:txBody>
      </p:sp>
      <p:sp>
        <p:nvSpPr>
          <p:cNvPr id="128003" name="Rectangle 3"/>
          <p:cNvSpPr>
            <a:spLocks noGrp="1" noChangeArrowheads="1"/>
          </p:cNvSpPr>
          <p:nvPr>
            <p:ph type="body" idx="1"/>
          </p:nvPr>
        </p:nvSpPr>
        <p:spPr>
          <a:xfrm>
            <a:off x="468313" y="1125538"/>
            <a:ext cx="7991475" cy="431800"/>
          </a:xfrm>
        </p:spPr>
        <p:txBody>
          <a:bodyPr/>
          <a:lstStyle/>
          <a:p>
            <a:pPr>
              <a:lnSpc>
                <a:spcPct val="90000"/>
              </a:lnSpc>
              <a:buFontTx/>
              <a:buNone/>
            </a:pPr>
            <a:r>
              <a:rPr lang="zh-CN" altLang="en-US" sz="2400" smtClean="0"/>
              <a:t>单击视图栏</a:t>
            </a:r>
            <a:r>
              <a:rPr lang="en-US" altLang="zh-CN" sz="2400" smtClean="0"/>
              <a:t>\</a:t>
            </a:r>
            <a:r>
              <a:rPr lang="zh-CN" altLang="en-US" sz="2400" smtClean="0"/>
              <a:t>任务使用视图</a:t>
            </a:r>
          </a:p>
        </p:txBody>
      </p:sp>
      <p:pic>
        <p:nvPicPr>
          <p:cNvPr id="128004" name="Picture 4"/>
          <p:cNvPicPr>
            <a:picLocks noChangeAspect="1" noChangeArrowheads="1"/>
          </p:cNvPicPr>
          <p:nvPr/>
        </p:nvPicPr>
        <p:blipFill>
          <a:blip r:embed="rId2"/>
          <a:srcRect/>
          <a:stretch>
            <a:fillRect/>
          </a:stretch>
        </p:blipFill>
        <p:spPr bwMode="auto">
          <a:xfrm>
            <a:off x="611188" y="1557338"/>
            <a:ext cx="7921625" cy="495141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pPr>
              <a:defRPr/>
            </a:pPr>
            <a:r>
              <a:rPr/>
              <a:t>资源使用视图</a:t>
            </a:r>
          </a:p>
        </p:txBody>
      </p:sp>
      <p:sp>
        <p:nvSpPr>
          <p:cNvPr id="129027" name="Rectangle 3"/>
          <p:cNvSpPr>
            <a:spLocks noGrp="1" noChangeArrowheads="1"/>
          </p:cNvSpPr>
          <p:nvPr>
            <p:ph type="body" idx="1"/>
          </p:nvPr>
        </p:nvSpPr>
        <p:spPr>
          <a:xfrm>
            <a:off x="468313" y="1125538"/>
            <a:ext cx="8064500" cy="431800"/>
          </a:xfrm>
        </p:spPr>
        <p:txBody>
          <a:bodyPr/>
          <a:lstStyle/>
          <a:p>
            <a:pPr>
              <a:lnSpc>
                <a:spcPct val="90000"/>
              </a:lnSpc>
              <a:buFontTx/>
              <a:buNone/>
            </a:pPr>
            <a:r>
              <a:rPr lang="zh-CN" altLang="en-US" sz="2400" smtClean="0"/>
              <a:t>单击视图栏</a:t>
            </a:r>
            <a:r>
              <a:rPr lang="en-US" altLang="zh-CN" sz="2400" smtClean="0"/>
              <a:t>\</a:t>
            </a:r>
            <a:r>
              <a:rPr lang="zh-CN" altLang="en-US" sz="2400" smtClean="0"/>
              <a:t>任务使用视图</a:t>
            </a:r>
          </a:p>
        </p:txBody>
      </p:sp>
      <p:pic>
        <p:nvPicPr>
          <p:cNvPr id="129028" name="Picture 4"/>
          <p:cNvPicPr>
            <a:picLocks noChangeAspect="1" noChangeArrowheads="1"/>
          </p:cNvPicPr>
          <p:nvPr/>
        </p:nvPicPr>
        <p:blipFill>
          <a:blip r:embed="rId2"/>
          <a:srcRect/>
          <a:stretch>
            <a:fillRect/>
          </a:stretch>
        </p:blipFill>
        <p:spPr bwMode="auto">
          <a:xfrm>
            <a:off x="684213" y="1557338"/>
            <a:ext cx="7991475" cy="49942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pPr>
              <a:defRPr/>
            </a:pPr>
            <a:r>
              <a:rPr/>
              <a:t>资源图表</a:t>
            </a:r>
          </a:p>
        </p:txBody>
      </p:sp>
      <p:sp>
        <p:nvSpPr>
          <p:cNvPr id="130051" name="Rectangle 3"/>
          <p:cNvSpPr>
            <a:spLocks noGrp="1" noChangeArrowheads="1"/>
          </p:cNvSpPr>
          <p:nvPr>
            <p:ph type="body" idx="1"/>
          </p:nvPr>
        </p:nvSpPr>
        <p:spPr>
          <a:xfrm>
            <a:off x="468313" y="1125538"/>
            <a:ext cx="8064500" cy="431800"/>
          </a:xfrm>
        </p:spPr>
        <p:txBody>
          <a:bodyPr/>
          <a:lstStyle/>
          <a:p>
            <a:pPr>
              <a:lnSpc>
                <a:spcPct val="90000"/>
              </a:lnSpc>
              <a:buFontTx/>
              <a:buNone/>
            </a:pPr>
            <a:r>
              <a:rPr lang="zh-CN" altLang="en-US" sz="2400" smtClean="0"/>
              <a:t>单击视图栏</a:t>
            </a:r>
            <a:r>
              <a:rPr lang="en-US" altLang="zh-CN" sz="2400" smtClean="0"/>
              <a:t>\</a:t>
            </a:r>
            <a:r>
              <a:rPr lang="zh-CN" altLang="en-US" sz="2400" smtClean="0"/>
              <a:t>资源图表</a:t>
            </a:r>
          </a:p>
        </p:txBody>
      </p:sp>
      <p:pic>
        <p:nvPicPr>
          <p:cNvPr id="130052" name="Picture 4"/>
          <p:cNvPicPr>
            <a:picLocks noChangeAspect="1" noChangeArrowheads="1"/>
          </p:cNvPicPr>
          <p:nvPr/>
        </p:nvPicPr>
        <p:blipFill>
          <a:blip r:embed="rId2"/>
          <a:srcRect/>
          <a:stretch>
            <a:fillRect/>
          </a:stretch>
        </p:blipFill>
        <p:spPr bwMode="auto">
          <a:xfrm>
            <a:off x="611188" y="1557338"/>
            <a:ext cx="8137525" cy="50863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a:defRPr/>
            </a:pPr>
            <a:r>
              <a:rPr/>
              <a:t>追踪视图</a:t>
            </a:r>
          </a:p>
        </p:txBody>
      </p:sp>
      <p:sp>
        <p:nvSpPr>
          <p:cNvPr id="131075" name="Rectangle 3"/>
          <p:cNvSpPr>
            <a:spLocks noGrp="1" noChangeArrowheads="1"/>
          </p:cNvSpPr>
          <p:nvPr>
            <p:ph type="body" idx="1"/>
          </p:nvPr>
        </p:nvSpPr>
        <p:spPr>
          <a:xfrm>
            <a:off x="468313" y="1125538"/>
            <a:ext cx="7775575" cy="431800"/>
          </a:xfrm>
        </p:spPr>
        <p:txBody>
          <a:bodyPr/>
          <a:lstStyle/>
          <a:p>
            <a:pPr>
              <a:lnSpc>
                <a:spcPct val="90000"/>
              </a:lnSpc>
              <a:buFontTx/>
              <a:buNone/>
            </a:pPr>
            <a:r>
              <a:rPr lang="zh-CN" altLang="en-US" sz="2400" smtClean="0"/>
              <a:t>单击视图栏</a:t>
            </a:r>
            <a:r>
              <a:rPr lang="en-US" altLang="zh-CN" sz="2400" smtClean="0"/>
              <a:t>\</a:t>
            </a:r>
            <a:r>
              <a:rPr lang="zh-CN" altLang="en-US" sz="2400" smtClean="0"/>
              <a:t>追踪视图</a:t>
            </a:r>
          </a:p>
        </p:txBody>
      </p:sp>
      <p:pic>
        <p:nvPicPr>
          <p:cNvPr id="131076" name="Picture 5"/>
          <p:cNvPicPr>
            <a:picLocks noChangeAspect="1" noChangeArrowheads="1"/>
          </p:cNvPicPr>
          <p:nvPr/>
        </p:nvPicPr>
        <p:blipFill>
          <a:blip r:embed="rId2"/>
          <a:srcRect/>
          <a:stretch>
            <a:fillRect/>
          </a:stretch>
        </p:blipFill>
        <p:spPr bwMode="auto">
          <a:xfrm>
            <a:off x="611188" y="1557338"/>
            <a:ext cx="7993062" cy="499586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a:t>项目计划追踪</a:t>
            </a:r>
          </a:p>
        </p:txBody>
      </p:sp>
      <p:sp>
        <p:nvSpPr>
          <p:cNvPr id="158723" name="Rectangle 3"/>
          <p:cNvSpPr>
            <a:spLocks noGrp="1" noChangeArrowheads="1"/>
          </p:cNvSpPr>
          <p:nvPr>
            <p:ph type="body" idx="1"/>
          </p:nvPr>
        </p:nvSpPr>
        <p:spPr>
          <a:xfrm>
            <a:off x="2538413" y="2420938"/>
            <a:ext cx="4354512" cy="1511300"/>
          </a:xfrm>
        </p:spPr>
        <p:txBody>
          <a:bodyPr>
            <a:normAutofit fontScale="62500" lnSpcReduction="20000"/>
          </a:bodyPr>
          <a:lstStyle/>
          <a:p>
            <a:pPr>
              <a:buFont typeface="Arial" pitchFamily="34" charset="0"/>
              <a:buChar char="•"/>
              <a:defRPr/>
            </a:pPr>
            <a:r>
              <a:rPr lang="zh-CN" altLang="en-US" smtClean="0"/>
              <a:t>保存比较基准</a:t>
            </a:r>
          </a:p>
          <a:p>
            <a:pPr>
              <a:buFont typeface="Arial" pitchFamily="34" charset="0"/>
              <a:buChar char="•"/>
              <a:defRPr/>
            </a:pPr>
            <a:r>
              <a:rPr lang="zh-CN" altLang="en-US" smtClean="0"/>
              <a:t>输入实际时间及状态</a:t>
            </a:r>
          </a:p>
          <a:p>
            <a:pPr>
              <a:buFont typeface="Arial" pitchFamily="34" charset="0"/>
              <a:buChar char="•"/>
              <a:defRPr/>
            </a:pPr>
            <a:r>
              <a:rPr lang="zh-CN" altLang="en-US" smtClean="0"/>
              <a:t>更新计划</a:t>
            </a:r>
          </a:p>
        </p:txBody>
      </p:sp>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pPr>
              <a:defRPr/>
            </a:pPr>
            <a:r>
              <a:rPr sz="2800"/>
              <a:t>保存比较基准</a:t>
            </a:r>
          </a:p>
        </p:txBody>
      </p:sp>
      <p:sp>
        <p:nvSpPr>
          <p:cNvPr id="133123" name="Rectangle 3"/>
          <p:cNvSpPr>
            <a:spLocks noGrp="1" noChangeArrowheads="1"/>
          </p:cNvSpPr>
          <p:nvPr>
            <p:ph type="body" idx="1"/>
          </p:nvPr>
        </p:nvSpPr>
        <p:spPr>
          <a:xfrm>
            <a:off x="468313" y="1125538"/>
            <a:ext cx="8135937" cy="358775"/>
          </a:xfrm>
        </p:spPr>
        <p:txBody>
          <a:bodyPr/>
          <a:lstStyle/>
          <a:p>
            <a:pPr>
              <a:lnSpc>
                <a:spcPct val="80000"/>
              </a:lnSpc>
              <a:buFontTx/>
              <a:buNone/>
            </a:pPr>
            <a:r>
              <a:rPr lang="zh-CN" altLang="en-US" sz="2000" smtClean="0"/>
              <a:t>计划完成后</a:t>
            </a:r>
            <a:r>
              <a:rPr lang="en-US" altLang="zh-CN" sz="2000" smtClean="0"/>
              <a:t>,</a:t>
            </a:r>
            <a:r>
              <a:rPr lang="zh-CN" altLang="en-US" sz="2000" smtClean="0"/>
              <a:t>要把最原始的计划保存下来，作为以后对比的依据。</a:t>
            </a:r>
          </a:p>
        </p:txBody>
      </p:sp>
      <p:pic>
        <p:nvPicPr>
          <p:cNvPr id="133124" name="Picture 4"/>
          <p:cNvPicPr>
            <a:picLocks noChangeAspect="1" noChangeArrowheads="1"/>
          </p:cNvPicPr>
          <p:nvPr/>
        </p:nvPicPr>
        <p:blipFill>
          <a:blip r:embed="rId2"/>
          <a:srcRect r="53636" b="41492"/>
          <a:stretch>
            <a:fillRect/>
          </a:stretch>
        </p:blipFill>
        <p:spPr bwMode="auto">
          <a:xfrm>
            <a:off x="684213" y="1484313"/>
            <a:ext cx="3240087" cy="2555875"/>
          </a:xfrm>
          <a:prstGeom prst="rect">
            <a:avLst/>
          </a:prstGeom>
          <a:noFill/>
          <a:ln w="9525">
            <a:noFill/>
            <a:miter lim="800000"/>
            <a:headEnd/>
            <a:tailEnd/>
          </a:ln>
        </p:spPr>
      </p:pic>
      <p:pic>
        <p:nvPicPr>
          <p:cNvPr id="133125" name="Picture 5"/>
          <p:cNvPicPr>
            <a:picLocks noChangeAspect="1" noChangeArrowheads="1"/>
          </p:cNvPicPr>
          <p:nvPr/>
        </p:nvPicPr>
        <p:blipFill>
          <a:blip r:embed="rId3"/>
          <a:srcRect/>
          <a:stretch>
            <a:fillRect/>
          </a:stretch>
        </p:blipFill>
        <p:spPr bwMode="auto">
          <a:xfrm>
            <a:off x="5148263" y="1412875"/>
            <a:ext cx="2879725" cy="2705100"/>
          </a:xfrm>
          <a:prstGeom prst="rect">
            <a:avLst/>
          </a:prstGeom>
          <a:noFill/>
          <a:ln w="9525">
            <a:noFill/>
            <a:miter lim="800000"/>
            <a:headEnd/>
            <a:tailEnd/>
          </a:ln>
        </p:spPr>
      </p:pic>
      <p:pic>
        <p:nvPicPr>
          <p:cNvPr id="133126" name="Picture 6"/>
          <p:cNvPicPr>
            <a:picLocks noChangeAspect="1" noChangeArrowheads="1"/>
          </p:cNvPicPr>
          <p:nvPr/>
        </p:nvPicPr>
        <p:blipFill>
          <a:blip r:embed="rId4"/>
          <a:srcRect r="-404" b="48042"/>
          <a:stretch>
            <a:fillRect/>
          </a:stretch>
        </p:blipFill>
        <p:spPr bwMode="auto">
          <a:xfrm>
            <a:off x="684213" y="4221163"/>
            <a:ext cx="7416800" cy="2306637"/>
          </a:xfrm>
          <a:prstGeom prst="rect">
            <a:avLst/>
          </a:prstGeom>
          <a:noFill/>
          <a:ln w="9525">
            <a:noFill/>
            <a:miter lim="800000"/>
            <a:headEnd/>
            <a:tailEnd/>
          </a:ln>
        </p:spPr>
      </p:pic>
      <p:sp>
        <p:nvSpPr>
          <p:cNvPr id="133127" name="AutoShape 7"/>
          <p:cNvSpPr>
            <a:spLocks noChangeArrowheads="1"/>
          </p:cNvSpPr>
          <p:nvPr/>
        </p:nvSpPr>
        <p:spPr bwMode="auto">
          <a:xfrm>
            <a:off x="4140200" y="2781300"/>
            <a:ext cx="863600" cy="431800"/>
          </a:xfrm>
          <a:prstGeom prst="rightArrow">
            <a:avLst>
              <a:gd name="adj1" fmla="val 50000"/>
              <a:gd name="adj2" fmla="val 50000"/>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
        <p:nvSpPr>
          <p:cNvPr id="133128" name="AutoShape 8"/>
          <p:cNvSpPr>
            <a:spLocks noChangeArrowheads="1"/>
          </p:cNvSpPr>
          <p:nvPr/>
        </p:nvSpPr>
        <p:spPr bwMode="auto">
          <a:xfrm>
            <a:off x="8172450" y="3644900"/>
            <a:ext cx="360363" cy="1439863"/>
          </a:xfrm>
          <a:prstGeom prst="curvedLeftArrow">
            <a:avLst>
              <a:gd name="adj1" fmla="val 79912"/>
              <a:gd name="adj2" fmla="val 159824"/>
              <a:gd name="adj3" fmla="val 33333"/>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a:defRPr/>
            </a:pPr>
            <a:r>
              <a:rPr/>
              <a:t>输入实际时间和进度</a:t>
            </a:r>
          </a:p>
        </p:txBody>
      </p:sp>
      <p:sp>
        <p:nvSpPr>
          <p:cNvPr id="134147" name="Rectangle 3"/>
          <p:cNvSpPr>
            <a:spLocks noGrp="1" noChangeArrowheads="1"/>
          </p:cNvSpPr>
          <p:nvPr>
            <p:ph type="body" idx="1"/>
          </p:nvPr>
        </p:nvSpPr>
        <p:spPr>
          <a:xfrm>
            <a:off x="468313" y="1125538"/>
            <a:ext cx="8135937" cy="503237"/>
          </a:xfrm>
        </p:spPr>
        <p:txBody>
          <a:bodyPr/>
          <a:lstStyle/>
          <a:p>
            <a:pPr>
              <a:lnSpc>
                <a:spcPct val="90000"/>
              </a:lnSpc>
              <a:buFontTx/>
              <a:buNone/>
            </a:pPr>
            <a:r>
              <a:rPr lang="zh-CN" altLang="en-US" sz="2400" smtClean="0"/>
              <a:t>插入实际开始，实际结束，百分比列字段，更新相应的内容</a:t>
            </a:r>
          </a:p>
        </p:txBody>
      </p:sp>
      <p:pic>
        <p:nvPicPr>
          <p:cNvPr id="134148" name="Picture 4"/>
          <p:cNvPicPr>
            <a:picLocks noChangeAspect="1" noChangeArrowheads="1"/>
          </p:cNvPicPr>
          <p:nvPr/>
        </p:nvPicPr>
        <p:blipFill>
          <a:blip r:embed="rId2"/>
          <a:srcRect/>
          <a:stretch>
            <a:fillRect/>
          </a:stretch>
        </p:blipFill>
        <p:spPr bwMode="auto">
          <a:xfrm>
            <a:off x="611188" y="1628775"/>
            <a:ext cx="7920037" cy="48974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pPr>
              <a:defRPr/>
            </a:pPr>
            <a:r>
              <a:rPr sz="2800"/>
              <a:t>更新计划</a:t>
            </a:r>
          </a:p>
        </p:txBody>
      </p:sp>
      <p:sp>
        <p:nvSpPr>
          <p:cNvPr id="135171" name="Rectangle 3"/>
          <p:cNvSpPr>
            <a:spLocks noGrp="1" noChangeArrowheads="1"/>
          </p:cNvSpPr>
          <p:nvPr>
            <p:ph type="body" idx="1"/>
          </p:nvPr>
        </p:nvSpPr>
        <p:spPr>
          <a:xfrm>
            <a:off x="468313" y="1125538"/>
            <a:ext cx="7991475" cy="431800"/>
          </a:xfrm>
        </p:spPr>
        <p:txBody>
          <a:bodyPr/>
          <a:lstStyle/>
          <a:p>
            <a:pPr>
              <a:lnSpc>
                <a:spcPct val="90000"/>
              </a:lnSpc>
              <a:buFontTx/>
              <a:buNone/>
            </a:pPr>
            <a:r>
              <a:rPr lang="zh-CN" altLang="en-US" sz="2000" smtClean="0"/>
              <a:t>对不能按时开工或结束的任务进行重排，或调整周期</a:t>
            </a:r>
          </a:p>
        </p:txBody>
      </p:sp>
      <p:pic>
        <p:nvPicPr>
          <p:cNvPr id="135172" name="Picture 4"/>
          <p:cNvPicPr>
            <a:picLocks noChangeAspect="1" noChangeArrowheads="1"/>
          </p:cNvPicPr>
          <p:nvPr/>
        </p:nvPicPr>
        <p:blipFill>
          <a:blip r:embed="rId2"/>
          <a:srcRect/>
          <a:stretch>
            <a:fillRect/>
          </a:stretch>
        </p:blipFill>
        <p:spPr bwMode="auto">
          <a:xfrm>
            <a:off x="611188" y="1484313"/>
            <a:ext cx="8064500" cy="504031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W</a:t>
            </a:r>
            <a:r>
              <a:rPr lang="en-US" altLang="zh-CN" b="1" baseline="30000" dirty="0" smtClean="0"/>
              <a:t>5</a:t>
            </a:r>
            <a:r>
              <a:rPr lang="en-US" altLang="zh-CN" b="1" dirty="0" smtClean="0"/>
              <a:t>HH</a:t>
            </a:r>
            <a:r>
              <a:rPr lang="zh-CN" altLang="en-US" b="1" dirty="0" smtClean="0"/>
              <a:t>原则</a:t>
            </a:r>
            <a:endParaRPr lang="zh-CN" altLang="en-US" b="1" dirty="0"/>
          </a:p>
        </p:txBody>
      </p:sp>
      <p:sp>
        <p:nvSpPr>
          <p:cNvPr id="3" name="内容占位符 2"/>
          <p:cNvSpPr>
            <a:spLocks noGrp="1"/>
          </p:cNvSpPr>
          <p:nvPr>
            <p:ph idx="1"/>
          </p:nvPr>
        </p:nvSpPr>
        <p:spPr/>
        <p:txBody>
          <a:bodyPr/>
          <a:lstStyle/>
          <a:p>
            <a:pPr>
              <a:defRPr/>
            </a:pPr>
            <a:r>
              <a:rPr lang="zh-CN" altLang="en-US" dirty="0" smtClean="0"/>
              <a:t>将要做什么（</a:t>
            </a:r>
            <a:r>
              <a:rPr lang="en-US" altLang="zh-CN" dirty="0" smtClean="0"/>
              <a:t>What</a:t>
            </a:r>
            <a:r>
              <a:rPr lang="zh-CN" altLang="en-US" dirty="0" smtClean="0"/>
              <a:t>）？</a:t>
            </a:r>
            <a:endParaRPr lang="en-US" altLang="zh-CN" dirty="0" smtClean="0"/>
          </a:p>
          <a:p>
            <a:pPr lvl="1">
              <a:defRPr/>
            </a:pPr>
            <a:r>
              <a:rPr lang="zh-CN" altLang="en-US" dirty="0" smtClean="0"/>
              <a:t>对这个问题的回答将制定完成项目所需的任务清单。</a:t>
            </a:r>
          </a:p>
          <a:p>
            <a:pPr>
              <a:defRPr/>
            </a:pPr>
            <a:r>
              <a:rPr lang="zh-CN" altLang="en-US" dirty="0" smtClean="0"/>
              <a:t>什么时候（</a:t>
            </a:r>
            <a:r>
              <a:rPr lang="en-US" altLang="zh-CN" dirty="0" smtClean="0"/>
              <a:t>When</a:t>
            </a:r>
            <a:r>
              <a:rPr lang="zh-CN" altLang="en-US" dirty="0" smtClean="0"/>
              <a:t>）做？</a:t>
            </a:r>
            <a:endParaRPr lang="en-US" altLang="zh-CN" dirty="0" smtClean="0"/>
          </a:p>
          <a:p>
            <a:pPr lvl="1">
              <a:defRPr/>
            </a:pPr>
            <a:r>
              <a:rPr lang="zh-CN" altLang="en-US" dirty="0" smtClean="0"/>
              <a:t>就是标识出何时开展项目任务和何时达到里程碑，对这个问题的回答能够帮助团队安排好项目进度。</a:t>
            </a:r>
          </a:p>
          <a:p>
            <a:pPr>
              <a:defRPr/>
            </a:pPr>
            <a:r>
              <a:rPr lang="zh-CN" altLang="en-US" dirty="0" smtClean="0"/>
              <a:t>某功能由谁（</a:t>
            </a:r>
            <a:r>
              <a:rPr lang="en-US" altLang="zh-CN" dirty="0" smtClean="0"/>
              <a:t>Who</a:t>
            </a:r>
            <a:r>
              <a:rPr lang="zh-CN" altLang="en-US" dirty="0" smtClean="0"/>
              <a:t>）负责？</a:t>
            </a:r>
            <a:endParaRPr lang="en-US" altLang="zh-CN" dirty="0" smtClean="0"/>
          </a:p>
          <a:p>
            <a:pPr lvl="1">
              <a:defRPr/>
            </a:pPr>
            <a:r>
              <a:rPr lang="zh-CN" altLang="en-US" dirty="0" smtClean="0"/>
              <a:t>必须规定软件团队的每个成员的角色和责任。对这个问题的回答将帮助完成该项规定。</a:t>
            </a:r>
          </a:p>
          <a:p>
            <a:pPr>
              <a:buNone/>
              <a:defRPr/>
            </a:pPr>
            <a:endParaRPr lang="zh-CN" altLang="en-US"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a:defRPr/>
            </a:pPr>
            <a:r>
              <a:rPr/>
              <a:t>其它操作技巧</a:t>
            </a:r>
          </a:p>
        </p:txBody>
      </p:sp>
      <p:sp>
        <p:nvSpPr>
          <p:cNvPr id="432131" name="Rectangle 3"/>
          <p:cNvSpPr>
            <a:spLocks noGrp="1" noChangeArrowheads="1"/>
          </p:cNvSpPr>
          <p:nvPr>
            <p:ph type="body" idx="1"/>
          </p:nvPr>
        </p:nvSpPr>
        <p:spPr>
          <a:xfrm>
            <a:off x="2843213" y="1484313"/>
            <a:ext cx="3671887" cy="3816350"/>
          </a:xfrm>
        </p:spPr>
        <p:txBody>
          <a:bodyPr>
            <a:normAutofit fontScale="85000" lnSpcReduction="20000"/>
          </a:bodyPr>
          <a:lstStyle/>
          <a:p>
            <a:pPr>
              <a:defRPr/>
            </a:pPr>
            <a:r>
              <a:rPr lang="zh-CN" altLang="en-US" sz="2400" dirty="0"/>
              <a:t>排序</a:t>
            </a:r>
          </a:p>
          <a:p>
            <a:pPr>
              <a:defRPr/>
            </a:pPr>
            <a:r>
              <a:rPr lang="zh-CN" altLang="en-US" sz="2400" dirty="0"/>
              <a:t>筛选</a:t>
            </a:r>
          </a:p>
          <a:p>
            <a:pPr>
              <a:defRPr/>
            </a:pPr>
            <a:r>
              <a:rPr lang="zh-CN" altLang="en-US" sz="2400" dirty="0"/>
              <a:t>分组</a:t>
            </a:r>
          </a:p>
          <a:p>
            <a:pPr>
              <a:defRPr/>
            </a:pPr>
            <a:r>
              <a:rPr lang="zh-CN" altLang="en-US" sz="2400" dirty="0"/>
              <a:t>条形图样式</a:t>
            </a:r>
          </a:p>
          <a:p>
            <a:pPr>
              <a:defRPr/>
            </a:pPr>
            <a:r>
              <a:rPr lang="zh-CN" altLang="en-US" sz="2400" dirty="0"/>
              <a:t>布局</a:t>
            </a:r>
          </a:p>
          <a:p>
            <a:pPr>
              <a:defRPr/>
            </a:pPr>
            <a:r>
              <a:rPr lang="zh-CN" altLang="en-US" sz="2400" dirty="0"/>
              <a:t>日期显示格式</a:t>
            </a:r>
          </a:p>
          <a:p>
            <a:pPr>
              <a:defRPr/>
            </a:pPr>
            <a:r>
              <a:rPr lang="zh-CN" altLang="en-US" sz="2400" dirty="0"/>
              <a:t>打印</a:t>
            </a:r>
          </a:p>
        </p:txBody>
      </p:sp>
    </p:spTree>
  </p:cSld>
  <p:clrMapOvr>
    <a:masterClrMapping/>
  </p:clrMapOvr>
  <p:transition spd="slow"/>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pPr>
              <a:defRPr/>
            </a:pPr>
            <a:r>
              <a:rPr/>
              <a:t>排序</a:t>
            </a:r>
          </a:p>
        </p:txBody>
      </p:sp>
      <p:sp>
        <p:nvSpPr>
          <p:cNvPr id="137219" name="Rectangle 3"/>
          <p:cNvSpPr>
            <a:spLocks noGrp="1" noChangeArrowheads="1"/>
          </p:cNvSpPr>
          <p:nvPr>
            <p:ph type="body" idx="1"/>
          </p:nvPr>
        </p:nvSpPr>
        <p:spPr>
          <a:xfrm>
            <a:off x="468313" y="1125538"/>
            <a:ext cx="8135937" cy="431800"/>
          </a:xfrm>
        </p:spPr>
        <p:txBody>
          <a:bodyPr/>
          <a:lstStyle/>
          <a:p>
            <a:pPr>
              <a:lnSpc>
                <a:spcPct val="90000"/>
              </a:lnSpc>
              <a:buFontTx/>
              <a:buNone/>
            </a:pPr>
            <a:r>
              <a:rPr lang="zh-CN" altLang="en-US" sz="2400" smtClean="0"/>
              <a:t>可根据不同的字段对任务进行排序</a:t>
            </a:r>
          </a:p>
        </p:txBody>
      </p:sp>
      <p:pic>
        <p:nvPicPr>
          <p:cNvPr id="137220" name="Picture 4"/>
          <p:cNvPicPr>
            <a:picLocks noChangeAspect="1" noChangeArrowheads="1"/>
          </p:cNvPicPr>
          <p:nvPr/>
        </p:nvPicPr>
        <p:blipFill>
          <a:blip r:embed="rId2"/>
          <a:srcRect/>
          <a:stretch>
            <a:fillRect/>
          </a:stretch>
        </p:blipFill>
        <p:spPr bwMode="auto">
          <a:xfrm>
            <a:off x="539750" y="1557338"/>
            <a:ext cx="8281988" cy="517683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pPr>
              <a:defRPr/>
            </a:pPr>
            <a:r>
              <a:rPr sz="2800"/>
              <a:t>筛选</a:t>
            </a:r>
          </a:p>
        </p:txBody>
      </p:sp>
      <p:sp>
        <p:nvSpPr>
          <p:cNvPr id="138243" name="Rectangle 3"/>
          <p:cNvSpPr>
            <a:spLocks noGrp="1" noChangeArrowheads="1"/>
          </p:cNvSpPr>
          <p:nvPr>
            <p:ph type="body" idx="1"/>
          </p:nvPr>
        </p:nvSpPr>
        <p:spPr>
          <a:xfrm>
            <a:off x="468313" y="1125538"/>
            <a:ext cx="7991475" cy="503237"/>
          </a:xfrm>
        </p:spPr>
        <p:txBody>
          <a:bodyPr/>
          <a:lstStyle/>
          <a:p>
            <a:pPr>
              <a:lnSpc>
                <a:spcPct val="90000"/>
              </a:lnSpc>
              <a:buFontTx/>
              <a:buNone/>
            </a:pPr>
            <a:r>
              <a:rPr lang="zh-CN" altLang="en-US" sz="2400" smtClean="0"/>
              <a:t>可根据设置对任务进行筛选，显示符合交件的任务</a:t>
            </a:r>
          </a:p>
        </p:txBody>
      </p:sp>
      <p:pic>
        <p:nvPicPr>
          <p:cNvPr id="138244" name="Picture 4"/>
          <p:cNvPicPr>
            <a:picLocks noChangeAspect="1" noChangeArrowheads="1"/>
          </p:cNvPicPr>
          <p:nvPr/>
        </p:nvPicPr>
        <p:blipFill>
          <a:blip r:embed="rId2"/>
          <a:srcRect/>
          <a:stretch>
            <a:fillRect/>
          </a:stretch>
        </p:blipFill>
        <p:spPr bwMode="auto">
          <a:xfrm>
            <a:off x="611188" y="1557338"/>
            <a:ext cx="8137525" cy="50863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pPr>
              <a:defRPr/>
            </a:pPr>
            <a:r>
              <a:rPr/>
              <a:t>分组</a:t>
            </a:r>
          </a:p>
        </p:txBody>
      </p:sp>
      <p:sp>
        <p:nvSpPr>
          <p:cNvPr id="139267" name="Rectangle 3"/>
          <p:cNvSpPr>
            <a:spLocks noGrp="1" noChangeArrowheads="1"/>
          </p:cNvSpPr>
          <p:nvPr>
            <p:ph type="body" idx="1"/>
          </p:nvPr>
        </p:nvSpPr>
        <p:spPr>
          <a:xfrm>
            <a:off x="468313" y="1125538"/>
            <a:ext cx="8135937" cy="358775"/>
          </a:xfrm>
        </p:spPr>
        <p:txBody>
          <a:bodyPr/>
          <a:lstStyle/>
          <a:p>
            <a:pPr>
              <a:lnSpc>
                <a:spcPct val="80000"/>
              </a:lnSpc>
              <a:buFontTx/>
              <a:buNone/>
            </a:pPr>
            <a:r>
              <a:rPr lang="zh-CN" altLang="en-US" sz="2000" smtClean="0"/>
              <a:t>可根据不同的状态对任务进行分组显示。</a:t>
            </a:r>
          </a:p>
        </p:txBody>
      </p:sp>
      <p:pic>
        <p:nvPicPr>
          <p:cNvPr id="139268" name="Picture 4"/>
          <p:cNvPicPr>
            <a:picLocks noChangeAspect="1" noChangeArrowheads="1"/>
          </p:cNvPicPr>
          <p:nvPr/>
        </p:nvPicPr>
        <p:blipFill>
          <a:blip r:embed="rId2"/>
          <a:srcRect/>
          <a:stretch>
            <a:fillRect/>
          </a:stretch>
        </p:blipFill>
        <p:spPr bwMode="auto">
          <a:xfrm>
            <a:off x="539750" y="1484313"/>
            <a:ext cx="8207375" cy="51308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pPr>
              <a:defRPr/>
            </a:pPr>
            <a:r>
              <a:rPr/>
              <a:t>条形图样式</a:t>
            </a:r>
          </a:p>
        </p:txBody>
      </p:sp>
      <p:sp>
        <p:nvSpPr>
          <p:cNvPr id="140291" name="Rectangle 3"/>
          <p:cNvSpPr>
            <a:spLocks noGrp="1" noChangeArrowheads="1"/>
          </p:cNvSpPr>
          <p:nvPr>
            <p:ph type="body" idx="1"/>
          </p:nvPr>
        </p:nvSpPr>
        <p:spPr>
          <a:xfrm>
            <a:off x="468313" y="1125538"/>
            <a:ext cx="8064500" cy="503237"/>
          </a:xfrm>
        </p:spPr>
        <p:txBody>
          <a:bodyPr/>
          <a:lstStyle/>
          <a:p>
            <a:pPr>
              <a:lnSpc>
                <a:spcPct val="80000"/>
              </a:lnSpc>
              <a:buFontTx/>
              <a:buNone/>
            </a:pPr>
            <a:r>
              <a:rPr lang="zh-CN" altLang="en-US" sz="2000" smtClean="0"/>
              <a:t>在视图区，单击右键</a:t>
            </a:r>
            <a:r>
              <a:rPr lang="en-US" altLang="zh-CN" sz="2000" smtClean="0"/>
              <a:t>\</a:t>
            </a:r>
            <a:r>
              <a:rPr lang="zh-CN" altLang="en-US" sz="2000" smtClean="0"/>
              <a:t>条形图样式，可对条形图设定不同的样式和文本</a:t>
            </a:r>
          </a:p>
        </p:txBody>
      </p:sp>
      <p:pic>
        <p:nvPicPr>
          <p:cNvPr id="140292" name="Picture 4"/>
          <p:cNvPicPr>
            <a:picLocks noChangeAspect="1" noChangeArrowheads="1"/>
          </p:cNvPicPr>
          <p:nvPr/>
        </p:nvPicPr>
        <p:blipFill>
          <a:blip r:embed="rId2"/>
          <a:srcRect l="56003" b="42708"/>
          <a:stretch>
            <a:fillRect/>
          </a:stretch>
        </p:blipFill>
        <p:spPr bwMode="auto">
          <a:xfrm>
            <a:off x="468313" y="1557338"/>
            <a:ext cx="4103687" cy="3052762"/>
          </a:xfrm>
          <a:prstGeom prst="rect">
            <a:avLst/>
          </a:prstGeom>
          <a:noFill/>
          <a:ln w="9525">
            <a:noFill/>
            <a:miter lim="800000"/>
            <a:headEnd/>
            <a:tailEnd/>
          </a:ln>
        </p:spPr>
      </p:pic>
      <p:pic>
        <p:nvPicPr>
          <p:cNvPr id="140293" name="Picture 5"/>
          <p:cNvPicPr>
            <a:picLocks noChangeAspect="1" noChangeArrowheads="1"/>
          </p:cNvPicPr>
          <p:nvPr/>
        </p:nvPicPr>
        <p:blipFill>
          <a:blip r:embed="rId3"/>
          <a:srcRect/>
          <a:stretch>
            <a:fillRect/>
          </a:stretch>
        </p:blipFill>
        <p:spPr bwMode="auto">
          <a:xfrm>
            <a:off x="4500563" y="3429000"/>
            <a:ext cx="4248150" cy="3022600"/>
          </a:xfrm>
          <a:prstGeom prst="rect">
            <a:avLst/>
          </a:prstGeom>
          <a:noFill/>
          <a:ln w="9525">
            <a:noFill/>
            <a:miter lim="800000"/>
            <a:headEnd/>
            <a:tailEnd/>
          </a:ln>
        </p:spPr>
      </p:pic>
      <p:sp>
        <p:nvSpPr>
          <p:cNvPr id="140294" name="AutoShape 6"/>
          <p:cNvSpPr>
            <a:spLocks noChangeArrowheads="1"/>
          </p:cNvSpPr>
          <p:nvPr/>
        </p:nvSpPr>
        <p:spPr bwMode="auto">
          <a:xfrm rot="-2283476">
            <a:off x="3635375" y="5013325"/>
            <a:ext cx="431800" cy="1241425"/>
          </a:xfrm>
          <a:prstGeom prst="curvedRightArrow">
            <a:avLst>
              <a:gd name="adj1" fmla="val 57500"/>
              <a:gd name="adj2" fmla="val 115000"/>
              <a:gd name="adj3" fmla="val 33333"/>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pPr>
              <a:defRPr/>
            </a:pPr>
            <a:r>
              <a:rPr/>
              <a:t>布局</a:t>
            </a:r>
          </a:p>
        </p:txBody>
      </p:sp>
      <p:sp>
        <p:nvSpPr>
          <p:cNvPr id="141315" name="Rectangle 3"/>
          <p:cNvSpPr>
            <a:spLocks noGrp="1" noChangeArrowheads="1"/>
          </p:cNvSpPr>
          <p:nvPr>
            <p:ph type="body" idx="1"/>
          </p:nvPr>
        </p:nvSpPr>
        <p:spPr>
          <a:xfrm>
            <a:off x="468313" y="1125538"/>
            <a:ext cx="8064500" cy="431800"/>
          </a:xfrm>
        </p:spPr>
        <p:txBody>
          <a:bodyPr/>
          <a:lstStyle/>
          <a:p>
            <a:pPr>
              <a:lnSpc>
                <a:spcPct val="90000"/>
              </a:lnSpc>
              <a:buFontTx/>
              <a:buNone/>
            </a:pPr>
            <a:r>
              <a:rPr lang="zh-CN" altLang="en-US" sz="2400" smtClean="0"/>
              <a:t>在视图区，单击右键</a:t>
            </a:r>
            <a:r>
              <a:rPr lang="en-US" altLang="zh-CN" sz="2400" smtClean="0"/>
              <a:t>\</a:t>
            </a:r>
            <a:r>
              <a:rPr lang="zh-CN" altLang="en-US" sz="2400" smtClean="0"/>
              <a:t>布局，可设定连接方式和条形图高度</a:t>
            </a:r>
          </a:p>
        </p:txBody>
      </p:sp>
      <p:pic>
        <p:nvPicPr>
          <p:cNvPr id="141316" name="Picture 4"/>
          <p:cNvPicPr>
            <a:picLocks noChangeAspect="1" noChangeArrowheads="1"/>
          </p:cNvPicPr>
          <p:nvPr/>
        </p:nvPicPr>
        <p:blipFill>
          <a:blip r:embed="rId2"/>
          <a:srcRect l="54935" t="13229" r="1068" b="43105"/>
          <a:stretch>
            <a:fillRect/>
          </a:stretch>
        </p:blipFill>
        <p:spPr bwMode="auto">
          <a:xfrm>
            <a:off x="611188" y="1557338"/>
            <a:ext cx="5364162" cy="3327400"/>
          </a:xfrm>
          <a:prstGeom prst="rect">
            <a:avLst/>
          </a:prstGeom>
          <a:noFill/>
          <a:ln w="9525">
            <a:noFill/>
            <a:miter lim="800000"/>
            <a:headEnd/>
            <a:tailEnd/>
          </a:ln>
        </p:spPr>
      </p:pic>
      <p:pic>
        <p:nvPicPr>
          <p:cNvPr id="141317" name="Picture 5"/>
          <p:cNvPicPr>
            <a:picLocks noChangeAspect="1" noChangeArrowheads="1"/>
          </p:cNvPicPr>
          <p:nvPr/>
        </p:nvPicPr>
        <p:blipFill>
          <a:blip r:embed="rId3"/>
          <a:srcRect/>
          <a:stretch>
            <a:fillRect/>
          </a:stretch>
        </p:blipFill>
        <p:spPr bwMode="auto">
          <a:xfrm>
            <a:off x="6084888" y="3141663"/>
            <a:ext cx="2743200" cy="3257550"/>
          </a:xfrm>
          <a:prstGeom prst="rect">
            <a:avLst/>
          </a:prstGeom>
          <a:noFill/>
          <a:ln w="9525">
            <a:noFill/>
            <a:miter lim="800000"/>
            <a:headEnd/>
            <a:tailEnd/>
          </a:ln>
        </p:spPr>
      </p:pic>
      <p:sp>
        <p:nvSpPr>
          <p:cNvPr id="141318" name="AutoShape 6"/>
          <p:cNvSpPr>
            <a:spLocks noChangeArrowheads="1"/>
          </p:cNvSpPr>
          <p:nvPr/>
        </p:nvSpPr>
        <p:spPr bwMode="auto">
          <a:xfrm rot="-2283476">
            <a:off x="4932363" y="5013325"/>
            <a:ext cx="431800" cy="1223963"/>
          </a:xfrm>
          <a:prstGeom prst="curvedRightArrow">
            <a:avLst>
              <a:gd name="adj1" fmla="val 56691"/>
              <a:gd name="adj2" fmla="val 113382"/>
              <a:gd name="adj3" fmla="val 33333"/>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pPr>
              <a:defRPr/>
            </a:pPr>
            <a:r>
              <a:rPr/>
              <a:t>日期显示格式</a:t>
            </a:r>
          </a:p>
        </p:txBody>
      </p:sp>
      <p:pic>
        <p:nvPicPr>
          <p:cNvPr id="142339" name="Picture 4"/>
          <p:cNvPicPr>
            <a:picLocks noChangeAspect="1" noChangeArrowheads="1"/>
          </p:cNvPicPr>
          <p:nvPr/>
        </p:nvPicPr>
        <p:blipFill>
          <a:blip r:embed="rId2"/>
          <a:srcRect r="61015" b="66937"/>
          <a:stretch>
            <a:fillRect/>
          </a:stretch>
        </p:blipFill>
        <p:spPr bwMode="auto">
          <a:xfrm>
            <a:off x="539750" y="1196975"/>
            <a:ext cx="4752975" cy="2519363"/>
          </a:xfrm>
          <a:prstGeom prst="rect">
            <a:avLst/>
          </a:prstGeom>
          <a:noFill/>
          <a:ln w="9525">
            <a:noFill/>
            <a:miter lim="800000"/>
            <a:headEnd/>
            <a:tailEnd/>
          </a:ln>
        </p:spPr>
      </p:pic>
      <p:pic>
        <p:nvPicPr>
          <p:cNvPr id="142340" name="Picture 5"/>
          <p:cNvPicPr>
            <a:picLocks noChangeAspect="1" noChangeArrowheads="1"/>
          </p:cNvPicPr>
          <p:nvPr/>
        </p:nvPicPr>
        <p:blipFill>
          <a:blip r:embed="rId3"/>
          <a:srcRect/>
          <a:stretch>
            <a:fillRect/>
          </a:stretch>
        </p:blipFill>
        <p:spPr bwMode="auto">
          <a:xfrm>
            <a:off x="5364163" y="3429000"/>
            <a:ext cx="3382962" cy="3009900"/>
          </a:xfrm>
          <a:prstGeom prst="rect">
            <a:avLst/>
          </a:prstGeom>
          <a:noFill/>
          <a:ln w="9525">
            <a:noFill/>
            <a:miter lim="800000"/>
            <a:headEnd/>
            <a:tailEnd/>
          </a:ln>
        </p:spPr>
      </p:pic>
      <p:sp>
        <p:nvSpPr>
          <p:cNvPr id="142341" name="AutoShape 6"/>
          <p:cNvSpPr>
            <a:spLocks noChangeArrowheads="1"/>
          </p:cNvSpPr>
          <p:nvPr/>
        </p:nvSpPr>
        <p:spPr bwMode="auto">
          <a:xfrm rot="-2283476">
            <a:off x="4284663" y="4221163"/>
            <a:ext cx="431800" cy="1223962"/>
          </a:xfrm>
          <a:prstGeom prst="curvedRightArrow">
            <a:avLst>
              <a:gd name="adj1" fmla="val 56691"/>
              <a:gd name="adj2" fmla="val 113382"/>
              <a:gd name="adj3" fmla="val 33333"/>
            </a:avLst>
          </a:prstGeom>
          <a:solidFill>
            <a:schemeClr val="hlink"/>
          </a:solidFill>
          <a:ln w="9525">
            <a:solidFill>
              <a:schemeClr val="tx1"/>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a:t>打印</a:t>
            </a:r>
          </a:p>
        </p:txBody>
      </p:sp>
      <p:sp>
        <p:nvSpPr>
          <p:cNvPr id="390147" name="Rectangle 3"/>
          <p:cNvSpPr>
            <a:spLocks noGrp="1" noChangeArrowheads="1"/>
          </p:cNvSpPr>
          <p:nvPr>
            <p:ph type="body" idx="1"/>
          </p:nvPr>
        </p:nvSpPr>
        <p:spPr>
          <a:xfrm>
            <a:off x="250825" y="1125538"/>
            <a:ext cx="8064500" cy="431800"/>
          </a:xfrm>
        </p:spPr>
        <p:txBody>
          <a:bodyPr>
            <a:normAutofit lnSpcReduction="10000"/>
          </a:bodyPr>
          <a:lstStyle/>
          <a:p>
            <a:pPr>
              <a:lnSpc>
                <a:spcPct val="80000"/>
              </a:lnSpc>
              <a:buFontTx/>
              <a:buNone/>
              <a:defRPr/>
            </a:pPr>
            <a:r>
              <a:rPr lang="en-US" altLang="zh-CN" sz="1400"/>
              <a:t>	</a:t>
            </a:r>
            <a:r>
              <a:rPr lang="zh-CN" altLang="en-US" sz="1400"/>
              <a:t>打印时，应调节视图比例，如果不能完全显示，则不能打印在一页宽上，所以打印前请利用打印预览功能，检查设置是否正确。</a:t>
            </a:r>
          </a:p>
        </p:txBody>
      </p:sp>
      <p:pic>
        <p:nvPicPr>
          <p:cNvPr id="143364" name="Picture 4"/>
          <p:cNvPicPr>
            <a:picLocks noChangeAspect="1" noChangeArrowheads="1"/>
          </p:cNvPicPr>
          <p:nvPr/>
        </p:nvPicPr>
        <p:blipFill>
          <a:blip r:embed="rId2"/>
          <a:srcRect/>
          <a:stretch>
            <a:fillRect/>
          </a:stretch>
        </p:blipFill>
        <p:spPr bwMode="auto">
          <a:xfrm>
            <a:off x="684213" y="1557338"/>
            <a:ext cx="8135937" cy="508476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4"/>
          <p:cNvSpPr>
            <a:spLocks noChangeArrowheads="1"/>
          </p:cNvSpPr>
          <p:nvPr/>
        </p:nvSpPr>
        <p:spPr bwMode="auto">
          <a:xfrm>
            <a:off x="1692275" y="0"/>
            <a:ext cx="6019800" cy="908050"/>
          </a:xfrm>
          <a:prstGeom prst="rect">
            <a:avLst/>
          </a:prstGeom>
          <a:noFill/>
          <a:ln w="9525">
            <a:noFill/>
            <a:miter lim="800000"/>
            <a:headEnd/>
            <a:tailEnd/>
          </a:ln>
        </p:spPr>
        <p:txBody>
          <a:bodyPr anchor="ctr"/>
          <a:lstStyle/>
          <a:p>
            <a:pPr algn="ctr" eaLnBrk="1" hangingPunct="1"/>
            <a:r>
              <a:rPr lang="en-US" altLang="zh-CN" sz="3600" b="1">
                <a:solidFill>
                  <a:schemeClr val="tx2"/>
                </a:solidFill>
                <a:latin typeface="Tahoma" pitchFamily="34" charset="0"/>
              </a:rPr>
              <a:t>EXCEL</a:t>
            </a:r>
          </a:p>
        </p:txBody>
      </p:sp>
      <p:sp>
        <p:nvSpPr>
          <p:cNvPr id="10246" name="Text Box 5"/>
          <p:cNvSpPr txBox="1">
            <a:spLocks noChangeArrowheads="1"/>
          </p:cNvSpPr>
          <p:nvPr/>
        </p:nvSpPr>
        <p:spPr bwMode="auto">
          <a:xfrm>
            <a:off x="900113" y="908050"/>
            <a:ext cx="2087562" cy="366713"/>
          </a:xfrm>
          <a:prstGeom prst="rect">
            <a:avLst/>
          </a:prstGeom>
          <a:noFill/>
          <a:ln w="9525">
            <a:noFill/>
            <a:miter lim="800000"/>
            <a:headEnd/>
            <a:tailEnd/>
          </a:ln>
        </p:spPr>
        <p:txBody>
          <a:bodyPr>
            <a:spAutoFit/>
          </a:bodyPr>
          <a:lstStyle/>
          <a:p>
            <a:pPr eaLnBrk="1" hangingPunct="1">
              <a:spcBef>
                <a:spcPct val="50000"/>
              </a:spcBef>
            </a:pPr>
            <a:r>
              <a:rPr lang="zh-CN" altLang="en-US"/>
              <a:t>计划进度计算原理</a:t>
            </a:r>
          </a:p>
        </p:txBody>
      </p:sp>
      <p:sp>
        <p:nvSpPr>
          <p:cNvPr id="10247" name="Line 6"/>
          <p:cNvSpPr>
            <a:spLocks noChangeShapeType="1"/>
          </p:cNvSpPr>
          <p:nvPr/>
        </p:nvSpPr>
        <p:spPr bwMode="auto">
          <a:xfrm>
            <a:off x="3851275" y="2708275"/>
            <a:ext cx="4608513" cy="0"/>
          </a:xfrm>
          <a:prstGeom prst="line">
            <a:avLst/>
          </a:prstGeom>
          <a:noFill/>
          <a:ln w="9525">
            <a:solidFill>
              <a:schemeClr val="tx1"/>
            </a:solidFill>
            <a:round/>
            <a:headEnd/>
            <a:tailEnd type="triangle" w="med" len="med"/>
          </a:ln>
        </p:spPr>
        <p:txBody>
          <a:bodyPr/>
          <a:lstStyle/>
          <a:p>
            <a:endParaRPr lang="zh-CN" altLang="en-US"/>
          </a:p>
        </p:txBody>
      </p:sp>
      <p:sp>
        <p:nvSpPr>
          <p:cNvPr id="10248" name="Line 7"/>
          <p:cNvSpPr>
            <a:spLocks noChangeShapeType="1"/>
          </p:cNvSpPr>
          <p:nvPr/>
        </p:nvSpPr>
        <p:spPr bwMode="auto">
          <a:xfrm flipV="1">
            <a:off x="4714875" y="981075"/>
            <a:ext cx="0" cy="1727200"/>
          </a:xfrm>
          <a:prstGeom prst="line">
            <a:avLst/>
          </a:prstGeom>
          <a:noFill/>
          <a:ln w="9525">
            <a:solidFill>
              <a:schemeClr val="tx1"/>
            </a:solidFill>
            <a:round/>
            <a:headEnd/>
            <a:tailEnd type="triangle" w="med" len="med"/>
          </a:ln>
        </p:spPr>
        <p:txBody>
          <a:bodyPr/>
          <a:lstStyle/>
          <a:p>
            <a:endParaRPr lang="zh-CN" altLang="en-US"/>
          </a:p>
        </p:txBody>
      </p:sp>
      <p:sp>
        <p:nvSpPr>
          <p:cNvPr id="10249" name="Line 8"/>
          <p:cNvSpPr>
            <a:spLocks noChangeShapeType="1"/>
          </p:cNvSpPr>
          <p:nvPr/>
        </p:nvSpPr>
        <p:spPr bwMode="auto">
          <a:xfrm flipV="1">
            <a:off x="4714875" y="1628775"/>
            <a:ext cx="2447925" cy="1079500"/>
          </a:xfrm>
          <a:prstGeom prst="line">
            <a:avLst/>
          </a:prstGeom>
          <a:noFill/>
          <a:ln w="9525">
            <a:solidFill>
              <a:schemeClr val="tx1"/>
            </a:solidFill>
            <a:round/>
            <a:headEnd/>
            <a:tailEnd type="triangle" w="med" len="med"/>
          </a:ln>
        </p:spPr>
        <p:txBody>
          <a:bodyPr/>
          <a:lstStyle/>
          <a:p>
            <a:endParaRPr lang="zh-CN" altLang="en-US"/>
          </a:p>
        </p:txBody>
      </p:sp>
      <p:sp>
        <p:nvSpPr>
          <p:cNvPr id="10250" name="Line 9"/>
          <p:cNvSpPr>
            <a:spLocks noChangeShapeType="1"/>
          </p:cNvSpPr>
          <p:nvPr/>
        </p:nvSpPr>
        <p:spPr bwMode="auto">
          <a:xfrm flipV="1">
            <a:off x="7162800" y="1628775"/>
            <a:ext cx="0" cy="1079500"/>
          </a:xfrm>
          <a:prstGeom prst="line">
            <a:avLst/>
          </a:prstGeom>
          <a:noFill/>
          <a:ln w="9525">
            <a:solidFill>
              <a:schemeClr val="tx1"/>
            </a:solidFill>
            <a:round/>
            <a:headEnd/>
            <a:tailEnd/>
          </a:ln>
        </p:spPr>
        <p:txBody>
          <a:bodyPr/>
          <a:lstStyle/>
          <a:p>
            <a:endParaRPr lang="zh-CN" altLang="en-US"/>
          </a:p>
        </p:txBody>
      </p:sp>
      <p:sp>
        <p:nvSpPr>
          <p:cNvPr id="10251" name="Text Box 10"/>
          <p:cNvSpPr txBox="1">
            <a:spLocks noChangeArrowheads="1"/>
          </p:cNvSpPr>
          <p:nvPr/>
        </p:nvSpPr>
        <p:spPr bwMode="auto">
          <a:xfrm>
            <a:off x="4354513" y="2708275"/>
            <a:ext cx="647700" cy="366713"/>
          </a:xfrm>
          <a:prstGeom prst="rect">
            <a:avLst/>
          </a:prstGeom>
          <a:noFill/>
          <a:ln w="9525">
            <a:noFill/>
            <a:miter lim="800000"/>
            <a:headEnd/>
            <a:tailEnd/>
          </a:ln>
        </p:spPr>
        <p:txBody>
          <a:bodyPr>
            <a:spAutoFit/>
          </a:bodyPr>
          <a:lstStyle/>
          <a:p>
            <a:pPr eaLnBrk="1" hangingPunct="1">
              <a:spcBef>
                <a:spcPct val="50000"/>
              </a:spcBef>
            </a:pPr>
            <a:r>
              <a:rPr lang="en-US" altLang="zh-CN"/>
              <a:t>start</a:t>
            </a:r>
          </a:p>
        </p:txBody>
      </p:sp>
      <p:sp>
        <p:nvSpPr>
          <p:cNvPr id="10252" name="Text Box 11"/>
          <p:cNvSpPr txBox="1">
            <a:spLocks noChangeArrowheads="1"/>
          </p:cNvSpPr>
          <p:nvPr/>
        </p:nvSpPr>
        <p:spPr bwMode="auto">
          <a:xfrm>
            <a:off x="6875463" y="2708275"/>
            <a:ext cx="863600" cy="366713"/>
          </a:xfrm>
          <a:prstGeom prst="rect">
            <a:avLst/>
          </a:prstGeom>
          <a:noFill/>
          <a:ln w="9525">
            <a:noFill/>
            <a:miter lim="800000"/>
            <a:headEnd/>
            <a:tailEnd/>
          </a:ln>
        </p:spPr>
        <p:txBody>
          <a:bodyPr>
            <a:spAutoFit/>
          </a:bodyPr>
          <a:lstStyle/>
          <a:p>
            <a:pPr eaLnBrk="1" hangingPunct="1">
              <a:spcBef>
                <a:spcPct val="50000"/>
              </a:spcBef>
            </a:pPr>
            <a:r>
              <a:rPr lang="en-US" altLang="zh-CN"/>
              <a:t>finish</a:t>
            </a:r>
          </a:p>
        </p:txBody>
      </p:sp>
      <p:sp>
        <p:nvSpPr>
          <p:cNvPr id="10253" name="Line 12"/>
          <p:cNvSpPr>
            <a:spLocks noChangeShapeType="1"/>
          </p:cNvSpPr>
          <p:nvPr/>
        </p:nvSpPr>
        <p:spPr bwMode="auto">
          <a:xfrm flipV="1">
            <a:off x="6588125" y="1844675"/>
            <a:ext cx="0" cy="863600"/>
          </a:xfrm>
          <a:prstGeom prst="line">
            <a:avLst/>
          </a:prstGeom>
          <a:noFill/>
          <a:ln w="9525">
            <a:solidFill>
              <a:schemeClr val="tx1"/>
            </a:solidFill>
            <a:round/>
            <a:headEnd/>
            <a:tailEnd type="triangle" w="med" len="med"/>
          </a:ln>
        </p:spPr>
        <p:txBody>
          <a:bodyPr/>
          <a:lstStyle/>
          <a:p>
            <a:endParaRPr lang="zh-CN" altLang="en-US"/>
          </a:p>
        </p:txBody>
      </p:sp>
      <p:sp>
        <p:nvSpPr>
          <p:cNvPr id="10254" name="Text Box 13"/>
          <p:cNvSpPr txBox="1">
            <a:spLocks noChangeArrowheads="1"/>
          </p:cNvSpPr>
          <p:nvPr/>
        </p:nvSpPr>
        <p:spPr bwMode="auto">
          <a:xfrm>
            <a:off x="6083300" y="2708275"/>
            <a:ext cx="863600" cy="366713"/>
          </a:xfrm>
          <a:prstGeom prst="rect">
            <a:avLst/>
          </a:prstGeom>
          <a:noFill/>
          <a:ln w="9525">
            <a:noFill/>
            <a:miter lim="800000"/>
            <a:headEnd/>
            <a:tailEnd/>
          </a:ln>
        </p:spPr>
        <p:txBody>
          <a:bodyPr>
            <a:spAutoFit/>
          </a:bodyPr>
          <a:lstStyle/>
          <a:p>
            <a:pPr eaLnBrk="1" hangingPunct="1">
              <a:spcBef>
                <a:spcPct val="50000"/>
              </a:spcBef>
            </a:pPr>
            <a:r>
              <a:rPr lang="en-US" altLang="zh-CN"/>
              <a:t>today</a:t>
            </a:r>
          </a:p>
        </p:txBody>
      </p:sp>
      <p:sp>
        <p:nvSpPr>
          <p:cNvPr id="10255" name="Line 14"/>
          <p:cNvSpPr>
            <a:spLocks noChangeShapeType="1"/>
          </p:cNvSpPr>
          <p:nvPr/>
        </p:nvSpPr>
        <p:spPr bwMode="auto">
          <a:xfrm flipV="1">
            <a:off x="4714875" y="1628775"/>
            <a:ext cx="3673475" cy="0"/>
          </a:xfrm>
          <a:prstGeom prst="line">
            <a:avLst/>
          </a:prstGeom>
          <a:noFill/>
          <a:ln w="9525">
            <a:solidFill>
              <a:schemeClr val="tx1"/>
            </a:solidFill>
            <a:round/>
            <a:headEnd/>
            <a:tailEnd type="triangle" w="med" len="med"/>
          </a:ln>
        </p:spPr>
        <p:txBody>
          <a:bodyPr/>
          <a:lstStyle/>
          <a:p>
            <a:endParaRPr lang="zh-CN" altLang="en-US"/>
          </a:p>
        </p:txBody>
      </p:sp>
      <p:sp>
        <p:nvSpPr>
          <p:cNvPr id="10256" name="Text Box 15"/>
          <p:cNvSpPr txBox="1">
            <a:spLocks noChangeArrowheads="1"/>
          </p:cNvSpPr>
          <p:nvPr/>
        </p:nvSpPr>
        <p:spPr bwMode="auto">
          <a:xfrm>
            <a:off x="3922713" y="1412875"/>
            <a:ext cx="768350" cy="366713"/>
          </a:xfrm>
          <a:prstGeom prst="rect">
            <a:avLst/>
          </a:prstGeom>
          <a:noFill/>
          <a:ln w="9525">
            <a:noFill/>
            <a:miter lim="800000"/>
            <a:headEnd/>
            <a:tailEnd/>
          </a:ln>
        </p:spPr>
        <p:txBody>
          <a:bodyPr wrap="none">
            <a:spAutoFit/>
          </a:bodyPr>
          <a:lstStyle/>
          <a:p>
            <a:pPr eaLnBrk="1" hangingPunct="1"/>
            <a:r>
              <a:rPr lang="en-US" altLang="zh-CN"/>
              <a:t>100%</a:t>
            </a:r>
          </a:p>
        </p:txBody>
      </p:sp>
      <p:sp>
        <p:nvSpPr>
          <p:cNvPr id="10257" name="Text Box 16"/>
          <p:cNvSpPr txBox="1">
            <a:spLocks noChangeArrowheads="1"/>
          </p:cNvSpPr>
          <p:nvPr/>
        </p:nvSpPr>
        <p:spPr bwMode="auto">
          <a:xfrm>
            <a:off x="4129088" y="2349500"/>
            <a:ext cx="514350" cy="366713"/>
          </a:xfrm>
          <a:prstGeom prst="rect">
            <a:avLst/>
          </a:prstGeom>
          <a:noFill/>
          <a:ln w="9525">
            <a:noFill/>
            <a:miter lim="800000"/>
            <a:headEnd/>
            <a:tailEnd/>
          </a:ln>
        </p:spPr>
        <p:txBody>
          <a:bodyPr wrap="none">
            <a:spAutoFit/>
          </a:bodyPr>
          <a:lstStyle/>
          <a:p>
            <a:pPr eaLnBrk="1" hangingPunct="1"/>
            <a:r>
              <a:rPr lang="en-US" altLang="zh-CN"/>
              <a:t>0%</a:t>
            </a:r>
          </a:p>
        </p:txBody>
      </p:sp>
      <p:sp>
        <p:nvSpPr>
          <p:cNvPr id="10258" name="AutoShape 17"/>
          <p:cNvSpPr>
            <a:spLocks/>
          </p:cNvSpPr>
          <p:nvPr/>
        </p:nvSpPr>
        <p:spPr bwMode="auto">
          <a:xfrm rot="-5400000">
            <a:off x="5471318" y="2240757"/>
            <a:ext cx="360363" cy="1873250"/>
          </a:xfrm>
          <a:prstGeom prst="leftBrace">
            <a:avLst>
              <a:gd name="adj1" fmla="val 43319"/>
              <a:gd name="adj2" fmla="val 50000"/>
            </a:avLst>
          </a:prstGeom>
          <a:noFill/>
          <a:ln w="9525">
            <a:solidFill>
              <a:schemeClr val="tx1"/>
            </a:solidFill>
            <a:round/>
            <a:headEnd/>
            <a:tailEnd/>
          </a:ln>
        </p:spPr>
        <p:txBody>
          <a:bodyPr wrap="none" anchor="ctr"/>
          <a:lstStyle/>
          <a:p>
            <a:pPr eaLnBrk="1" hangingPunct="1"/>
            <a:endParaRPr lang="zh-CN" altLang="en-US"/>
          </a:p>
        </p:txBody>
      </p:sp>
      <p:sp>
        <p:nvSpPr>
          <p:cNvPr id="10259" name="AutoShape 18"/>
          <p:cNvSpPr>
            <a:spLocks/>
          </p:cNvSpPr>
          <p:nvPr/>
        </p:nvSpPr>
        <p:spPr bwMode="auto">
          <a:xfrm rot="-5400000">
            <a:off x="5758657" y="2386806"/>
            <a:ext cx="360362" cy="2447925"/>
          </a:xfrm>
          <a:prstGeom prst="leftBrace">
            <a:avLst>
              <a:gd name="adj1" fmla="val 56608"/>
              <a:gd name="adj2" fmla="val 50000"/>
            </a:avLst>
          </a:prstGeom>
          <a:noFill/>
          <a:ln w="9525">
            <a:solidFill>
              <a:schemeClr val="tx1"/>
            </a:solidFill>
            <a:round/>
            <a:headEnd/>
            <a:tailEnd/>
          </a:ln>
        </p:spPr>
        <p:txBody>
          <a:bodyPr wrap="none" anchor="ctr"/>
          <a:lstStyle/>
          <a:p>
            <a:pPr eaLnBrk="1" hangingPunct="1"/>
            <a:endParaRPr lang="zh-CN" altLang="en-US"/>
          </a:p>
        </p:txBody>
      </p:sp>
      <p:sp>
        <p:nvSpPr>
          <p:cNvPr id="10260" name="Text Box 19"/>
          <p:cNvSpPr txBox="1">
            <a:spLocks noChangeArrowheads="1"/>
          </p:cNvSpPr>
          <p:nvPr/>
        </p:nvSpPr>
        <p:spPr bwMode="auto">
          <a:xfrm>
            <a:off x="6443663" y="1484313"/>
            <a:ext cx="287337" cy="366712"/>
          </a:xfrm>
          <a:prstGeom prst="rect">
            <a:avLst/>
          </a:prstGeom>
          <a:noFill/>
          <a:ln w="9525">
            <a:noFill/>
            <a:miter lim="800000"/>
            <a:headEnd/>
            <a:tailEnd/>
          </a:ln>
        </p:spPr>
        <p:txBody>
          <a:bodyPr>
            <a:spAutoFit/>
          </a:bodyPr>
          <a:lstStyle/>
          <a:p>
            <a:pPr eaLnBrk="1" hangingPunct="1">
              <a:spcBef>
                <a:spcPct val="50000"/>
              </a:spcBef>
            </a:pPr>
            <a:r>
              <a:rPr lang="en-US" altLang="zh-CN"/>
              <a:t>p</a:t>
            </a:r>
          </a:p>
        </p:txBody>
      </p:sp>
      <p:sp>
        <p:nvSpPr>
          <p:cNvPr id="10261" name="Text Box 20"/>
          <p:cNvSpPr txBox="1">
            <a:spLocks noChangeArrowheads="1"/>
          </p:cNvSpPr>
          <p:nvPr/>
        </p:nvSpPr>
        <p:spPr bwMode="auto">
          <a:xfrm>
            <a:off x="5794375" y="3783013"/>
            <a:ext cx="360363" cy="366712"/>
          </a:xfrm>
          <a:prstGeom prst="rect">
            <a:avLst/>
          </a:prstGeom>
          <a:noFill/>
          <a:ln w="9525">
            <a:noFill/>
            <a:miter lim="800000"/>
            <a:headEnd/>
            <a:tailEnd/>
          </a:ln>
        </p:spPr>
        <p:txBody>
          <a:bodyPr>
            <a:spAutoFit/>
          </a:bodyPr>
          <a:lstStyle/>
          <a:p>
            <a:pPr eaLnBrk="1" hangingPunct="1">
              <a:spcBef>
                <a:spcPct val="50000"/>
              </a:spcBef>
            </a:pPr>
            <a:r>
              <a:rPr lang="en-US" altLang="zh-CN"/>
              <a:t>d</a:t>
            </a:r>
          </a:p>
        </p:txBody>
      </p:sp>
      <p:sp>
        <p:nvSpPr>
          <p:cNvPr id="10262" name="Text Box 21"/>
          <p:cNvSpPr txBox="1">
            <a:spLocks noChangeArrowheads="1"/>
          </p:cNvSpPr>
          <p:nvPr/>
        </p:nvSpPr>
        <p:spPr bwMode="auto">
          <a:xfrm>
            <a:off x="5507038" y="3284538"/>
            <a:ext cx="360362" cy="366712"/>
          </a:xfrm>
          <a:prstGeom prst="rect">
            <a:avLst/>
          </a:prstGeom>
          <a:noFill/>
          <a:ln w="9525">
            <a:noFill/>
            <a:miter lim="800000"/>
            <a:headEnd/>
            <a:tailEnd/>
          </a:ln>
        </p:spPr>
        <p:txBody>
          <a:bodyPr>
            <a:spAutoFit/>
          </a:bodyPr>
          <a:lstStyle/>
          <a:p>
            <a:pPr eaLnBrk="1" hangingPunct="1">
              <a:spcBef>
                <a:spcPct val="50000"/>
              </a:spcBef>
            </a:pPr>
            <a:r>
              <a:rPr lang="en-US" altLang="zh-CN"/>
              <a:t>d’</a:t>
            </a:r>
          </a:p>
        </p:txBody>
      </p:sp>
      <p:graphicFrame>
        <p:nvGraphicFramePr>
          <p:cNvPr id="10242" name="Object 22"/>
          <p:cNvGraphicFramePr>
            <a:graphicFrameLocks noChangeAspect="1"/>
          </p:cNvGraphicFramePr>
          <p:nvPr/>
        </p:nvGraphicFramePr>
        <p:xfrm>
          <a:off x="1042988" y="1484313"/>
          <a:ext cx="2376487" cy="2016125"/>
        </p:xfrm>
        <a:graphic>
          <a:graphicData uri="http://schemas.openxmlformats.org/presentationml/2006/ole">
            <p:oleObj spid="_x0000_s67586" name="Equation" r:id="rId3" imgW="1600200" imgH="1295400" progId="Equation.3">
              <p:embed/>
            </p:oleObj>
          </a:graphicData>
        </a:graphic>
      </p:graphicFrame>
      <p:sp>
        <p:nvSpPr>
          <p:cNvPr id="10263" name="Text Box 24"/>
          <p:cNvSpPr txBox="1">
            <a:spLocks noChangeArrowheads="1"/>
          </p:cNvSpPr>
          <p:nvPr/>
        </p:nvSpPr>
        <p:spPr bwMode="auto">
          <a:xfrm>
            <a:off x="900113" y="5445125"/>
            <a:ext cx="6769100" cy="1192213"/>
          </a:xfrm>
          <a:prstGeom prst="rect">
            <a:avLst/>
          </a:prstGeom>
          <a:noFill/>
          <a:ln w="9525">
            <a:noFill/>
            <a:miter lim="800000"/>
            <a:headEnd/>
            <a:tailEnd/>
          </a:ln>
        </p:spPr>
        <p:txBody>
          <a:bodyPr>
            <a:spAutoFit/>
          </a:bodyPr>
          <a:lstStyle/>
          <a:p>
            <a:pPr eaLnBrk="1" hangingPunct="1">
              <a:spcBef>
                <a:spcPct val="50000"/>
              </a:spcBef>
            </a:pPr>
            <a:r>
              <a:rPr lang="zh-CN" altLang="en-US"/>
              <a:t>如果</a:t>
            </a:r>
            <a:r>
              <a:rPr lang="en-US" altLang="zh-CN"/>
              <a:t>:today&lt;start, </a:t>
            </a:r>
            <a:r>
              <a:rPr lang="zh-CN" altLang="en-US"/>
              <a:t>则 </a:t>
            </a:r>
            <a:r>
              <a:rPr lang="en-US" altLang="zh-CN"/>
              <a:t>p=0</a:t>
            </a:r>
          </a:p>
          <a:p>
            <a:pPr eaLnBrk="1" hangingPunct="1">
              <a:spcBef>
                <a:spcPct val="50000"/>
              </a:spcBef>
            </a:pPr>
            <a:r>
              <a:rPr lang="zh-CN" altLang="en-US"/>
              <a:t>如果</a:t>
            </a:r>
            <a:r>
              <a:rPr lang="en-US" altLang="zh-CN"/>
              <a:t>:today&gt;=finish, </a:t>
            </a:r>
            <a:r>
              <a:rPr lang="zh-CN" altLang="en-US"/>
              <a:t>则 </a:t>
            </a:r>
            <a:r>
              <a:rPr lang="en-US" altLang="zh-CN"/>
              <a:t>p=1</a:t>
            </a:r>
          </a:p>
          <a:p>
            <a:pPr eaLnBrk="1" hangingPunct="1">
              <a:spcBef>
                <a:spcPct val="50000"/>
              </a:spcBef>
            </a:pPr>
            <a:r>
              <a:rPr lang="zh-CN" altLang="en-US"/>
              <a:t>如果</a:t>
            </a:r>
            <a:r>
              <a:rPr lang="en-US" altLang="zh-CN"/>
              <a:t>:today&gt;=start </a:t>
            </a:r>
            <a:r>
              <a:rPr lang="zh-CN" altLang="en-US"/>
              <a:t>且 </a:t>
            </a:r>
            <a:r>
              <a:rPr lang="en-US" altLang="zh-CN"/>
              <a:t>today&lt;finsih, </a:t>
            </a:r>
            <a:r>
              <a:rPr lang="zh-CN" altLang="en-US"/>
              <a:t>则</a:t>
            </a:r>
          </a:p>
        </p:txBody>
      </p:sp>
      <p:graphicFrame>
        <p:nvGraphicFramePr>
          <p:cNvPr id="10243" name="Object 25"/>
          <p:cNvGraphicFramePr>
            <a:graphicFrameLocks noChangeAspect="1"/>
          </p:cNvGraphicFramePr>
          <p:nvPr/>
        </p:nvGraphicFramePr>
        <p:xfrm>
          <a:off x="4859338" y="6165850"/>
          <a:ext cx="2159000" cy="635000"/>
        </p:xfrm>
        <a:graphic>
          <a:graphicData uri="http://schemas.openxmlformats.org/presentationml/2006/ole">
            <p:oleObj spid="_x0000_s67587" name="Equation" r:id="rId4" imgW="1600200" imgH="419100" progId="Equation.3">
              <p:embed/>
            </p:oleObj>
          </a:graphicData>
        </a:graphic>
      </p:graphicFrame>
      <p:sp>
        <p:nvSpPr>
          <p:cNvPr id="10264" name="Text Box 26"/>
          <p:cNvSpPr txBox="1">
            <a:spLocks noChangeArrowheads="1"/>
          </p:cNvSpPr>
          <p:nvPr/>
        </p:nvSpPr>
        <p:spPr bwMode="auto">
          <a:xfrm>
            <a:off x="1116013" y="4314825"/>
            <a:ext cx="1223962" cy="366713"/>
          </a:xfrm>
          <a:prstGeom prst="rect">
            <a:avLst/>
          </a:prstGeom>
          <a:noFill/>
          <a:ln w="9525">
            <a:noFill/>
            <a:miter lim="800000"/>
            <a:headEnd/>
            <a:tailEnd/>
          </a:ln>
        </p:spPr>
        <p:txBody>
          <a:bodyPr>
            <a:spAutoFit/>
          </a:bodyPr>
          <a:lstStyle/>
          <a:p>
            <a:pPr eaLnBrk="1" hangingPunct="1">
              <a:spcBef>
                <a:spcPct val="50000"/>
              </a:spcBef>
            </a:pPr>
            <a:r>
              <a:rPr lang="en-US" altLang="zh-CN"/>
              <a:t>p(today)=</a:t>
            </a:r>
          </a:p>
        </p:txBody>
      </p:sp>
      <p:sp>
        <p:nvSpPr>
          <p:cNvPr id="10265" name="AutoShape 27"/>
          <p:cNvSpPr>
            <a:spLocks/>
          </p:cNvSpPr>
          <p:nvPr/>
        </p:nvSpPr>
        <p:spPr bwMode="auto">
          <a:xfrm>
            <a:off x="2411413" y="3816350"/>
            <a:ext cx="288925" cy="1341438"/>
          </a:xfrm>
          <a:prstGeom prst="leftBrace">
            <a:avLst>
              <a:gd name="adj1" fmla="val 38690"/>
              <a:gd name="adj2" fmla="val 50000"/>
            </a:avLst>
          </a:prstGeom>
          <a:noFill/>
          <a:ln w="9525">
            <a:solidFill>
              <a:schemeClr val="tx1"/>
            </a:solidFill>
            <a:round/>
            <a:headEnd/>
            <a:tailEnd/>
          </a:ln>
        </p:spPr>
        <p:txBody>
          <a:bodyPr wrap="none" anchor="ctr"/>
          <a:lstStyle/>
          <a:p>
            <a:pPr eaLnBrk="1" hangingPunct="1"/>
            <a:endParaRPr lang="zh-CN" altLang="en-US"/>
          </a:p>
        </p:txBody>
      </p:sp>
      <p:sp>
        <p:nvSpPr>
          <p:cNvPr id="10266" name="Rectangle 28"/>
          <p:cNvSpPr>
            <a:spLocks noChangeArrowheads="1"/>
          </p:cNvSpPr>
          <p:nvPr/>
        </p:nvSpPr>
        <p:spPr bwMode="auto">
          <a:xfrm>
            <a:off x="2771775" y="3600450"/>
            <a:ext cx="1574800" cy="366713"/>
          </a:xfrm>
          <a:prstGeom prst="rect">
            <a:avLst/>
          </a:prstGeom>
          <a:noFill/>
          <a:ln w="9525">
            <a:noFill/>
            <a:miter lim="800000"/>
            <a:headEnd/>
            <a:tailEnd/>
          </a:ln>
        </p:spPr>
        <p:txBody>
          <a:bodyPr wrap="none">
            <a:spAutoFit/>
          </a:bodyPr>
          <a:lstStyle/>
          <a:p>
            <a:pPr eaLnBrk="1" hangingPunct="1"/>
            <a:r>
              <a:rPr lang="en-US" altLang="zh-CN"/>
              <a:t>0; today&lt;start</a:t>
            </a:r>
          </a:p>
        </p:txBody>
      </p:sp>
      <p:sp>
        <p:nvSpPr>
          <p:cNvPr id="10267" name="Rectangle 29"/>
          <p:cNvSpPr>
            <a:spLocks noChangeArrowheads="1"/>
          </p:cNvSpPr>
          <p:nvPr/>
        </p:nvSpPr>
        <p:spPr bwMode="auto">
          <a:xfrm>
            <a:off x="2771775" y="4033838"/>
            <a:ext cx="1797050" cy="366712"/>
          </a:xfrm>
          <a:prstGeom prst="rect">
            <a:avLst/>
          </a:prstGeom>
          <a:noFill/>
          <a:ln w="9525">
            <a:noFill/>
            <a:miter lim="800000"/>
            <a:headEnd/>
            <a:tailEnd/>
          </a:ln>
        </p:spPr>
        <p:txBody>
          <a:bodyPr wrap="none">
            <a:spAutoFit/>
          </a:bodyPr>
          <a:lstStyle/>
          <a:p>
            <a:pPr eaLnBrk="1" hangingPunct="1"/>
            <a:r>
              <a:rPr lang="en-US" altLang="zh-CN"/>
              <a:t>1; today&gt;=finish</a:t>
            </a:r>
          </a:p>
        </p:txBody>
      </p:sp>
      <p:graphicFrame>
        <p:nvGraphicFramePr>
          <p:cNvPr id="10244" name="Object 30"/>
          <p:cNvGraphicFramePr>
            <a:graphicFrameLocks noChangeAspect="1"/>
          </p:cNvGraphicFramePr>
          <p:nvPr/>
        </p:nvGraphicFramePr>
        <p:xfrm>
          <a:off x="2843213" y="4537075"/>
          <a:ext cx="1800225" cy="620713"/>
        </p:xfrm>
        <a:graphic>
          <a:graphicData uri="http://schemas.openxmlformats.org/presentationml/2006/ole">
            <p:oleObj spid="_x0000_s67588" name="Equation" r:id="rId5" imgW="1054100" imgH="419100" progId="Equation.3">
              <p:embed/>
            </p:oleObj>
          </a:graphicData>
        </a:graphic>
      </p:graphicFrame>
    </p:spTree>
  </p:cSld>
  <p:clrMapOvr>
    <a:masterClrMapping/>
  </p:clrMapOvr>
  <p:transition spd="slow"/>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4"/>
          <p:cNvGraphicFramePr>
            <a:graphicFrameLocks noChangeAspect="1"/>
          </p:cNvGraphicFramePr>
          <p:nvPr/>
        </p:nvGraphicFramePr>
        <p:xfrm>
          <a:off x="107950" y="838200"/>
          <a:ext cx="8991600" cy="5040313"/>
        </p:xfrm>
        <a:graphic>
          <a:graphicData uri="http://schemas.openxmlformats.org/presentationml/2006/ole">
            <p:oleObj spid="_x0000_s68610" name="Worksheet" r:id="rId3" imgW="10296590" imgH="5981700" progId="Excel.Sheet.8">
              <p:embed/>
            </p:oleObj>
          </a:graphicData>
        </a:graphic>
      </p:graphicFrame>
      <p:sp>
        <p:nvSpPr>
          <p:cNvPr id="11268" name="Rectangle 5"/>
          <p:cNvSpPr>
            <a:spLocks noChangeArrowheads="1"/>
          </p:cNvSpPr>
          <p:nvPr/>
        </p:nvSpPr>
        <p:spPr bwMode="auto">
          <a:xfrm>
            <a:off x="250825" y="404813"/>
            <a:ext cx="1555750" cy="366712"/>
          </a:xfrm>
          <a:prstGeom prst="rect">
            <a:avLst/>
          </a:prstGeom>
          <a:noFill/>
          <a:ln w="9525">
            <a:noFill/>
            <a:miter lim="800000"/>
            <a:headEnd/>
            <a:tailEnd/>
          </a:ln>
        </p:spPr>
        <p:txBody>
          <a:bodyPr wrap="none">
            <a:spAutoFit/>
          </a:bodyPr>
          <a:lstStyle/>
          <a:p>
            <a:pPr eaLnBrk="1" hangingPunct="1"/>
            <a:r>
              <a:rPr lang="zh-CN" altLang="en-US"/>
              <a:t>计划进度曲线</a:t>
            </a:r>
          </a:p>
        </p:txBody>
      </p:sp>
      <p:graphicFrame>
        <p:nvGraphicFramePr>
          <p:cNvPr id="11267" name="Object 6"/>
          <p:cNvGraphicFramePr>
            <a:graphicFrameLocks noChangeAspect="1"/>
          </p:cNvGraphicFramePr>
          <p:nvPr/>
        </p:nvGraphicFramePr>
        <p:xfrm>
          <a:off x="8229600" y="5876925"/>
          <a:ext cx="914400" cy="685800"/>
        </p:xfrm>
        <a:graphic>
          <a:graphicData uri="http://schemas.openxmlformats.org/presentationml/2006/ole">
            <p:oleObj spid="_x0000_s68611" name="Worksheet" showAsIcon="1" r:id="rId4" imgW="914400" imgH="685800" progId="Excel.Sheet.8">
              <p:embed/>
            </p:oleObj>
          </a:graphicData>
        </a:graphic>
      </p:graphicFrame>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W</a:t>
            </a:r>
            <a:r>
              <a:rPr lang="en-US" altLang="zh-CN" b="1" baseline="30000" dirty="0" smtClean="0"/>
              <a:t>5</a:t>
            </a:r>
            <a:r>
              <a:rPr lang="en-US" altLang="zh-CN" b="1" dirty="0" smtClean="0"/>
              <a:t>HH</a:t>
            </a:r>
            <a:r>
              <a:rPr lang="zh-CN" altLang="en-US" b="1" dirty="0" smtClean="0"/>
              <a:t>原则</a:t>
            </a:r>
            <a:endParaRPr lang="zh-CN" altLang="en-US" b="1" dirty="0"/>
          </a:p>
        </p:txBody>
      </p:sp>
      <p:sp>
        <p:nvSpPr>
          <p:cNvPr id="3" name="内容占位符 2"/>
          <p:cNvSpPr>
            <a:spLocks noGrp="1"/>
          </p:cNvSpPr>
          <p:nvPr>
            <p:ph idx="1"/>
          </p:nvPr>
        </p:nvSpPr>
        <p:spPr/>
        <p:txBody>
          <a:bodyPr/>
          <a:lstStyle/>
          <a:p>
            <a:pPr>
              <a:defRPr/>
            </a:pPr>
            <a:r>
              <a:rPr lang="zh-CN" altLang="en-US" dirty="0" smtClean="0"/>
              <a:t>他们的机构组织位于何处</a:t>
            </a:r>
            <a:r>
              <a:rPr lang="en-US" altLang="zh-CN" dirty="0" smtClean="0"/>
              <a:t>(Where)</a:t>
            </a:r>
            <a:r>
              <a:rPr lang="zh-CN" altLang="en-US" dirty="0" smtClean="0"/>
              <a:t>？</a:t>
            </a:r>
            <a:endParaRPr lang="en-US" altLang="zh-CN" dirty="0" smtClean="0"/>
          </a:p>
          <a:p>
            <a:pPr lvl="1">
              <a:defRPr/>
            </a:pPr>
            <a:r>
              <a:rPr lang="zh-CN" altLang="en-US" dirty="0" smtClean="0"/>
              <a:t>并非所有角色和责任均属于软件团队，客户、用户和其他共利益者也有责任。</a:t>
            </a:r>
          </a:p>
          <a:p>
            <a:pPr>
              <a:defRPr/>
            </a:pPr>
            <a:r>
              <a:rPr lang="zh-CN" altLang="en-US" dirty="0" smtClean="0"/>
              <a:t>如何</a:t>
            </a:r>
            <a:r>
              <a:rPr lang="en-US" altLang="zh-CN" dirty="0" smtClean="0"/>
              <a:t>(How)</a:t>
            </a:r>
            <a:r>
              <a:rPr lang="zh-CN" altLang="en-US" dirty="0" smtClean="0"/>
              <a:t>完成技术工作和管理工作？</a:t>
            </a:r>
            <a:endParaRPr lang="en-US" altLang="zh-CN" dirty="0" smtClean="0"/>
          </a:p>
          <a:p>
            <a:pPr lvl="1">
              <a:defRPr/>
            </a:pPr>
            <a:r>
              <a:rPr lang="zh-CN" altLang="en-US" dirty="0" smtClean="0"/>
              <a:t>一旦确定了产品范围，必须定义项目的管理策略和技术策略。</a:t>
            </a:r>
          </a:p>
          <a:p>
            <a:pPr>
              <a:defRPr/>
            </a:pPr>
            <a:r>
              <a:rPr lang="zh-CN" altLang="en-US" dirty="0" smtClean="0"/>
              <a:t>每种资源需要多少</a:t>
            </a:r>
            <a:r>
              <a:rPr lang="en-US" altLang="zh-CN" dirty="0" smtClean="0"/>
              <a:t>(How much)</a:t>
            </a:r>
            <a:r>
              <a:rPr lang="zh-CN" altLang="en-US" dirty="0" smtClean="0"/>
              <a:t>？</a:t>
            </a:r>
            <a:endParaRPr lang="en-US" altLang="zh-CN" dirty="0" smtClean="0"/>
          </a:p>
          <a:p>
            <a:pPr lvl="1">
              <a:defRPr/>
            </a:pPr>
            <a:r>
              <a:rPr lang="zh-CN" altLang="en-US" dirty="0" smtClean="0"/>
              <a:t>对这个问题的回答，是在对前面问题回答的基础上，通过估算而得到的。</a:t>
            </a:r>
          </a:p>
          <a:p>
            <a:pPr>
              <a:buNone/>
              <a:defRPr/>
            </a:pPr>
            <a:endParaRPr lang="zh-CN" altLang="en-US" dirty="0" smtClean="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003800" y="2349500"/>
            <a:ext cx="3744913" cy="3816350"/>
            <a:chOff x="2789" y="890"/>
            <a:chExt cx="2722" cy="2721"/>
          </a:xfrm>
        </p:grpSpPr>
        <p:sp>
          <p:nvSpPr>
            <p:cNvPr id="40965" name="AutoShape 5"/>
            <p:cNvSpPr>
              <a:spLocks noChangeArrowheads="1"/>
            </p:cNvSpPr>
            <p:nvPr/>
          </p:nvSpPr>
          <p:spPr bwMode="ltGray">
            <a:xfrm>
              <a:off x="2789" y="894"/>
              <a:ext cx="2722" cy="2684"/>
            </a:xfrm>
            <a:custGeom>
              <a:avLst/>
              <a:gdLst>
                <a:gd name="G0" fmla="+- 320 0 0"/>
                <a:gd name="G1" fmla="+- 21600 0 320"/>
                <a:gd name="G2" fmla="+- 21600 0 3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0" y="10800"/>
                  </a:moveTo>
                  <a:cubicBezTo>
                    <a:pt x="320" y="16588"/>
                    <a:pt x="5012" y="21280"/>
                    <a:pt x="10800" y="21280"/>
                  </a:cubicBezTo>
                  <a:cubicBezTo>
                    <a:pt x="16588" y="21280"/>
                    <a:pt x="21280" y="16588"/>
                    <a:pt x="21280" y="10800"/>
                  </a:cubicBezTo>
                  <a:cubicBezTo>
                    <a:pt x="21280" y="5012"/>
                    <a:pt x="16588" y="320"/>
                    <a:pt x="10800" y="320"/>
                  </a:cubicBezTo>
                  <a:cubicBezTo>
                    <a:pt x="5012" y="320"/>
                    <a:pt x="320" y="5012"/>
                    <a:pt x="320" y="10800"/>
                  </a:cubicBezTo>
                  <a:close/>
                </a:path>
              </a:pathLst>
            </a:custGeom>
            <a:solidFill>
              <a:srgbClr val="DDF2FF"/>
            </a:solidFill>
            <a:ln w="9525">
              <a:noFill/>
              <a:round/>
              <a:headEnd/>
              <a:tailEnd/>
            </a:ln>
            <a:effectLst/>
          </p:spPr>
          <p:txBody>
            <a:bodyPr wrap="none" anchor="ctr"/>
            <a:lstStyle/>
            <a:p>
              <a:endParaRPr lang="zh-CN" altLang="en-US"/>
            </a:p>
          </p:txBody>
        </p:sp>
        <p:sp>
          <p:nvSpPr>
            <p:cNvPr id="40966" name="Freeform 6"/>
            <p:cNvSpPr>
              <a:spLocks/>
            </p:cNvSpPr>
            <p:nvPr/>
          </p:nvSpPr>
          <p:spPr bwMode="ltGray">
            <a:xfrm>
              <a:off x="3196" y="3082"/>
              <a:ext cx="325" cy="244"/>
            </a:xfrm>
            <a:custGeom>
              <a:avLst/>
              <a:gdLst/>
              <a:ahLst/>
              <a:cxnLst>
                <a:cxn ang="0">
                  <a:pos x="0" y="45"/>
                </a:cxn>
                <a:cxn ang="0">
                  <a:pos x="90" y="136"/>
                </a:cxn>
                <a:cxn ang="0">
                  <a:pos x="181" y="227"/>
                </a:cxn>
                <a:cxn ang="0">
                  <a:pos x="272" y="272"/>
                </a:cxn>
                <a:cxn ang="0">
                  <a:pos x="317" y="272"/>
                </a:cxn>
                <a:cxn ang="0">
                  <a:pos x="363" y="181"/>
                </a:cxn>
                <a:cxn ang="0">
                  <a:pos x="317" y="181"/>
                </a:cxn>
                <a:cxn ang="0">
                  <a:pos x="272" y="181"/>
                </a:cxn>
                <a:cxn ang="0">
                  <a:pos x="226" y="181"/>
                </a:cxn>
                <a:cxn ang="0">
                  <a:pos x="226" y="136"/>
                </a:cxn>
                <a:cxn ang="0">
                  <a:pos x="272" y="91"/>
                </a:cxn>
                <a:cxn ang="0">
                  <a:pos x="226" y="45"/>
                </a:cxn>
                <a:cxn ang="0">
                  <a:pos x="226" y="91"/>
                </a:cxn>
                <a:cxn ang="0">
                  <a:pos x="181" y="136"/>
                </a:cxn>
                <a:cxn ang="0">
                  <a:pos x="136" y="136"/>
                </a:cxn>
                <a:cxn ang="0">
                  <a:pos x="90" y="91"/>
                </a:cxn>
                <a:cxn ang="0">
                  <a:pos x="136" y="91"/>
                </a:cxn>
                <a:cxn ang="0">
                  <a:pos x="90" y="45"/>
                </a:cxn>
                <a:cxn ang="0">
                  <a:pos x="45" y="0"/>
                </a:cxn>
                <a:cxn ang="0">
                  <a:pos x="61" y="57"/>
                </a:cxn>
                <a:cxn ang="0">
                  <a:pos x="28" y="45"/>
                </a:cxn>
                <a:cxn ang="0">
                  <a:pos x="0" y="45"/>
                </a:cxn>
              </a:cxnLst>
              <a:rect l="0" t="0" r="r" b="b"/>
              <a:pathLst>
                <a:path w="363" h="272">
                  <a:moveTo>
                    <a:pt x="0" y="45"/>
                  </a:moveTo>
                  <a:lnTo>
                    <a:pt x="90" y="136"/>
                  </a:lnTo>
                  <a:lnTo>
                    <a:pt x="181" y="227"/>
                  </a:lnTo>
                  <a:lnTo>
                    <a:pt x="272" y="272"/>
                  </a:lnTo>
                  <a:lnTo>
                    <a:pt x="317" y="272"/>
                  </a:lnTo>
                  <a:lnTo>
                    <a:pt x="363" y="181"/>
                  </a:lnTo>
                  <a:lnTo>
                    <a:pt x="317" y="181"/>
                  </a:lnTo>
                  <a:lnTo>
                    <a:pt x="272" y="181"/>
                  </a:lnTo>
                  <a:lnTo>
                    <a:pt x="226" y="181"/>
                  </a:lnTo>
                  <a:lnTo>
                    <a:pt x="226" y="136"/>
                  </a:lnTo>
                  <a:lnTo>
                    <a:pt x="272" y="91"/>
                  </a:lnTo>
                  <a:lnTo>
                    <a:pt x="226" y="45"/>
                  </a:lnTo>
                  <a:lnTo>
                    <a:pt x="226" y="91"/>
                  </a:lnTo>
                  <a:lnTo>
                    <a:pt x="181" y="136"/>
                  </a:lnTo>
                  <a:lnTo>
                    <a:pt x="136" y="136"/>
                  </a:lnTo>
                  <a:lnTo>
                    <a:pt x="90" y="91"/>
                  </a:lnTo>
                  <a:lnTo>
                    <a:pt x="136" y="91"/>
                  </a:lnTo>
                  <a:lnTo>
                    <a:pt x="90" y="45"/>
                  </a:lnTo>
                  <a:lnTo>
                    <a:pt x="45" y="0"/>
                  </a:lnTo>
                  <a:lnTo>
                    <a:pt x="61" y="57"/>
                  </a:lnTo>
                  <a:lnTo>
                    <a:pt x="28" y="45"/>
                  </a:lnTo>
                  <a:lnTo>
                    <a:pt x="0" y="45"/>
                  </a:lnTo>
                  <a:close/>
                </a:path>
              </a:pathLst>
            </a:custGeom>
            <a:solidFill>
              <a:srgbClr val="DDF2FF"/>
            </a:solidFill>
            <a:ln w="9525">
              <a:noFill/>
              <a:round/>
              <a:headEnd/>
              <a:tailEnd/>
            </a:ln>
            <a:effectLst/>
          </p:spPr>
          <p:txBody>
            <a:bodyPr/>
            <a:lstStyle/>
            <a:p>
              <a:endParaRPr lang="zh-CN" altLang="en-US"/>
            </a:p>
          </p:txBody>
        </p:sp>
        <p:sp>
          <p:nvSpPr>
            <p:cNvPr id="40967" name="Freeform 7"/>
            <p:cNvSpPr>
              <a:spLocks/>
            </p:cNvSpPr>
            <p:nvPr/>
          </p:nvSpPr>
          <p:spPr bwMode="ltGray">
            <a:xfrm>
              <a:off x="3660" y="1726"/>
              <a:ext cx="420" cy="1885"/>
            </a:xfrm>
            <a:custGeom>
              <a:avLst/>
              <a:gdLst/>
              <a:ahLst/>
              <a:cxnLst>
                <a:cxn ang="0">
                  <a:pos x="162" y="1"/>
                </a:cxn>
                <a:cxn ang="0">
                  <a:pos x="56" y="561"/>
                </a:cxn>
                <a:cxn ang="0">
                  <a:pos x="122" y="1185"/>
                </a:cxn>
                <a:cxn ang="0">
                  <a:pos x="383" y="1785"/>
                </a:cxn>
                <a:cxn ang="0">
                  <a:pos x="343" y="1785"/>
                </a:cxn>
                <a:cxn ang="0">
                  <a:pos x="70" y="1209"/>
                </a:cxn>
                <a:cxn ang="0">
                  <a:pos x="15" y="487"/>
                </a:cxn>
                <a:cxn ang="0">
                  <a:pos x="162" y="1"/>
                </a:cxn>
              </a:cxnLst>
              <a:rect l="0" t="0" r="r" b="b"/>
              <a:pathLst>
                <a:path w="420" h="1885">
                  <a:moveTo>
                    <a:pt x="162" y="1"/>
                  </a:moveTo>
                  <a:cubicBezTo>
                    <a:pt x="173" y="0"/>
                    <a:pt x="62" y="364"/>
                    <a:pt x="56" y="561"/>
                  </a:cubicBezTo>
                  <a:cubicBezTo>
                    <a:pt x="50" y="758"/>
                    <a:pt x="67" y="981"/>
                    <a:pt x="122" y="1185"/>
                  </a:cubicBezTo>
                  <a:cubicBezTo>
                    <a:pt x="176" y="1389"/>
                    <a:pt x="347" y="1685"/>
                    <a:pt x="383" y="1785"/>
                  </a:cubicBezTo>
                  <a:cubicBezTo>
                    <a:pt x="420" y="1885"/>
                    <a:pt x="395" y="1881"/>
                    <a:pt x="343" y="1785"/>
                  </a:cubicBezTo>
                  <a:cubicBezTo>
                    <a:pt x="291" y="1689"/>
                    <a:pt x="125" y="1425"/>
                    <a:pt x="70" y="1209"/>
                  </a:cubicBezTo>
                  <a:cubicBezTo>
                    <a:pt x="15" y="993"/>
                    <a:pt x="0" y="688"/>
                    <a:pt x="15" y="487"/>
                  </a:cubicBezTo>
                  <a:cubicBezTo>
                    <a:pt x="30" y="286"/>
                    <a:pt x="132" y="102"/>
                    <a:pt x="162" y="1"/>
                  </a:cubicBezTo>
                  <a:close/>
                </a:path>
              </a:pathLst>
            </a:custGeom>
            <a:solidFill>
              <a:srgbClr val="DDF2FF"/>
            </a:solidFill>
            <a:ln w="9525">
              <a:noFill/>
              <a:round/>
              <a:headEnd/>
              <a:tailEnd/>
            </a:ln>
            <a:effectLst/>
          </p:spPr>
          <p:txBody>
            <a:bodyPr/>
            <a:lstStyle/>
            <a:p>
              <a:endParaRPr lang="zh-CN" altLang="en-US"/>
            </a:p>
          </p:txBody>
        </p:sp>
        <p:sp>
          <p:nvSpPr>
            <p:cNvPr id="40968" name="Freeform 8"/>
            <p:cNvSpPr>
              <a:spLocks/>
            </p:cNvSpPr>
            <p:nvPr/>
          </p:nvSpPr>
          <p:spPr bwMode="ltGray">
            <a:xfrm>
              <a:off x="4023" y="1694"/>
              <a:ext cx="429" cy="1836"/>
            </a:xfrm>
            <a:custGeom>
              <a:avLst/>
              <a:gdLst/>
              <a:ahLst/>
              <a:cxnLst>
                <a:cxn ang="0">
                  <a:pos x="0" y="25"/>
                </a:cxn>
                <a:cxn ang="0">
                  <a:pos x="375" y="1835"/>
                </a:cxn>
                <a:cxn ang="0">
                  <a:pos x="429" y="1836"/>
                </a:cxn>
                <a:cxn ang="0">
                  <a:pos x="37" y="0"/>
                </a:cxn>
                <a:cxn ang="0">
                  <a:pos x="0" y="25"/>
                </a:cxn>
              </a:cxnLst>
              <a:rect l="0" t="0" r="r" b="b"/>
              <a:pathLst>
                <a:path w="429" h="1836">
                  <a:moveTo>
                    <a:pt x="0" y="25"/>
                  </a:moveTo>
                  <a:lnTo>
                    <a:pt x="375" y="1835"/>
                  </a:lnTo>
                  <a:lnTo>
                    <a:pt x="429" y="1836"/>
                  </a:lnTo>
                  <a:lnTo>
                    <a:pt x="37" y="0"/>
                  </a:lnTo>
                  <a:lnTo>
                    <a:pt x="0" y="25"/>
                  </a:lnTo>
                  <a:close/>
                </a:path>
              </a:pathLst>
            </a:custGeom>
            <a:solidFill>
              <a:srgbClr val="DDF2FF"/>
            </a:solidFill>
            <a:ln w="9525">
              <a:noFill/>
              <a:round/>
              <a:headEnd/>
              <a:tailEnd/>
            </a:ln>
            <a:effectLst/>
          </p:spPr>
          <p:txBody>
            <a:bodyPr/>
            <a:lstStyle/>
            <a:p>
              <a:endParaRPr lang="zh-CN" altLang="en-US"/>
            </a:p>
          </p:txBody>
        </p:sp>
        <p:sp>
          <p:nvSpPr>
            <p:cNvPr id="40969" name="Freeform 9"/>
            <p:cNvSpPr>
              <a:spLocks/>
            </p:cNvSpPr>
            <p:nvPr/>
          </p:nvSpPr>
          <p:spPr bwMode="ltGray">
            <a:xfrm>
              <a:off x="4270" y="1551"/>
              <a:ext cx="600" cy="1899"/>
            </a:xfrm>
            <a:custGeom>
              <a:avLst/>
              <a:gdLst/>
              <a:ahLst/>
              <a:cxnLst>
                <a:cxn ang="0">
                  <a:pos x="0" y="67"/>
                </a:cxn>
                <a:cxn ang="0">
                  <a:pos x="91" y="168"/>
                </a:cxn>
                <a:cxn ang="0">
                  <a:pos x="347" y="552"/>
                </a:cxn>
                <a:cxn ang="0">
                  <a:pos x="512" y="1146"/>
                </a:cxn>
                <a:cxn ang="0">
                  <a:pos x="539" y="1612"/>
                </a:cxn>
                <a:cxn ang="0">
                  <a:pos x="457" y="1859"/>
                </a:cxn>
                <a:cxn ang="0">
                  <a:pos x="503" y="1850"/>
                </a:cxn>
                <a:cxn ang="0">
                  <a:pos x="583" y="1611"/>
                </a:cxn>
                <a:cxn ang="0">
                  <a:pos x="567" y="1146"/>
                </a:cxn>
                <a:cxn ang="0">
                  <a:pos x="384" y="524"/>
                </a:cxn>
                <a:cxn ang="0">
                  <a:pos x="82" y="76"/>
                </a:cxn>
                <a:cxn ang="0">
                  <a:pos x="0" y="67"/>
                </a:cxn>
              </a:cxnLst>
              <a:rect l="0" t="0" r="r" b="b"/>
              <a:pathLst>
                <a:path w="600" h="1899">
                  <a:moveTo>
                    <a:pt x="0" y="67"/>
                  </a:moveTo>
                  <a:cubicBezTo>
                    <a:pt x="2" y="82"/>
                    <a:pt x="33" y="87"/>
                    <a:pt x="91" y="168"/>
                  </a:cubicBezTo>
                  <a:cubicBezTo>
                    <a:pt x="149" y="249"/>
                    <a:pt x="277" y="389"/>
                    <a:pt x="347" y="552"/>
                  </a:cubicBezTo>
                  <a:cubicBezTo>
                    <a:pt x="417" y="715"/>
                    <a:pt x="480" y="969"/>
                    <a:pt x="512" y="1146"/>
                  </a:cubicBezTo>
                  <a:cubicBezTo>
                    <a:pt x="544" y="1323"/>
                    <a:pt x="548" y="1493"/>
                    <a:pt x="539" y="1612"/>
                  </a:cubicBezTo>
                  <a:cubicBezTo>
                    <a:pt x="530" y="1731"/>
                    <a:pt x="463" y="1819"/>
                    <a:pt x="457" y="1859"/>
                  </a:cubicBezTo>
                  <a:cubicBezTo>
                    <a:pt x="451" y="1899"/>
                    <a:pt x="482" y="1891"/>
                    <a:pt x="503" y="1850"/>
                  </a:cubicBezTo>
                  <a:cubicBezTo>
                    <a:pt x="524" y="1809"/>
                    <a:pt x="572" y="1728"/>
                    <a:pt x="583" y="1611"/>
                  </a:cubicBezTo>
                  <a:cubicBezTo>
                    <a:pt x="594" y="1494"/>
                    <a:pt x="600" y="1327"/>
                    <a:pt x="567" y="1146"/>
                  </a:cubicBezTo>
                  <a:cubicBezTo>
                    <a:pt x="534" y="965"/>
                    <a:pt x="465" y="702"/>
                    <a:pt x="384" y="524"/>
                  </a:cubicBezTo>
                  <a:cubicBezTo>
                    <a:pt x="303" y="346"/>
                    <a:pt x="146" y="152"/>
                    <a:pt x="82" y="76"/>
                  </a:cubicBezTo>
                  <a:cubicBezTo>
                    <a:pt x="18" y="0"/>
                    <a:pt x="17" y="69"/>
                    <a:pt x="0" y="67"/>
                  </a:cubicBezTo>
                  <a:close/>
                </a:path>
              </a:pathLst>
            </a:custGeom>
            <a:solidFill>
              <a:srgbClr val="DDF2FF"/>
            </a:solidFill>
            <a:ln w="9525">
              <a:noFill/>
              <a:round/>
              <a:headEnd/>
              <a:tailEnd/>
            </a:ln>
            <a:effectLst/>
          </p:spPr>
          <p:txBody>
            <a:bodyPr/>
            <a:lstStyle/>
            <a:p>
              <a:endParaRPr lang="zh-CN" altLang="en-US"/>
            </a:p>
          </p:txBody>
        </p:sp>
        <p:sp>
          <p:nvSpPr>
            <p:cNvPr id="40970" name="Freeform 10"/>
            <p:cNvSpPr>
              <a:spLocks/>
            </p:cNvSpPr>
            <p:nvPr/>
          </p:nvSpPr>
          <p:spPr bwMode="ltGray">
            <a:xfrm>
              <a:off x="4902" y="1753"/>
              <a:ext cx="338" cy="1494"/>
            </a:xfrm>
            <a:custGeom>
              <a:avLst/>
              <a:gdLst/>
              <a:ahLst/>
              <a:cxnLst>
                <a:cxn ang="0">
                  <a:pos x="26" y="73"/>
                </a:cxn>
                <a:cxn ang="0">
                  <a:pos x="136" y="194"/>
                </a:cxn>
                <a:cxn ang="0">
                  <a:pos x="282" y="706"/>
                </a:cxn>
                <a:cxn ang="0">
                  <a:pos x="282" y="1118"/>
                </a:cxn>
                <a:cxn ang="0">
                  <a:pos x="218" y="1319"/>
                </a:cxn>
                <a:cxn ang="0">
                  <a:pos x="132" y="1475"/>
                </a:cxn>
                <a:cxn ang="0">
                  <a:pos x="206" y="1433"/>
                </a:cxn>
                <a:cxn ang="0">
                  <a:pos x="312" y="1163"/>
                </a:cxn>
                <a:cxn ang="0">
                  <a:pos x="337" y="871"/>
                </a:cxn>
                <a:cxn ang="0">
                  <a:pos x="309" y="615"/>
                </a:cxn>
                <a:cxn ang="0">
                  <a:pos x="172" y="149"/>
                </a:cxn>
                <a:cxn ang="0">
                  <a:pos x="34" y="23"/>
                </a:cxn>
                <a:cxn ang="0">
                  <a:pos x="26" y="73"/>
                </a:cxn>
              </a:cxnLst>
              <a:rect l="0" t="0" r="r" b="b"/>
              <a:pathLst>
                <a:path w="338" h="1494">
                  <a:moveTo>
                    <a:pt x="26" y="73"/>
                  </a:moveTo>
                  <a:cubicBezTo>
                    <a:pt x="43" y="102"/>
                    <a:pt x="93" y="88"/>
                    <a:pt x="136" y="194"/>
                  </a:cubicBezTo>
                  <a:cubicBezTo>
                    <a:pt x="179" y="300"/>
                    <a:pt x="258" y="552"/>
                    <a:pt x="282" y="706"/>
                  </a:cubicBezTo>
                  <a:cubicBezTo>
                    <a:pt x="306" y="860"/>
                    <a:pt x="293" y="1016"/>
                    <a:pt x="282" y="1118"/>
                  </a:cubicBezTo>
                  <a:cubicBezTo>
                    <a:pt x="271" y="1220"/>
                    <a:pt x="243" y="1260"/>
                    <a:pt x="218" y="1319"/>
                  </a:cubicBezTo>
                  <a:cubicBezTo>
                    <a:pt x="193" y="1378"/>
                    <a:pt x="134" y="1456"/>
                    <a:pt x="132" y="1475"/>
                  </a:cubicBezTo>
                  <a:cubicBezTo>
                    <a:pt x="130" y="1494"/>
                    <a:pt x="176" y="1485"/>
                    <a:pt x="206" y="1433"/>
                  </a:cubicBezTo>
                  <a:cubicBezTo>
                    <a:pt x="235" y="1381"/>
                    <a:pt x="290" y="1257"/>
                    <a:pt x="312" y="1163"/>
                  </a:cubicBezTo>
                  <a:cubicBezTo>
                    <a:pt x="334" y="1069"/>
                    <a:pt x="338" y="962"/>
                    <a:pt x="337" y="871"/>
                  </a:cubicBezTo>
                  <a:cubicBezTo>
                    <a:pt x="336" y="780"/>
                    <a:pt x="336" y="735"/>
                    <a:pt x="309" y="615"/>
                  </a:cubicBezTo>
                  <a:cubicBezTo>
                    <a:pt x="282" y="495"/>
                    <a:pt x="218" y="248"/>
                    <a:pt x="172" y="149"/>
                  </a:cubicBezTo>
                  <a:cubicBezTo>
                    <a:pt x="126" y="50"/>
                    <a:pt x="58" y="36"/>
                    <a:pt x="34" y="23"/>
                  </a:cubicBezTo>
                  <a:cubicBezTo>
                    <a:pt x="10" y="10"/>
                    <a:pt x="0" y="0"/>
                    <a:pt x="26" y="73"/>
                  </a:cubicBezTo>
                  <a:close/>
                </a:path>
              </a:pathLst>
            </a:custGeom>
            <a:solidFill>
              <a:srgbClr val="DDF2FF"/>
            </a:solidFill>
            <a:ln w="9525">
              <a:noFill/>
              <a:round/>
              <a:headEnd/>
              <a:tailEnd/>
            </a:ln>
            <a:effectLst/>
          </p:spPr>
          <p:txBody>
            <a:bodyPr/>
            <a:lstStyle/>
            <a:p>
              <a:endParaRPr lang="zh-CN" altLang="en-US"/>
            </a:p>
          </p:txBody>
        </p:sp>
        <p:sp>
          <p:nvSpPr>
            <p:cNvPr id="40971" name="Freeform 11"/>
            <p:cNvSpPr>
              <a:spLocks/>
            </p:cNvSpPr>
            <p:nvPr/>
          </p:nvSpPr>
          <p:spPr bwMode="ltGray">
            <a:xfrm>
              <a:off x="3189" y="2212"/>
              <a:ext cx="573" cy="1290"/>
            </a:xfrm>
            <a:custGeom>
              <a:avLst/>
              <a:gdLst/>
              <a:ahLst/>
              <a:cxnLst>
                <a:cxn ang="0">
                  <a:pos x="2" y="129"/>
                </a:cxn>
                <a:cxn ang="0">
                  <a:pos x="48" y="65"/>
                </a:cxn>
                <a:cxn ang="0">
                  <a:pos x="84" y="522"/>
                </a:cxn>
                <a:cxn ang="0">
                  <a:pos x="241" y="909"/>
                </a:cxn>
                <a:cxn ang="0">
                  <a:pos x="396" y="1106"/>
                </a:cxn>
                <a:cxn ang="0">
                  <a:pos x="568" y="1286"/>
                </a:cxn>
                <a:cxn ang="0">
                  <a:pos x="363" y="1130"/>
                </a:cxn>
                <a:cxn ang="0">
                  <a:pos x="183" y="909"/>
                </a:cxn>
                <a:cxn ang="0">
                  <a:pos x="38" y="540"/>
                </a:cxn>
                <a:cxn ang="0">
                  <a:pos x="2" y="129"/>
                </a:cxn>
              </a:cxnLst>
              <a:rect l="0" t="0" r="r" b="b"/>
              <a:pathLst>
                <a:path w="573" h="1290">
                  <a:moveTo>
                    <a:pt x="2" y="129"/>
                  </a:moveTo>
                  <a:cubicBezTo>
                    <a:pt x="4" y="50"/>
                    <a:pt x="34" y="0"/>
                    <a:pt x="48" y="65"/>
                  </a:cubicBezTo>
                  <a:cubicBezTo>
                    <a:pt x="62" y="130"/>
                    <a:pt x="52" y="381"/>
                    <a:pt x="84" y="522"/>
                  </a:cubicBezTo>
                  <a:cubicBezTo>
                    <a:pt x="116" y="663"/>
                    <a:pt x="189" y="812"/>
                    <a:pt x="241" y="909"/>
                  </a:cubicBezTo>
                  <a:cubicBezTo>
                    <a:pt x="293" y="1006"/>
                    <a:pt x="341" y="1043"/>
                    <a:pt x="396" y="1106"/>
                  </a:cubicBezTo>
                  <a:cubicBezTo>
                    <a:pt x="450" y="1169"/>
                    <a:pt x="573" y="1283"/>
                    <a:pt x="568" y="1286"/>
                  </a:cubicBezTo>
                  <a:cubicBezTo>
                    <a:pt x="562" y="1290"/>
                    <a:pt x="428" y="1193"/>
                    <a:pt x="363" y="1130"/>
                  </a:cubicBezTo>
                  <a:cubicBezTo>
                    <a:pt x="299" y="1068"/>
                    <a:pt x="237" y="1007"/>
                    <a:pt x="183" y="909"/>
                  </a:cubicBezTo>
                  <a:cubicBezTo>
                    <a:pt x="129" y="811"/>
                    <a:pt x="68" y="670"/>
                    <a:pt x="38" y="540"/>
                  </a:cubicBezTo>
                  <a:cubicBezTo>
                    <a:pt x="8" y="410"/>
                    <a:pt x="0" y="208"/>
                    <a:pt x="2" y="129"/>
                  </a:cubicBezTo>
                  <a:close/>
                </a:path>
              </a:pathLst>
            </a:custGeom>
            <a:solidFill>
              <a:srgbClr val="DDF2FF"/>
            </a:solidFill>
            <a:ln w="9525">
              <a:noFill/>
              <a:round/>
              <a:headEnd/>
              <a:tailEnd/>
            </a:ln>
            <a:effectLst/>
          </p:spPr>
          <p:txBody>
            <a:bodyPr/>
            <a:lstStyle/>
            <a:p>
              <a:endParaRPr lang="zh-CN" altLang="en-US"/>
            </a:p>
          </p:txBody>
        </p:sp>
        <p:sp>
          <p:nvSpPr>
            <p:cNvPr id="40972" name="Freeform 12"/>
            <p:cNvSpPr>
              <a:spLocks/>
            </p:cNvSpPr>
            <p:nvPr/>
          </p:nvSpPr>
          <p:spPr bwMode="ltGray">
            <a:xfrm>
              <a:off x="4170" y="1008"/>
              <a:ext cx="655" cy="192"/>
            </a:xfrm>
            <a:custGeom>
              <a:avLst/>
              <a:gdLst/>
              <a:ahLst/>
              <a:cxnLst>
                <a:cxn ang="0">
                  <a:pos x="17" y="187"/>
                </a:cxn>
                <a:cxn ang="0">
                  <a:pos x="255" y="41"/>
                </a:cxn>
                <a:cxn ang="0">
                  <a:pos x="456" y="4"/>
                </a:cxn>
                <a:cxn ang="0">
                  <a:pos x="629" y="16"/>
                </a:cxn>
                <a:cxn ang="0">
                  <a:pos x="720" y="61"/>
                </a:cxn>
                <a:cxn ang="0">
                  <a:pos x="565" y="50"/>
                </a:cxn>
                <a:cxn ang="0">
                  <a:pos x="264" y="77"/>
                </a:cxn>
                <a:cxn ang="0">
                  <a:pos x="53" y="196"/>
                </a:cxn>
                <a:cxn ang="0">
                  <a:pos x="17" y="187"/>
                </a:cxn>
              </a:cxnLst>
              <a:rect l="0" t="0" r="r" b="b"/>
              <a:pathLst>
                <a:path w="731" h="214">
                  <a:moveTo>
                    <a:pt x="17" y="187"/>
                  </a:moveTo>
                  <a:cubicBezTo>
                    <a:pt x="0" y="176"/>
                    <a:pt x="182" y="71"/>
                    <a:pt x="255" y="41"/>
                  </a:cubicBezTo>
                  <a:cubicBezTo>
                    <a:pt x="328" y="11"/>
                    <a:pt x="394" y="8"/>
                    <a:pt x="456" y="4"/>
                  </a:cubicBezTo>
                  <a:cubicBezTo>
                    <a:pt x="518" y="0"/>
                    <a:pt x="585" y="7"/>
                    <a:pt x="629" y="16"/>
                  </a:cubicBezTo>
                  <a:cubicBezTo>
                    <a:pt x="673" y="25"/>
                    <a:pt x="731" y="55"/>
                    <a:pt x="720" y="61"/>
                  </a:cubicBezTo>
                  <a:cubicBezTo>
                    <a:pt x="709" y="67"/>
                    <a:pt x="641" y="47"/>
                    <a:pt x="565" y="50"/>
                  </a:cubicBezTo>
                  <a:cubicBezTo>
                    <a:pt x="489" y="53"/>
                    <a:pt x="349" y="53"/>
                    <a:pt x="264" y="77"/>
                  </a:cubicBezTo>
                  <a:cubicBezTo>
                    <a:pt x="179" y="101"/>
                    <a:pt x="94" y="178"/>
                    <a:pt x="53" y="196"/>
                  </a:cubicBezTo>
                  <a:cubicBezTo>
                    <a:pt x="12" y="214"/>
                    <a:pt x="24" y="189"/>
                    <a:pt x="17" y="187"/>
                  </a:cubicBezTo>
                  <a:close/>
                </a:path>
              </a:pathLst>
            </a:custGeom>
            <a:solidFill>
              <a:srgbClr val="DDF2FF"/>
            </a:solidFill>
            <a:ln w="9525">
              <a:noFill/>
              <a:round/>
              <a:headEnd/>
              <a:tailEnd/>
            </a:ln>
            <a:effectLst/>
          </p:spPr>
          <p:txBody>
            <a:bodyPr/>
            <a:lstStyle/>
            <a:p>
              <a:endParaRPr lang="zh-CN" altLang="en-US"/>
            </a:p>
          </p:txBody>
        </p:sp>
        <p:sp>
          <p:nvSpPr>
            <p:cNvPr id="40973" name="Freeform 13"/>
            <p:cNvSpPr>
              <a:spLocks/>
            </p:cNvSpPr>
            <p:nvPr/>
          </p:nvSpPr>
          <p:spPr bwMode="ltGray">
            <a:xfrm>
              <a:off x="4322" y="1276"/>
              <a:ext cx="504" cy="82"/>
            </a:xfrm>
            <a:custGeom>
              <a:avLst/>
              <a:gdLst/>
              <a:ahLst/>
              <a:cxnLst>
                <a:cxn ang="0">
                  <a:pos x="0" y="0"/>
                </a:cxn>
                <a:cxn ang="0">
                  <a:pos x="64" y="37"/>
                </a:cxn>
                <a:cxn ang="0">
                  <a:pos x="311" y="18"/>
                </a:cxn>
                <a:cxn ang="0">
                  <a:pos x="530" y="37"/>
                </a:cxn>
                <a:cxn ang="0">
                  <a:pos x="512" y="73"/>
                </a:cxn>
                <a:cxn ang="0">
                  <a:pos x="293" y="55"/>
                </a:cxn>
                <a:cxn ang="0">
                  <a:pos x="37" y="91"/>
                </a:cxn>
              </a:cxnLst>
              <a:rect l="0" t="0" r="r" b="b"/>
              <a:pathLst>
                <a:path w="563" h="91">
                  <a:moveTo>
                    <a:pt x="0" y="0"/>
                  </a:moveTo>
                  <a:cubicBezTo>
                    <a:pt x="11" y="6"/>
                    <a:pt x="12" y="34"/>
                    <a:pt x="64" y="37"/>
                  </a:cubicBezTo>
                  <a:cubicBezTo>
                    <a:pt x="116" y="40"/>
                    <a:pt x="233" y="18"/>
                    <a:pt x="311" y="18"/>
                  </a:cubicBezTo>
                  <a:cubicBezTo>
                    <a:pt x="389" y="18"/>
                    <a:pt x="497" y="28"/>
                    <a:pt x="530" y="37"/>
                  </a:cubicBezTo>
                  <a:cubicBezTo>
                    <a:pt x="563" y="46"/>
                    <a:pt x="551" y="70"/>
                    <a:pt x="512" y="73"/>
                  </a:cubicBezTo>
                  <a:cubicBezTo>
                    <a:pt x="473" y="76"/>
                    <a:pt x="372" y="52"/>
                    <a:pt x="293" y="55"/>
                  </a:cubicBezTo>
                  <a:cubicBezTo>
                    <a:pt x="214" y="58"/>
                    <a:pt x="90" y="84"/>
                    <a:pt x="37" y="91"/>
                  </a:cubicBezTo>
                </a:path>
              </a:pathLst>
            </a:custGeom>
            <a:solidFill>
              <a:srgbClr val="DDF2FF"/>
            </a:solidFill>
            <a:ln w="9525">
              <a:noFill/>
              <a:round/>
              <a:headEnd/>
              <a:tailEnd/>
            </a:ln>
            <a:effectLst/>
          </p:spPr>
          <p:txBody>
            <a:bodyPr/>
            <a:lstStyle/>
            <a:p>
              <a:endParaRPr lang="zh-CN" altLang="en-US"/>
            </a:p>
          </p:txBody>
        </p:sp>
        <p:sp>
          <p:nvSpPr>
            <p:cNvPr id="40974" name="Freeform 14"/>
            <p:cNvSpPr>
              <a:spLocks/>
            </p:cNvSpPr>
            <p:nvPr/>
          </p:nvSpPr>
          <p:spPr bwMode="ltGray">
            <a:xfrm>
              <a:off x="4043" y="890"/>
              <a:ext cx="204" cy="247"/>
            </a:xfrm>
            <a:custGeom>
              <a:avLst/>
              <a:gdLst/>
              <a:ahLst/>
              <a:cxnLst>
                <a:cxn ang="0">
                  <a:pos x="0" y="276"/>
                </a:cxn>
                <a:cxn ang="0">
                  <a:pos x="156" y="38"/>
                </a:cxn>
                <a:cxn ang="0">
                  <a:pos x="211" y="47"/>
                </a:cxn>
                <a:cxn ang="0">
                  <a:pos x="52" y="268"/>
                </a:cxn>
              </a:cxnLst>
              <a:rect l="0" t="0" r="r" b="b"/>
              <a:pathLst>
                <a:path w="228" h="276">
                  <a:moveTo>
                    <a:pt x="0" y="276"/>
                  </a:moveTo>
                  <a:cubicBezTo>
                    <a:pt x="26" y="236"/>
                    <a:pt x="121" y="76"/>
                    <a:pt x="156" y="38"/>
                  </a:cubicBezTo>
                  <a:cubicBezTo>
                    <a:pt x="191" y="0"/>
                    <a:pt x="228" y="9"/>
                    <a:pt x="211" y="47"/>
                  </a:cubicBezTo>
                  <a:cubicBezTo>
                    <a:pt x="194" y="85"/>
                    <a:pt x="85" y="222"/>
                    <a:pt x="52" y="268"/>
                  </a:cubicBezTo>
                </a:path>
              </a:pathLst>
            </a:custGeom>
            <a:solidFill>
              <a:srgbClr val="DDF2FF"/>
            </a:solidFill>
            <a:ln w="9525">
              <a:noFill/>
              <a:round/>
              <a:headEnd/>
              <a:tailEnd/>
            </a:ln>
            <a:effectLst/>
          </p:spPr>
          <p:txBody>
            <a:bodyPr/>
            <a:lstStyle/>
            <a:p>
              <a:endParaRPr lang="zh-CN" altLang="en-US"/>
            </a:p>
          </p:txBody>
        </p:sp>
        <p:sp>
          <p:nvSpPr>
            <p:cNvPr id="40975" name="Freeform 15"/>
            <p:cNvSpPr>
              <a:spLocks/>
            </p:cNvSpPr>
            <p:nvPr/>
          </p:nvSpPr>
          <p:spPr bwMode="ltGray">
            <a:xfrm>
              <a:off x="3854" y="915"/>
              <a:ext cx="67" cy="287"/>
            </a:xfrm>
            <a:custGeom>
              <a:avLst/>
              <a:gdLst/>
              <a:ahLst/>
              <a:cxnLst>
                <a:cxn ang="0">
                  <a:pos x="1" y="46"/>
                </a:cxn>
                <a:cxn ang="0">
                  <a:pos x="36" y="285"/>
                </a:cxn>
                <a:cxn ang="0">
                  <a:pos x="74" y="266"/>
                </a:cxn>
                <a:cxn ang="0">
                  <a:pos x="28" y="37"/>
                </a:cxn>
                <a:cxn ang="0">
                  <a:pos x="1" y="46"/>
                </a:cxn>
              </a:cxnLst>
              <a:rect l="0" t="0" r="r" b="b"/>
              <a:pathLst>
                <a:path w="75" h="320">
                  <a:moveTo>
                    <a:pt x="1" y="46"/>
                  </a:moveTo>
                  <a:cubicBezTo>
                    <a:pt x="2" y="87"/>
                    <a:pt x="24" y="248"/>
                    <a:pt x="36" y="285"/>
                  </a:cubicBezTo>
                  <a:cubicBezTo>
                    <a:pt x="50" y="320"/>
                    <a:pt x="75" y="307"/>
                    <a:pt x="74" y="266"/>
                  </a:cubicBezTo>
                  <a:cubicBezTo>
                    <a:pt x="73" y="225"/>
                    <a:pt x="40" y="74"/>
                    <a:pt x="28" y="37"/>
                  </a:cubicBezTo>
                  <a:cubicBezTo>
                    <a:pt x="16" y="0"/>
                    <a:pt x="0" y="5"/>
                    <a:pt x="1" y="46"/>
                  </a:cubicBezTo>
                  <a:close/>
                </a:path>
              </a:pathLst>
            </a:custGeom>
            <a:solidFill>
              <a:srgbClr val="DDF2FF"/>
            </a:solidFill>
            <a:ln w="9525">
              <a:noFill/>
              <a:round/>
              <a:headEnd/>
              <a:tailEnd/>
            </a:ln>
            <a:effectLst/>
          </p:spPr>
          <p:txBody>
            <a:bodyPr/>
            <a:lstStyle/>
            <a:p>
              <a:endParaRPr lang="zh-CN" altLang="en-US"/>
            </a:p>
          </p:txBody>
        </p:sp>
        <p:sp>
          <p:nvSpPr>
            <p:cNvPr id="40976" name="Freeform 16"/>
            <p:cNvSpPr>
              <a:spLocks/>
            </p:cNvSpPr>
            <p:nvPr/>
          </p:nvSpPr>
          <p:spPr bwMode="ltGray">
            <a:xfrm>
              <a:off x="3319" y="1736"/>
              <a:ext cx="1687" cy="607"/>
            </a:xfrm>
            <a:custGeom>
              <a:avLst/>
              <a:gdLst/>
              <a:ahLst/>
              <a:cxnLst>
                <a:cxn ang="0">
                  <a:pos x="95" y="511"/>
                </a:cxn>
                <a:cxn ang="0">
                  <a:pos x="406" y="594"/>
                </a:cxn>
                <a:cxn ang="0">
                  <a:pos x="936" y="575"/>
                </a:cxn>
                <a:cxn ang="0">
                  <a:pos x="1430" y="392"/>
                </a:cxn>
                <a:cxn ang="0">
                  <a:pos x="1812" y="49"/>
                </a:cxn>
                <a:cxn ang="0">
                  <a:pos x="1858" y="95"/>
                </a:cxn>
                <a:cxn ang="0">
                  <a:pos x="1812" y="140"/>
                </a:cxn>
                <a:cxn ang="0">
                  <a:pos x="1449" y="458"/>
                </a:cxn>
                <a:cxn ang="0">
                  <a:pos x="964" y="639"/>
                </a:cxn>
                <a:cxn ang="0">
                  <a:pos x="406" y="666"/>
                </a:cxn>
                <a:cxn ang="0">
                  <a:pos x="59" y="575"/>
                </a:cxn>
                <a:cxn ang="0">
                  <a:pos x="49" y="548"/>
                </a:cxn>
              </a:cxnLst>
              <a:rect l="0" t="0" r="r" b="b"/>
              <a:pathLst>
                <a:path w="1883" h="677">
                  <a:moveTo>
                    <a:pt x="95" y="511"/>
                  </a:moveTo>
                  <a:cubicBezTo>
                    <a:pt x="145" y="525"/>
                    <a:pt x="266" y="583"/>
                    <a:pt x="406" y="594"/>
                  </a:cubicBezTo>
                  <a:cubicBezTo>
                    <a:pt x="546" y="605"/>
                    <a:pt x="765" y="609"/>
                    <a:pt x="936" y="575"/>
                  </a:cubicBezTo>
                  <a:cubicBezTo>
                    <a:pt x="1107" y="541"/>
                    <a:pt x="1284" y="480"/>
                    <a:pt x="1430" y="392"/>
                  </a:cubicBezTo>
                  <a:cubicBezTo>
                    <a:pt x="1576" y="304"/>
                    <a:pt x="1741" y="98"/>
                    <a:pt x="1812" y="49"/>
                  </a:cubicBezTo>
                  <a:cubicBezTo>
                    <a:pt x="1883" y="0"/>
                    <a:pt x="1858" y="80"/>
                    <a:pt x="1858" y="95"/>
                  </a:cubicBezTo>
                  <a:cubicBezTo>
                    <a:pt x="1858" y="110"/>
                    <a:pt x="1880" y="79"/>
                    <a:pt x="1812" y="140"/>
                  </a:cubicBezTo>
                  <a:cubicBezTo>
                    <a:pt x="1744" y="201"/>
                    <a:pt x="1590" y="375"/>
                    <a:pt x="1449" y="458"/>
                  </a:cubicBezTo>
                  <a:cubicBezTo>
                    <a:pt x="1308" y="541"/>
                    <a:pt x="1138" y="604"/>
                    <a:pt x="964" y="639"/>
                  </a:cubicBezTo>
                  <a:cubicBezTo>
                    <a:pt x="790" y="674"/>
                    <a:pt x="557" y="677"/>
                    <a:pt x="406" y="666"/>
                  </a:cubicBezTo>
                  <a:cubicBezTo>
                    <a:pt x="255" y="655"/>
                    <a:pt x="118" y="595"/>
                    <a:pt x="59" y="575"/>
                  </a:cubicBezTo>
                  <a:cubicBezTo>
                    <a:pt x="0" y="555"/>
                    <a:pt x="51" y="554"/>
                    <a:pt x="49" y="548"/>
                  </a:cubicBezTo>
                </a:path>
              </a:pathLst>
            </a:custGeom>
            <a:solidFill>
              <a:srgbClr val="DDF2FF"/>
            </a:solidFill>
            <a:ln w="9525">
              <a:noFill/>
              <a:round/>
              <a:headEnd/>
              <a:tailEnd/>
            </a:ln>
            <a:effectLst/>
          </p:spPr>
          <p:txBody>
            <a:bodyPr/>
            <a:lstStyle/>
            <a:p>
              <a:endParaRPr lang="zh-CN" altLang="en-US"/>
            </a:p>
          </p:txBody>
        </p:sp>
        <p:sp>
          <p:nvSpPr>
            <p:cNvPr id="40977" name="Freeform 17"/>
            <p:cNvSpPr>
              <a:spLocks/>
            </p:cNvSpPr>
            <p:nvPr/>
          </p:nvSpPr>
          <p:spPr bwMode="ltGray">
            <a:xfrm>
              <a:off x="2898" y="1874"/>
              <a:ext cx="2576" cy="1099"/>
            </a:xfrm>
            <a:custGeom>
              <a:avLst/>
              <a:gdLst/>
              <a:ahLst/>
              <a:cxnLst>
                <a:cxn ang="0">
                  <a:pos x="53" y="779"/>
                </a:cxn>
                <a:cxn ang="0">
                  <a:pos x="62" y="788"/>
                </a:cxn>
                <a:cxn ang="0">
                  <a:pos x="428" y="1062"/>
                </a:cxn>
                <a:cxn ang="0">
                  <a:pos x="931" y="1153"/>
                </a:cxn>
                <a:cxn ang="0">
                  <a:pos x="1534" y="1126"/>
                </a:cxn>
                <a:cxn ang="0">
                  <a:pos x="2147" y="907"/>
                </a:cxn>
                <a:cxn ang="0">
                  <a:pos x="2600" y="532"/>
                </a:cxn>
                <a:cxn ang="0">
                  <a:pos x="2833" y="65"/>
                </a:cxn>
                <a:cxn ang="0">
                  <a:pos x="2860" y="139"/>
                </a:cxn>
                <a:cxn ang="0">
                  <a:pos x="2787" y="340"/>
                </a:cxn>
                <a:cxn ang="0">
                  <a:pos x="2600" y="622"/>
                </a:cxn>
                <a:cxn ang="0">
                  <a:pos x="2146" y="985"/>
                </a:cxn>
                <a:cxn ang="0">
                  <a:pos x="1553" y="1181"/>
                </a:cxn>
                <a:cxn ang="0">
                  <a:pos x="949" y="1217"/>
                </a:cxn>
                <a:cxn ang="0">
                  <a:pos x="437" y="1126"/>
                </a:cxn>
                <a:cxn ang="0">
                  <a:pos x="145" y="943"/>
                </a:cxn>
                <a:cxn ang="0">
                  <a:pos x="53" y="779"/>
                </a:cxn>
              </a:cxnLst>
              <a:rect l="0" t="0" r="r" b="b"/>
              <a:pathLst>
                <a:path w="2876" h="1226">
                  <a:moveTo>
                    <a:pt x="53" y="779"/>
                  </a:moveTo>
                  <a:cubicBezTo>
                    <a:pt x="1" y="724"/>
                    <a:pt x="0" y="741"/>
                    <a:pt x="62" y="788"/>
                  </a:cubicBezTo>
                  <a:cubicBezTo>
                    <a:pt x="124" y="835"/>
                    <a:pt x="283" y="1001"/>
                    <a:pt x="428" y="1062"/>
                  </a:cubicBezTo>
                  <a:cubicBezTo>
                    <a:pt x="573" y="1123"/>
                    <a:pt x="747" y="1142"/>
                    <a:pt x="931" y="1153"/>
                  </a:cubicBezTo>
                  <a:cubicBezTo>
                    <a:pt x="1115" y="1164"/>
                    <a:pt x="1331" y="1167"/>
                    <a:pt x="1534" y="1126"/>
                  </a:cubicBezTo>
                  <a:cubicBezTo>
                    <a:pt x="1737" y="1085"/>
                    <a:pt x="1969" y="1006"/>
                    <a:pt x="2147" y="907"/>
                  </a:cubicBezTo>
                  <a:cubicBezTo>
                    <a:pt x="2325" y="808"/>
                    <a:pt x="2486" y="672"/>
                    <a:pt x="2600" y="532"/>
                  </a:cubicBezTo>
                  <a:cubicBezTo>
                    <a:pt x="2714" y="392"/>
                    <a:pt x="2790" y="130"/>
                    <a:pt x="2833" y="65"/>
                  </a:cubicBezTo>
                  <a:cubicBezTo>
                    <a:pt x="2876" y="0"/>
                    <a:pt x="2868" y="93"/>
                    <a:pt x="2860" y="139"/>
                  </a:cubicBezTo>
                  <a:cubicBezTo>
                    <a:pt x="2852" y="185"/>
                    <a:pt x="2830" y="260"/>
                    <a:pt x="2787" y="340"/>
                  </a:cubicBezTo>
                  <a:cubicBezTo>
                    <a:pt x="2744" y="420"/>
                    <a:pt x="2707" y="515"/>
                    <a:pt x="2600" y="622"/>
                  </a:cubicBezTo>
                  <a:cubicBezTo>
                    <a:pt x="2493" y="729"/>
                    <a:pt x="2320" y="892"/>
                    <a:pt x="2146" y="985"/>
                  </a:cubicBezTo>
                  <a:cubicBezTo>
                    <a:pt x="1972" y="1078"/>
                    <a:pt x="1752" y="1142"/>
                    <a:pt x="1553" y="1181"/>
                  </a:cubicBezTo>
                  <a:cubicBezTo>
                    <a:pt x="1354" y="1220"/>
                    <a:pt x="1135" y="1226"/>
                    <a:pt x="949" y="1217"/>
                  </a:cubicBezTo>
                  <a:cubicBezTo>
                    <a:pt x="763" y="1208"/>
                    <a:pt x="571" y="1172"/>
                    <a:pt x="437" y="1126"/>
                  </a:cubicBezTo>
                  <a:cubicBezTo>
                    <a:pt x="303" y="1080"/>
                    <a:pt x="209" y="1001"/>
                    <a:pt x="145" y="943"/>
                  </a:cubicBezTo>
                  <a:cubicBezTo>
                    <a:pt x="81" y="885"/>
                    <a:pt x="72" y="813"/>
                    <a:pt x="53" y="779"/>
                  </a:cubicBezTo>
                  <a:close/>
                </a:path>
              </a:pathLst>
            </a:custGeom>
            <a:solidFill>
              <a:srgbClr val="DDF2FF"/>
            </a:solidFill>
            <a:ln w="9525">
              <a:noFill/>
              <a:round/>
              <a:headEnd/>
              <a:tailEnd/>
            </a:ln>
            <a:effectLst/>
          </p:spPr>
          <p:txBody>
            <a:bodyPr/>
            <a:lstStyle/>
            <a:p>
              <a:endParaRPr lang="zh-CN" altLang="en-US"/>
            </a:p>
          </p:txBody>
        </p:sp>
        <p:sp>
          <p:nvSpPr>
            <p:cNvPr id="40978" name="Freeform 18"/>
            <p:cNvSpPr>
              <a:spLocks/>
            </p:cNvSpPr>
            <p:nvPr/>
          </p:nvSpPr>
          <p:spPr bwMode="ltGray">
            <a:xfrm>
              <a:off x="3473" y="2703"/>
              <a:ext cx="1961" cy="706"/>
            </a:xfrm>
            <a:custGeom>
              <a:avLst/>
              <a:gdLst/>
              <a:ahLst/>
              <a:cxnLst>
                <a:cxn ang="0">
                  <a:pos x="7" y="650"/>
                </a:cxn>
                <a:cxn ang="0">
                  <a:pos x="143" y="695"/>
                </a:cxn>
                <a:cxn ang="0">
                  <a:pos x="572" y="722"/>
                </a:cxn>
                <a:cxn ang="0">
                  <a:pos x="993" y="676"/>
                </a:cxn>
                <a:cxn ang="0">
                  <a:pos x="1532" y="484"/>
                </a:cxn>
                <a:cxn ang="0">
                  <a:pos x="1925" y="219"/>
                </a:cxn>
                <a:cxn ang="0">
                  <a:pos x="2163" y="9"/>
                </a:cxn>
                <a:cxn ang="0">
                  <a:pos x="2081" y="164"/>
                </a:cxn>
                <a:cxn ang="0">
                  <a:pos x="1898" y="320"/>
                </a:cxn>
                <a:cxn ang="0">
                  <a:pos x="1514" y="558"/>
                </a:cxn>
                <a:cxn ang="0">
                  <a:pos x="1039" y="731"/>
                </a:cxn>
                <a:cxn ang="0">
                  <a:pos x="591" y="786"/>
                </a:cxn>
                <a:cxn ang="0">
                  <a:pos x="98" y="741"/>
                </a:cxn>
                <a:cxn ang="0">
                  <a:pos x="7" y="650"/>
                </a:cxn>
              </a:cxnLst>
              <a:rect l="0" t="0" r="r" b="b"/>
              <a:pathLst>
                <a:path w="2189" h="788">
                  <a:moveTo>
                    <a:pt x="7" y="650"/>
                  </a:moveTo>
                  <a:cubicBezTo>
                    <a:pt x="14" y="642"/>
                    <a:pt x="49" y="683"/>
                    <a:pt x="143" y="695"/>
                  </a:cubicBezTo>
                  <a:cubicBezTo>
                    <a:pt x="237" y="707"/>
                    <a:pt x="430" y="725"/>
                    <a:pt x="572" y="722"/>
                  </a:cubicBezTo>
                  <a:cubicBezTo>
                    <a:pt x="714" y="719"/>
                    <a:pt x="833" y="716"/>
                    <a:pt x="993" y="676"/>
                  </a:cubicBezTo>
                  <a:cubicBezTo>
                    <a:pt x="1153" y="636"/>
                    <a:pt x="1377" y="560"/>
                    <a:pt x="1532" y="484"/>
                  </a:cubicBezTo>
                  <a:cubicBezTo>
                    <a:pt x="1687" y="408"/>
                    <a:pt x="1820" y="298"/>
                    <a:pt x="1925" y="219"/>
                  </a:cubicBezTo>
                  <a:cubicBezTo>
                    <a:pt x="2030" y="140"/>
                    <a:pt x="2137" y="18"/>
                    <a:pt x="2163" y="9"/>
                  </a:cubicBezTo>
                  <a:cubicBezTo>
                    <a:pt x="2189" y="0"/>
                    <a:pt x="2125" y="112"/>
                    <a:pt x="2081" y="164"/>
                  </a:cubicBezTo>
                  <a:cubicBezTo>
                    <a:pt x="2037" y="216"/>
                    <a:pt x="1992" y="254"/>
                    <a:pt x="1898" y="320"/>
                  </a:cubicBezTo>
                  <a:cubicBezTo>
                    <a:pt x="1804" y="386"/>
                    <a:pt x="1657" y="489"/>
                    <a:pt x="1514" y="558"/>
                  </a:cubicBezTo>
                  <a:cubicBezTo>
                    <a:pt x="1371" y="627"/>
                    <a:pt x="1193" y="693"/>
                    <a:pt x="1039" y="731"/>
                  </a:cubicBezTo>
                  <a:cubicBezTo>
                    <a:pt x="885" y="769"/>
                    <a:pt x="748" y="784"/>
                    <a:pt x="591" y="786"/>
                  </a:cubicBezTo>
                  <a:cubicBezTo>
                    <a:pt x="434" y="788"/>
                    <a:pt x="195" y="764"/>
                    <a:pt x="98" y="741"/>
                  </a:cubicBezTo>
                  <a:cubicBezTo>
                    <a:pt x="1" y="718"/>
                    <a:pt x="0" y="658"/>
                    <a:pt x="7" y="650"/>
                  </a:cubicBezTo>
                  <a:close/>
                </a:path>
              </a:pathLst>
            </a:custGeom>
            <a:solidFill>
              <a:srgbClr val="DDF2FF"/>
            </a:solidFill>
            <a:ln w="9525">
              <a:noFill/>
              <a:round/>
              <a:headEnd/>
              <a:tailEnd/>
            </a:ln>
            <a:effectLst/>
          </p:spPr>
          <p:txBody>
            <a:bodyPr/>
            <a:lstStyle/>
            <a:p>
              <a:endParaRPr lang="zh-CN" altLang="en-US"/>
            </a:p>
          </p:txBody>
        </p:sp>
        <p:sp>
          <p:nvSpPr>
            <p:cNvPr id="40979" name="Freeform 19"/>
            <p:cNvSpPr>
              <a:spLocks/>
            </p:cNvSpPr>
            <p:nvPr/>
          </p:nvSpPr>
          <p:spPr bwMode="ltGray">
            <a:xfrm>
              <a:off x="4198" y="1089"/>
              <a:ext cx="1273" cy="1017"/>
            </a:xfrm>
            <a:custGeom>
              <a:avLst/>
              <a:gdLst/>
              <a:ahLst/>
              <a:cxnLst>
                <a:cxn ang="0">
                  <a:pos x="287" y="318"/>
                </a:cxn>
                <a:cxn ang="0">
                  <a:pos x="259" y="294"/>
                </a:cxn>
                <a:cxn ang="0">
                  <a:pos x="214" y="384"/>
                </a:cxn>
                <a:cxn ang="0">
                  <a:pos x="121" y="423"/>
                </a:cxn>
                <a:cxn ang="0">
                  <a:pos x="79" y="387"/>
                </a:cxn>
                <a:cxn ang="0">
                  <a:pos x="46" y="420"/>
                </a:cxn>
                <a:cxn ang="0">
                  <a:pos x="15" y="454"/>
                </a:cxn>
                <a:cxn ang="0">
                  <a:pos x="151" y="454"/>
                </a:cxn>
                <a:cxn ang="0">
                  <a:pos x="46" y="561"/>
                </a:cxn>
                <a:cxn ang="0">
                  <a:pos x="7" y="654"/>
                </a:cxn>
                <a:cxn ang="0">
                  <a:pos x="46" y="753"/>
                </a:cxn>
                <a:cxn ang="0">
                  <a:pos x="85" y="795"/>
                </a:cxn>
                <a:cxn ang="0">
                  <a:pos x="16" y="822"/>
                </a:cxn>
                <a:cxn ang="0">
                  <a:pos x="196" y="801"/>
                </a:cxn>
                <a:cxn ang="0">
                  <a:pos x="82" y="1068"/>
                </a:cxn>
                <a:cxn ang="0">
                  <a:pos x="118" y="1101"/>
                </a:cxn>
                <a:cxn ang="0">
                  <a:pos x="241" y="862"/>
                </a:cxn>
                <a:cxn ang="0">
                  <a:pos x="295" y="816"/>
                </a:cxn>
                <a:cxn ang="0">
                  <a:pos x="250" y="732"/>
                </a:cxn>
                <a:cxn ang="0">
                  <a:pos x="287" y="771"/>
                </a:cxn>
                <a:cxn ang="0">
                  <a:pos x="610" y="696"/>
                </a:cxn>
                <a:cxn ang="0">
                  <a:pos x="820" y="810"/>
                </a:cxn>
                <a:cxn ang="0">
                  <a:pos x="967" y="998"/>
                </a:cxn>
                <a:cxn ang="0">
                  <a:pos x="997" y="963"/>
                </a:cxn>
                <a:cxn ang="0">
                  <a:pos x="1348" y="1029"/>
                </a:cxn>
                <a:cxn ang="0">
                  <a:pos x="1300" y="960"/>
                </a:cxn>
                <a:cxn ang="0">
                  <a:pos x="1336" y="785"/>
                </a:cxn>
                <a:cxn ang="0">
                  <a:pos x="1162" y="456"/>
                </a:cxn>
                <a:cxn ang="0">
                  <a:pos x="1007" y="227"/>
                </a:cxn>
                <a:cxn ang="0">
                  <a:pos x="860" y="99"/>
                </a:cxn>
                <a:cxn ang="0">
                  <a:pos x="664" y="0"/>
                </a:cxn>
                <a:cxn ang="0">
                  <a:pos x="695" y="91"/>
                </a:cxn>
                <a:cxn ang="0">
                  <a:pos x="520" y="15"/>
                </a:cxn>
                <a:cxn ang="0">
                  <a:pos x="469" y="93"/>
                </a:cxn>
                <a:cxn ang="0">
                  <a:pos x="430" y="189"/>
                </a:cxn>
                <a:cxn ang="0">
                  <a:pos x="712" y="234"/>
                </a:cxn>
                <a:cxn ang="0">
                  <a:pos x="634" y="342"/>
                </a:cxn>
                <a:cxn ang="0">
                  <a:pos x="565" y="363"/>
                </a:cxn>
                <a:cxn ang="0">
                  <a:pos x="423" y="318"/>
                </a:cxn>
                <a:cxn ang="0">
                  <a:pos x="283" y="234"/>
                </a:cxn>
              </a:cxnLst>
              <a:rect l="0" t="0" r="r" b="b"/>
              <a:pathLst>
                <a:path w="1421" h="1134">
                  <a:moveTo>
                    <a:pt x="287" y="273"/>
                  </a:moveTo>
                  <a:lnTo>
                    <a:pt x="287" y="318"/>
                  </a:lnTo>
                  <a:lnTo>
                    <a:pt x="253" y="336"/>
                  </a:lnTo>
                  <a:lnTo>
                    <a:pt x="259" y="294"/>
                  </a:lnTo>
                  <a:lnTo>
                    <a:pt x="223" y="318"/>
                  </a:lnTo>
                  <a:lnTo>
                    <a:pt x="214" y="384"/>
                  </a:lnTo>
                  <a:lnTo>
                    <a:pt x="154" y="396"/>
                  </a:lnTo>
                  <a:lnTo>
                    <a:pt x="121" y="423"/>
                  </a:lnTo>
                  <a:lnTo>
                    <a:pt x="85" y="423"/>
                  </a:lnTo>
                  <a:lnTo>
                    <a:pt x="79" y="387"/>
                  </a:lnTo>
                  <a:lnTo>
                    <a:pt x="46" y="387"/>
                  </a:lnTo>
                  <a:lnTo>
                    <a:pt x="46" y="420"/>
                  </a:lnTo>
                  <a:lnTo>
                    <a:pt x="13" y="426"/>
                  </a:lnTo>
                  <a:lnTo>
                    <a:pt x="15" y="454"/>
                  </a:lnTo>
                  <a:lnTo>
                    <a:pt x="60" y="454"/>
                  </a:lnTo>
                  <a:lnTo>
                    <a:pt x="151" y="454"/>
                  </a:lnTo>
                  <a:lnTo>
                    <a:pt x="105" y="545"/>
                  </a:lnTo>
                  <a:lnTo>
                    <a:pt x="46" y="561"/>
                  </a:lnTo>
                  <a:cubicBezTo>
                    <a:pt x="30" y="571"/>
                    <a:pt x="16" y="588"/>
                    <a:pt x="10" y="603"/>
                  </a:cubicBezTo>
                  <a:cubicBezTo>
                    <a:pt x="4" y="618"/>
                    <a:pt x="0" y="639"/>
                    <a:pt x="7" y="654"/>
                  </a:cubicBezTo>
                  <a:lnTo>
                    <a:pt x="49" y="693"/>
                  </a:lnTo>
                  <a:lnTo>
                    <a:pt x="46" y="753"/>
                  </a:lnTo>
                  <a:lnTo>
                    <a:pt x="76" y="762"/>
                  </a:lnTo>
                  <a:lnTo>
                    <a:pt x="85" y="795"/>
                  </a:lnTo>
                  <a:lnTo>
                    <a:pt x="46" y="792"/>
                  </a:lnTo>
                  <a:lnTo>
                    <a:pt x="16" y="822"/>
                  </a:lnTo>
                  <a:lnTo>
                    <a:pt x="121" y="837"/>
                  </a:lnTo>
                  <a:lnTo>
                    <a:pt x="196" y="801"/>
                  </a:lnTo>
                  <a:lnTo>
                    <a:pt x="166" y="975"/>
                  </a:lnTo>
                  <a:lnTo>
                    <a:pt x="82" y="1068"/>
                  </a:lnTo>
                  <a:cubicBezTo>
                    <a:pt x="65" y="1093"/>
                    <a:pt x="49" y="1116"/>
                    <a:pt x="67" y="1125"/>
                  </a:cubicBezTo>
                  <a:cubicBezTo>
                    <a:pt x="85" y="1134"/>
                    <a:pt x="101" y="1124"/>
                    <a:pt x="118" y="1101"/>
                  </a:cubicBezTo>
                  <a:lnTo>
                    <a:pt x="193" y="957"/>
                  </a:lnTo>
                  <a:lnTo>
                    <a:pt x="241" y="862"/>
                  </a:lnTo>
                  <a:lnTo>
                    <a:pt x="287" y="862"/>
                  </a:lnTo>
                  <a:lnTo>
                    <a:pt x="295" y="816"/>
                  </a:lnTo>
                  <a:lnTo>
                    <a:pt x="256" y="792"/>
                  </a:lnTo>
                  <a:lnTo>
                    <a:pt x="250" y="732"/>
                  </a:lnTo>
                  <a:lnTo>
                    <a:pt x="287" y="726"/>
                  </a:lnTo>
                  <a:lnTo>
                    <a:pt x="287" y="771"/>
                  </a:lnTo>
                  <a:lnTo>
                    <a:pt x="400" y="696"/>
                  </a:lnTo>
                  <a:cubicBezTo>
                    <a:pt x="454" y="684"/>
                    <a:pt x="550" y="687"/>
                    <a:pt x="610" y="696"/>
                  </a:cubicBezTo>
                  <a:cubicBezTo>
                    <a:pt x="670" y="705"/>
                    <a:pt x="728" y="734"/>
                    <a:pt x="763" y="753"/>
                  </a:cubicBezTo>
                  <a:cubicBezTo>
                    <a:pt x="798" y="772"/>
                    <a:pt x="801" y="784"/>
                    <a:pt x="820" y="810"/>
                  </a:cubicBezTo>
                  <a:lnTo>
                    <a:pt x="877" y="908"/>
                  </a:lnTo>
                  <a:lnTo>
                    <a:pt x="967" y="998"/>
                  </a:lnTo>
                  <a:lnTo>
                    <a:pt x="925" y="906"/>
                  </a:lnTo>
                  <a:cubicBezTo>
                    <a:pt x="930" y="900"/>
                    <a:pt x="904" y="939"/>
                    <a:pt x="997" y="963"/>
                  </a:cubicBezTo>
                  <a:cubicBezTo>
                    <a:pt x="1090" y="987"/>
                    <a:pt x="1170" y="1000"/>
                    <a:pt x="1228" y="1011"/>
                  </a:cubicBezTo>
                  <a:lnTo>
                    <a:pt x="1348" y="1029"/>
                  </a:lnTo>
                  <a:lnTo>
                    <a:pt x="1375" y="998"/>
                  </a:lnTo>
                  <a:lnTo>
                    <a:pt x="1300" y="960"/>
                  </a:lnTo>
                  <a:lnTo>
                    <a:pt x="1421" y="953"/>
                  </a:lnTo>
                  <a:lnTo>
                    <a:pt x="1336" y="785"/>
                  </a:lnTo>
                  <a:cubicBezTo>
                    <a:pt x="1307" y="722"/>
                    <a:pt x="1273" y="630"/>
                    <a:pt x="1244" y="575"/>
                  </a:cubicBezTo>
                  <a:cubicBezTo>
                    <a:pt x="1166" y="463"/>
                    <a:pt x="1188" y="486"/>
                    <a:pt x="1162" y="456"/>
                  </a:cubicBezTo>
                  <a:lnTo>
                    <a:pt x="1107" y="383"/>
                  </a:lnTo>
                  <a:lnTo>
                    <a:pt x="1007" y="227"/>
                  </a:lnTo>
                  <a:lnTo>
                    <a:pt x="924" y="154"/>
                  </a:lnTo>
                  <a:lnTo>
                    <a:pt x="860" y="99"/>
                  </a:lnTo>
                  <a:lnTo>
                    <a:pt x="709" y="0"/>
                  </a:lnTo>
                  <a:lnTo>
                    <a:pt x="664" y="0"/>
                  </a:lnTo>
                  <a:lnTo>
                    <a:pt x="730" y="81"/>
                  </a:lnTo>
                  <a:lnTo>
                    <a:pt x="695" y="91"/>
                  </a:lnTo>
                  <a:lnTo>
                    <a:pt x="634" y="24"/>
                  </a:lnTo>
                  <a:lnTo>
                    <a:pt x="520" y="15"/>
                  </a:lnTo>
                  <a:lnTo>
                    <a:pt x="493" y="51"/>
                  </a:lnTo>
                  <a:lnTo>
                    <a:pt x="469" y="93"/>
                  </a:lnTo>
                  <a:lnTo>
                    <a:pt x="436" y="153"/>
                  </a:lnTo>
                  <a:lnTo>
                    <a:pt x="430" y="189"/>
                  </a:lnTo>
                  <a:lnTo>
                    <a:pt x="706" y="186"/>
                  </a:lnTo>
                  <a:lnTo>
                    <a:pt x="712" y="234"/>
                  </a:lnTo>
                  <a:lnTo>
                    <a:pt x="628" y="291"/>
                  </a:lnTo>
                  <a:lnTo>
                    <a:pt x="634" y="342"/>
                  </a:lnTo>
                  <a:lnTo>
                    <a:pt x="574" y="399"/>
                  </a:lnTo>
                  <a:lnTo>
                    <a:pt x="565" y="363"/>
                  </a:lnTo>
                  <a:lnTo>
                    <a:pt x="505" y="366"/>
                  </a:lnTo>
                  <a:cubicBezTo>
                    <a:pt x="481" y="359"/>
                    <a:pt x="448" y="339"/>
                    <a:pt x="423" y="318"/>
                  </a:cubicBezTo>
                  <a:lnTo>
                    <a:pt x="355" y="243"/>
                  </a:lnTo>
                  <a:lnTo>
                    <a:pt x="283" y="234"/>
                  </a:lnTo>
                  <a:lnTo>
                    <a:pt x="287" y="318"/>
                  </a:lnTo>
                </a:path>
              </a:pathLst>
            </a:custGeom>
            <a:solidFill>
              <a:srgbClr val="DDF2FF"/>
            </a:solidFill>
            <a:ln w="9525">
              <a:noFill/>
              <a:round/>
              <a:headEnd/>
              <a:tailEnd/>
            </a:ln>
            <a:effectLst/>
          </p:spPr>
          <p:txBody>
            <a:bodyPr/>
            <a:lstStyle/>
            <a:p>
              <a:endParaRPr lang="zh-CN" altLang="en-US"/>
            </a:p>
          </p:txBody>
        </p:sp>
        <p:sp>
          <p:nvSpPr>
            <p:cNvPr id="40980" name="Freeform 20"/>
            <p:cNvSpPr>
              <a:spLocks/>
            </p:cNvSpPr>
            <p:nvPr/>
          </p:nvSpPr>
          <p:spPr bwMode="ltGray">
            <a:xfrm>
              <a:off x="4408" y="1097"/>
              <a:ext cx="209" cy="188"/>
            </a:xfrm>
            <a:custGeom>
              <a:avLst/>
              <a:gdLst/>
              <a:ahLst/>
              <a:cxnLst>
                <a:cxn ang="0">
                  <a:pos x="18" y="177"/>
                </a:cxn>
                <a:cxn ang="0">
                  <a:pos x="0" y="201"/>
                </a:cxn>
                <a:cxn ang="0">
                  <a:pos x="78" y="210"/>
                </a:cxn>
                <a:cxn ang="0">
                  <a:pos x="132" y="204"/>
                </a:cxn>
                <a:cxn ang="0">
                  <a:pos x="147" y="183"/>
                </a:cxn>
                <a:cxn ang="0">
                  <a:pos x="153" y="111"/>
                </a:cxn>
                <a:cxn ang="0">
                  <a:pos x="233" y="82"/>
                </a:cxn>
                <a:cxn ang="0">
                  <a:pos x="159" y="0"/>
                </a:cxn>
                <a:cxn ang="0">
                  <a:pos x="165" y="48"/>
                </a:cxn>
                <a:cxn ang="0">
                  <a:pos x="123" y="57"/>
                </a:cxn>
                <a:cxn ang="0">
                  <a:pos x="117" y="87"/>
                </a:cxn>
                <a:cxn ang="0">
                  <a:pos x="54" y="78"/>
                </a:cxn>
                <a:cxn ang="0">
                  <a:pos x="57" y="159"/>
                </a:cxn>
                <a:cxn ang="0">
                  <a:pos x="18" y="177"/>
                </a:cxn>
              </a:cxnLst>
              <a:rect l="0" t="0" r="r" b="b"/>
              <a:pathLst>
                <a:path w="233" h="210">
                  <a:moveTo>
                    <a:pt x="18" y="177"/>
                  </a:moveTo>
                  <a:lnTo>
                    <a:pt x="0" y="201"/>
                  </a:lnTo>
                  <a:lnTo>
                    <a:pt x="78" y="210"/>
                  </a:lnTo>
                  <a:lnTo>
                    <a:pt x="132" y="204"/>
                  </a:lnTo>
                  <a:lnTo>
                    <a:pt x="147" y="183"/>
                  </a:lnTo>
                  <a:lnTo>
                    <a:pt x="153" y="111"/>
                  </a:lnTo>
                  <a:lnTo>
                    <a:pt x="233" y="82"/>
                  </a:lnTo>
                  <a:lnTo>
                    <a:pt x="159" y="0"/>
                  </a:lnTo>
                  <a:lnTo>
                    <a:pt x="165" y="48"/>
                  </a:lnTo>
                  <a:lnTo>
                    <a:pt x="123" y="57"/>
                  </a:lnTo>
                  <a:lnTo>
                    <a:pt x="117" y="87"/>
                  </a:lnTo>
                  <a:cubicBezTo>
                    <a:pt x="78" y="99"/>
                    <a:pt x="61" y="65"/>
                    <a:pt x="54" y="78"/>
                  </a:cubicBezTo>
                  <a:lnTo>
                    <a:pt x="57" y="159"/>
                  </a:lnTo>
                  <a:lnTo>
                    <a:pt x="18" y="177"/>
                  </a:lnTo>
                  <a:close/>
                </a:path>
              </a:pathLst>
            </a:custGeom>
            <a:solidFill>
              <a:srgbClr val="DDF2FF"/>
            </a:solidFill>
            <a:ln w="9525">
              <a:noFill/>
              <a:round/>
              <a:headEnd/>
              <a:tailEnd/>
            </a:ln>
            <a:effectLst/>
          </p:spPr>
          <p:txBody>
            <a:bodyPr/>
            <a:lstStyle/>
            <a:p>
              <a:endParaRPr lang="zh-CN" altLang="en-US"/>
            </a:p>
          </p:txBody>
        </p:sp>
        <p:sp>
          <p:nvSpPr>
            <p:cNvPr id="40981" name="Freeform 21"/>
            <p:cNvSpPr>
              <a:spLocks/>
            </p:cNvSpPr>
            <p:nvPr/>
          </p:nvSpPr>
          <p:spPr bwMode="ltGray">
            <a:xfrm>
              <a:off x="4043" y="1045"/>
              <a:ext cx="451" cy="348"/>
            </a:xfrm>
            <a:custGeom>
              <a:avLst/>
              <a:gdLst/>
              <a:ahLst/>
              <a:cxnLst>
                <a:cxn ang="0">
                  <a:pos x="97" y="367"/>
                </a:cxn>
                <a:cxn ang="0">
                  <a:pos x="142" y="367"/>
                </a:cxn>
                <a:cxn ang="0">
                  <a:pos x="231" y="337"/>
                </a:cxn>
                <a:cxn ang="0">
                  <a:pos x="261" y="337"/>
                </a:cxn>
                <a:cxn ang="0">
                  <a:pos x="303" y="340"/>
                </a:cxn>
                <a:cxn ang="0">
                  <a:pos x="324" y="367"/>
                </a:cxn>
                <a:cxn ang="0">
                  <a:pos x="324" y="322"/>
                </a:cxn>
                <a:cxn ang="0">
                  <a:pos x="369" y="276"/>
                </a:cxn>
                <a:cxn ang="0">
                  <a:pos x="414" y="276"/>
                </a:cxn>
                <a:cxn ang="0">
                  <a:pos x="324" y="231"/>
                </a:cxn>
                <a:cxn ang="0">
                  <a:pos x="291" y="277"/>
                </a:cxn>
                <a:cxn ang="0">
                  <a:pos x="188" y="276"/>
                </a:cxn>
                <a:cxn ang="0">
                  <a:pos x="233" y="231"/>
                </a:cxn>
                <a:cxn ang="0">
                  <a:pos x="233" y="185"/>
                </a:cxn>
                <a:cxn ang="0">
                  <a:pos x="278" y="185"/>
                </a:cxn>
                <a:cxn ang="0">
                  <a:pos x="321" y="163"/>
                </a:cxn>
                <a:cxn ang="0">
                  <a:pos x="393" y="202"/>
                </a:cxn>
                <a:cxn ang="0">
                  <a:pos x="438" y="160"/>
                </a:cxn>
                <a:cxn ang="0">
                  <a:pos x="462" y="106"/>
                </a:cxn>
                <a:cxn ang="0">
                  <a:pos x="456" y="82"/>
                </a:cxn>
                <a:cxn ang="0">
                  <a:pos x="504" y="67"/>
                </a:cxn>
                <a:cxn ang="0">
                  <a:pos x="501" y="34"/>
                </a:cxn>
                <a:cxn ang="0">
                  <a:pos x="465" y="10"/>
                </a:cxn>
                <a:cxn ang="0">
                  <a:pos x="354" y="10"/>
                </a:cxn>
                <a:cxn ang="0">
                  <a:pos x="222" y="73"/>
                </a:cxn>
                <a:cxn ang="0">
                  <a:pos x="195" y="103"/>
                </a:cxn>
                <a:cxn ang="0">
                  <a:pos x="147" y="106"/>
                </a:cxn>
                <a:cxn ang="0">
                  <a:pos x="81" y="130"/>
                </a:cxn>
                <a:cxn ang="0">
                  <a:pos x="66" y="148"/>
                </a:cxn>
                <a:cxn ang="0">
                  <a:pos x="52" y="185"/>
                </a:cxn>
                <a:cxn ang="0">
                  <a:pos x="52" y="231"/>
                </a:cxn>
                <a:cxn ang="0">
                  <a:pos x="15" y="241"/>
                </a:cxn>
                <a:cxn ang="0">
                  <a:pos x="15" y="340"/>
                </a:cxn>
                <a:cxn ang="0">
                  <a:pos x="54" y="340"/>
                </a:cxn>
                <a:cxn ang="0">
                  <a:pos x="60" y="298"/>
                </a:cxn>
                <a:cxn ang="0">
                  <a:pos x="147" y="301"/>
                </a:cxn>
                <a:cxn ang="0">
                  <a:pos x="132" y="331"/>
                </a:cxn>
                <a:cxn ang="0">
                  <a:pos x="87" y="337"/>
                </a:cxn>
                <a:cxn ang="0">
                  <a:pos x="97" y="367"/>
                </a:cxn>
              </a:cxnLst>
              <a:rect l="0" t="0" r="r" b="b"/>
              <a:pathLst>
                <a:path w="504" h="388">
                  <a:moveTo>
                    <a:pt x="97" y="367"/>
                  </a:moveTo>
                  <a:lnTo>
                    <a:pt x="142" y="367"/>
                  </a:lnTo>
                  <a:cubicBezTo>
                    <a:pt x="164" y="362"/>
                    <a:pt x="180" y="340"/>
                    <a:pt x="231" y="337"/>
                  </a:cubicBezTo>
                  <a:cubicBezTo>
                    <a:pt x="282" y="334"/>
                    <a:pt x="244" y="337"/>
                    <a:pt x="261" y="337"/>
                  </a:cubicBezTo>
                  <a:lnTo>
                    <a:pt x="303" y="340"/>
                  </a:lnTo>
                  <a:lnTo>
                    <a:pt x="324" y="367"/>
                  </a:lnTo>
                  <a:lnTo>
                    <a:pt x="324" y="322"/>
                  </a:lnTo>
                  <a:lnTo>
                    <a:pt x="369" y="276"/>
                  </a:lnTo>
                  <a:lnTo>
                    <a:pt x="414" y="276"/>
                  </a:lnTo>
                  <a:lnTo>
                    <a:pt x="324" y="231"/>
                  </a:lnTo>
                  <a:lnTo>
                    <a:pt x="291" y="277"/>
                  </a:lnTo>
                  <a:lnTo>
                    <a:pt x="188" y="276"/>
                  </a:lnTo>
                  <a:lnTo>
                    <a:pt x="233" y="231"/>
                  </a:lnTo>
                  <a:lnTo>
                    <a:pt x="233" y="185"/>
                  </a:lnTo>
                  <a:lnTo>
                    <a:pt x="278" y="185"/>
                  </a:lnTo>
                  <a:lnTo>
                    <a:pt x="321" y="163"/>
                  </a:lnTo>
                  <a:lnTo>
                    <a:pt x="393" y="202"/>
                  </a:lnTo>
                  <a:lnTo>
                    <a:pt x="438" y="160"/>
                  </a:lnTo>
                  <a:lnTo>
                    <a:pt x="462" y="106"/>
                  </a:lnTo>
                  <a:lnTo>
                    <a:pt x="456" y="82"/>
                  </a:lnTo>
                  <a:lnTo>
                    <a:pt x="504" y="67"/>
                  </a:lnTo>
                  <a:lnTo>
                    <a:pt x="501" y="34"/>
                  </a:lnTo>
                  <a:lnTo>
                    <a:pt x="465" y="10"/>
                  </a:lnTo>
                  <a:cubicBezTo>
                    <a:pt x="441" y="6"/>
                    <a:pt x="394" y="0"/>
                    <a:pt x="354" y="10"/>
                  </a:cubicBezTo>
                  <a:cubicBezTo>
                    <a:pt x="306" y="13"/>
                    <a:pt x="248" y="56"/>
                    <a:pt x="222" y="73"/>
                  </a:cubicBezTo>
                  <a:lnTo>
                    <a:pt x="195" y="103"/>
                  </a:lnTo>
                  <a:lnTo>
                    <a:pt x="147" y="106"/>
                  </a:lnTo>
                  <a:lnTo>
                    <a:pt x="81" y="130"/>
                  </a:lnTo>
                  <a:cubicBezTo>
                    <a:pt x="68" y="137"/>
                    <a:pt x="71" y="139"/>
                    <a:pt x="66" y="148"/>
                  </a:cubicBezTo>
                  <a:cubicBezTo>
                    <a:pt x="61" y="157"/>
                    <a:pt x="54" y="171"/>
                    <a:pt x="52" y="185"/>
                  </a:cubicBezTo>
                  <a:cubicBezTo>
                    <a:pt x="38" y="210"/>
                    <a:pt x="58" y="222"/>
                    <a:pt x="52" y="231"/>
                  </a:cubicBezTo>
                  <a:lnTo>
                    <a:pt x="15" y="241"/>
                  </a:lnTo>
                  <a:cubicBezTo>
                    <a:pt x="9" y="259"/>
                    <a:pt x="0" y="292"/>
                    <a:pt x="15" y="340"/>
                  </a:cubicBezTo>
                  <a:cubicBezTo>
                    <a:pt x="30" y="388"/>
                    <a:pt x="46" y="347"/>
                    <a:pt x="54" y="340"/>
                  </a:cubicBezTo>
                  <a:lnTo>
                    <a:pt x="60" y="298"/>
                  </a:lnTo>
                  <a:lnTo>
                    <a:pt x="147" y="301"/>
                  </a:lnTo>
                  <a:lnTo>
                    <a:pt x="132" y="331"/>
                  </a:lnTo>
                  <a:lnTo>
                    <a:pt x="87" y="337"/>
                  </a:lnTo>
                  <a:lnTo>
                    <a:pt x="97" y="367"/>
                  </a:lnTo>
                  <a:close/>
                </a:path>
              </a:pathLst>
            </a:custGeom>
            <a:solidFill>
              <a:srgbClr val="DDF2FF"/>
            </a:solidFill>
            <a:ln w="9525">
              <a:noFill/>
              <a:round/>
              <a:headEnd/>
              <a:tailEnd/>
            </a:ln>
            <a:effectLst/>
          </p:spPr>
          <p:txBody>
            <a:bodyPr/>
            <a:lstStyle/>
            <a:p>
              <a:endParaRPr lang="zh-CN" altLang="en-US"/>
            </a:p>
          </p:txBody>
        </p:sp>
        <p:sp>
          <p:nvSpPr>
            <p:cNvPr id="40982" name="Freeform 22"/>
            <p:cNvSpPr>
              <a:spLocks/>
            </p:cNvSpPr>
            <p:nvPr/>
          </p:nvSpPr>
          <p:spPr bwMode="ltGray">
            <a:xfrm>
              <a:off x="4118" y="960"/>
              <a:ext cx="174" cy="156"/>
            </a:xfrm>
            <a:custGeom>
              <a:avLst/>
              <a:gdLst/>
              <a:ahLst/>
              <a:cxnLst>
                <a:cxn ang="0">
                  <a:pos x="0" y="174"/>
                </a:cxn>
                <a:cxn ang="0">
                  <a:pos x="33" y="135"/>
                </a:cxn>
                <a:cxn ang="0">
                  <a:pos x="105" y="132"/>
                </a:cxn>
                <a:cxn ang="0">
                  <a:pos x="138" y="93"/>
                </a:cxn>
                <a:cxn ang="0">
                  <a:pos x="141" y="69"/>
                </a:cxn>
                <a:cxn ang="0">
                  <a:pos x="194" y="54"/>
                </a:cxn>
                <a:cxn ang="0">
                  <a:pos x="168" y="27"/>
                </a:cxn>
                <a:cxn ang="0">
                  <a:pos x="135" y="30"/>
                </a:cxn>
                <a:cxn ang="0">
                  <a:pos x="99" y="0"/>
                </a:cxn>
                <a:cxn ang="0">
                  <a:pos x="72" y="33"/>
                </a:cxn>
                <a:cxn ang="0">
                  <a:pos x="0" y="87"/>
                </a:cxn>
                <a:cxn ang="0">
                  <a:pos x="0" y="174"/>
                </a:cxn>
              </a:cxnLst>
              <a:rect l="0" t="0" r="r" b="b"/>
              <a:pathLst>
                <a:path w="194" h="174">
                  <a:moveTo>
                    <a:pt x="0" y="174"/>
                  </a:moveTo>
                  <a:lnTo>
                    <a:pt x="33" y="135"/>
                  </a:lnTo>
                  <a:lnTo>
                    <a:pt x="105" y="132"/>
                  </a:lnTo>
                  <a:lnTo>
                    <a:pt x="138" y="93"/>
                  </a:lnTo>
                  <a:lnTo>
                    <a:pt x="141" y="69"/>
                  </a:lnTo>
                  <a:lnTo>
                    <a:pt x="194" y="54"/>
                  </a:lnTo>
                  <a:lnTo>
                    <a:pt x="168" y="27"/>
                  </a:lnTo>
                  <a:lnTo>
                    <a:pt x="135" y="30"/>
                  </a:lnTo>
                  <a:lnTo>
                    <a:pt x="99" y="0"/>
                  </a:lnTo>
                  <a:lnTo>
                    <a:pt x="72" y="33"/>
                  </a:lnTo>
                  <a:lnTo>
                    <a:pt x="0" y="87"/>
                  </a:lnTo>
                  <a:lnTo>
                    <a:pt x="0" y="174"/>
                  </a:lnTo>
                  <a:close/>
                </a:path>
              </a:pathLst>
            </a:custGeom>
            <a:solidFill>
              <a:srgbClr val="DDF2FF"/>
            </a:solidFill>
            <a:ln w="9525">
              <a:noFill/>
              <a:round/>
              <a:headEnd/>
              <a:tailEnd/>
            </a:ln>
            <a:effectLst/>
          </p:spPr>
          <p:txBody>
            <a:bodyPr/>
            <a:lstStyle/>
            <a:p>
              <a:endParaRPr lang="zh-CN" altLang="en-US"/>
            </a:p>
          </p:txBody>
        </p:sp>
        <p:sp>
          <p:nvSpPr>
            <p:cNvPr id="40983" name="Freeform 23"/>
            <p:cNvSpPr>
              <a:spLocks/>
            </p:cNvSpPr>
            <p:nvPr/>
          </p:nvSpPr>
          <p:spPr bwMode="ltGray">
            <a:xfrm>
              <a:off x="2789" y="967"/>
              <a:ext cx="1460" cy="1790"/>
            </a:xfrm>
            <a:custGeom>
              <a:avLst/>
              <a:gdLst/>
              <a:ahLst/>
              <a:cxnLst>
                <a:cxn ang="0">
                  <a:pos x="1061" y="9"/>
                </a:cxn>
                <a:cxn ang="0">
                  <a:pos x="868" y="82"/>
                </a:cxn>
                <a:cxn ang="0">
                  <a:pos x="558" y="275"/>
                </a:cxn>
                <a:cxn ang="0">
                  <a:pos x="266" y="604"/>
                </a:cxn>
                <a:cxn ang="0">
                  <a:pos x="110" y="896"/>
                </a:cxn>
                <a:cxn ang="0">
                  <a:pos x="10" y="1271"/>
                </a:cxn>
                <a:cxn ang="0">
                  <a:pos x="19" y="1655"/>
                </a:cxn>
                <a:cxn ang="0">
                  <a:pos x="73" y="1786"/>
                </a:cxn>
                <a:cxn ang="0">
                  <a:pos x="145" y="1849"/>
                </a:cxn>
                <a:cxn ang="0">
                  <a:pos x="190" y="1996"/>
                </a:cxn>
                <a:cxn ang="0">
                  <a:pos x="214" y="1927"/>
                </a:cxn>
                <a:cxn ang="0">
                  <a:pos x="250" y="1819"/>
                </a:cxn>
                <a:cxn ang="0">
                  <a:pos x="277" y="1630"/>
                </a:cxn>
                <a:cxn ang="0">
                  <a:pos x="379" y="1525"/>
                </a:cxn>
                <a:cxn ang="0">
                  <a:pos x="385" y="1621"/>
                </a:cxn>
                <a:cxn ang="0">
                  <a:pos x="394" y="1696"/>
                </a:cxn>
                <a:cxn ang="0">
                  <a:pos x="352" y="1834"/>
                </a:cxn>
                <a:cxn ang="0">
                  <a:pos x="475" y="1609"/>
                </a:cxn>
                <a:cxn ang="0">
                  <a:pos x="526" y="1504"/>
                </a:cxn>
                <a:cxn ang="0">
                  <a:pos x="754" y="1507"/>
                </a:cxn>
                <a:cxn ang="0">
                  <a:pos x="823" y="1462"/>
                </a:cxn>
                <a:cxn ang="0">
                  <a:pos x="799" y="1549"/>
                </a:cxn>
                <a:cxn ang="0">
                  <a:pos x="868" y="1633"/>
                </a:cxn>
                <a:cxn ang="0">
                  <a:pos x="922" y="1462"/>
                </a:cxn>
                <a:cxn ang="0">
                  <a:pos x="763" y="1357"/>
                </a:cxn>
                <a:cxn ang="0">
                  <a:pos x="652" y="1288"/>
                </a:cxn>
                <a:cxn ang="0">
                  <a:pos x="670" y="1225"/>
                </a:cxn>
                <a:cxn ang="0">
                  <a:pos x="769" y="1180"/>
                </a:cxn>
                <a:cxn ang="0">
                  <a:pos x="958" y="1105"/>
                </a:cxn>
                <a:cxn ang="0">
                  <a:pos x="1042" y="1155"/>
                </a:cxn>
                <a:cxn ang="0">
                  <a:pos x="1147" y="1156"/>
                </a:cxn>
                <a:cxn ang="0">
                  <a:pos x="1261" y="1153"/>
                </a:cxn>
                <a:cxn ang="0">
                  <a:pos x="1147" y="1492"/>
                </a:cxn>
                <a:cxn ang="0">
                  <a:pos x="1261" y="1411"/>
                </a:cxn>
                <a:cxn ang="0">
                  <a:pos x="1279" y="1294"/>
                </a:cxn>
                <a:cxn ang="0">
                  <a:pos x="1384" y="1219"/>
                </a:cxn>
                <a:cxn ang="0">
                  <a:pos x="1420" y="1135"/>
                </a:cxn>
                <a:cxn ang="0">
                  <a:pos x="1552" y="1120"/>
                </a:cxn>
                <a:cxn ang="0">
                  <a:pos x="1618" y="1042"/>
                </a:cxn>
                <a:cxn ang="0">
                  <a:pos x="1555" y="1036"/>
                </a:cxn>
                <a:cxn ang="0">
                  <a:pos x="1483" y="958"/>
                </a:cxn>
                <a:cxn ang="0">
                  <a:pos x="1330" y="889"/>
                </a:cxn>
                <a:cxn ang="0">
                  <a:pos x="1177" y="913"/>
                </a:cxn>
                <a:cxn ang="0">
                  <a:pos x="1033" y="748"/>
                </a:cxn>
                <a:cxn ang="0">
                  <a:pos x="970" y="724"/>
                </a:cxn>
                <a:cxn ang="0">
                  <a:pos x="1039" y="676"/>
                </a:cxn>
                <a:cxn ang="0">
                  <a:pos x="979" y="631"/>
                </a:cxn>
                <a:cxn ang="0">
                  <a:pos x="913" y="592"/>
                </a:cxn>
                <a:cxn ang="0">
                  <a:pos x="861" y="520"/>
                </a:cxn>
                <a:cxn ang="0">
                  <a:pos x="868" y="445"/>
                </a:cxn>
                <a:cxn ang="0">
                  <a:pos x="994" y="481"/>
                </a:cxn>
                <a:cxn ang="0">
                  <a:pos x="913" y="436"/>
                </a:cxn>
                <a:cxn ang="0">
                  <a:pos x="919" y="391"/>
                </a:cxn>
                <a:cxn ang="0">
                  <a:pos x="1033" y="334"/>
                </a:cxn>
                <a:cxn ang="0">
                  <a:pos x="1048" y="277"/>
                </a:cxn>
                <a:cxn ang="0">
                  <a:pos x="1129" y="247"/>
                </a:cxn>
                <a:cxn ang="0">
                  <a:pos x="1174" y="136"/>
                </a:cxn>
                <a:cxn ang="0">
                  <a:pos x="1180" y="13"/>
                </a:cxn>
              </a:cxnLst>
              <a:rect l="0" t="0" r="r" b="b"/>
              <a:pathLst>
                <a:path w="1630" h="1996">
                  <a:moveTo>
                    <a:pt x="1125" y="0"/>
                  </a:moveTo>
                  <a:lnTo>
                    <a:pt x="1061" y="9"/>
                  </a:lnTo>
                  <a:lnTo>
                    <a:pt x="952" y="52"/>
                  </a:lnTo>
                  <a:lnTo>
                    <a:pt x="868" y="82"/>
                  </a:lnTo>
                  <a:lnTo>
                    <a:pt x="768" y="137"/>
                  </a:lnTo>
                  <a:lnTo>
                    <a:pt x="558" y="275"/>
                  </a:lnTo>
                  <a:lnTo>
                    <a:pt x="403" y="430"/>
                  </a:lnTo>
                  <a:lnTo>
                    <a:pt x="266" y="604"/>
                  </a:lnTo>
                  <a:cubicBezTo>
                    <a:pt x="226" y="660"/>
                    <a:pt x="189" y="720"/>
                    <a:pt x="163" y="769"/>
                  </a:cubicBezTo>
                  <a:cubicBezTo>
                    <a:pt x="135" y="828"/>
                    <a:pt x="129" y="844"/>
                    <a:pt x="110" y="896"/>
                  </a:cubicBezTo>
                  <a:lnTo>
                    <a:pt x="46" y="1079"/>
                  </a:lnTo>
                  <a:lnTo>
                    <a:pt x="10" y="1271"/>
                  </a:lnTo>
                  <a:lnTo>
                    <a:pt x="0" y="1445"/>
                  </a:lnTo>
                  <a:lnTo>
                    <a:pt x="19" y="1655"/>
                  </a:lnTo>
                  <a:lnTo>
                    <a:pt x="58" y="1735"/>
                  </a:lnTo>
                  <a:lnTo>
                    <a:pt x="73" y="1786"/>
                  </a:lnTo>
                  <a:lnTo>
                    <a:pt x="103" y="1777"/>
                  </a:lnTo>
                  <a:lnTo>
                    <a:pt x="145" y="1849"/>
                  </a:lnTo>
                  <a:lnTo>
                    <a:pt x="157" y="1957"/>
                  </a:lnTo>
                  <a:lnTo>
                    <a:pt x="190" y="1996"/>
                  </a:lnTo>
                  <a:lnTo>
                    <a:pt x="247" y="1993"/>
                  </a:lnTo>
                  <a:lnTo>
                    <a:pt x="214" y="1927"/>
                  </a:lnTo>
                  <a:lnTo>
                    <a:pt x="199" y="1834"/>
                  </a:lnTo>
                  <a:lnTo>
                    <a:pt x="250" y="1819"/>
                  </a:lnTo>
                  <a:lnTo>
                    <a:pt x="253" y="1705"/>
                  </a:lnTo>
                  <a:lnTo>
                    <a:pt x="277" y="1630"/>
                  </a:lnTo>
                  <a:lnTo>
                    <a:pt x="286" y="1591"/>
                  </a:lnTo>
                  <a:lnTo>
                    <a:pt x="379" y="1525"/>
                  </a:lnTo>
                  <a:lnTo>
                    <a:pt x="325" y="1627"/>
                  </a:lnTo>
                  <a:lnTo>
                    <a:pt x="385" y="1621"/>
                  </a:lnTo>
                  <a:lnTo>
                    <a:pt x="358" y="1666"/>
                  </a:lnTo>
                  <a:cubicBezTo>
                    <a:pt x="359" y="1678"/>
                    <a:pt x="395" y="1678"/>
                    <a:pt x="394" y="1696"/>
                  </a:cubicBezTo>
                  <a:cubicBezTo>
                    <a:pt x="393" y="1714"/>
                    <a:pt x="359" y="1754"/>
                    <a:pt x="352" y="1777"/>
                  </a:cubicBezTo>
                  <a:cubicBezTo>
                    <a:pt x="345" y="1800"/>
                    <a:pt x="330" y="1841"/>
                    <a:pt x="352" y="1834"/>
                  </a:cubicBezTo>
                  <a:cubicBezTo>
                    <a:pt x="374" y="1827"/>
                    <a:pt x="464" y="1769"/>
                    <a:pt x="484" y="1732"/>
                  </a:cubicBezTo>
                  <a:lnTo>
                    <a:pt x="475" y="1609"/>
                  </a:lnTo>
                  <a:lnTo>
                    <a:pt x="517" y="1558"/>
                  </a:lnTo>
                  <a:lnTo>
                    <a:pt x="526" y="1504"/>
                  </a:lnTo>
                  <a:lnTo>
                    <a:pt x="568" y="1570"/>
                  </a:lnTo>
                  <a:lnTo>
                    <a:pt x="754" y="1507"/>
                  </a:lnTo>
                  <a:lnTo>
                    <a:pt x="748" y="1438"/>
                  </a:lnTo>
                  <a:lnTo>
                    <a:pt x="823" y="1462"/>
                  </a:lnTo>
                  <a:lnTo>
                    <a:pt x="844" y="1513"/>
                  </a:lnTo>
                  <a:lnTo>
                    <a:pt x="799" y="1549"/>
                  </a:lnTo>
                  <a:cubicBezTo>
                    <a:pt x="793" y="1567"/>
                    <a:pt x="793" y="1585"/>
                    <a:pt x="808" y="1624"/>
                  </a:cubicBezTo>
                  <a:cubicBezTo>
                    <a:pt x="823" y="1663"/>
                    <a:pt x="859" y="1649"/>
                    <a:pt x="868" y="1633"/>
                  </a:cubicBezTo>
                  <a:lnTo>
                    <a:pt x="865" y="1528"/>
                  </a:lnTo>
                  <a:lnTo>
                    <a:pt x="922" y="1462"/>
                  </a:lnTo>
                  <a:lnTo>
                    <a:pt x="826" y="1417"/>
                  </a:lnTo>
                  <a:lnTo>
                    <a:pt x="763" y="1357"/>
                  </a:lnTo>
                  <a:lnTo>
                    <a:pt x="742" y="1300"/>
                  </a:lnTo>
                  <a:lnTo>
                    <a:pt x="652" y="1288"/>
                  </a:lnTo>
                  <a:lnTo>
                    <a:pt x="664" y="1255"/>
                  </a:lnTo>
                  <a:lnTo>
                    <a:pt x="670" y="1225"/>
                  </a:lnTo>
                  <a:lnTo>
                    <a:pt x="733" y="1222"/>
                  </a:lnTo>
                  <a:lnTo>
                    <a:pt x="769" y="1180"/>
                  </a:lnTo>
                  <a:lnTo>
                    <a:pt x="835" y="1090"/>
                  </a:lnTo>
                  <a:lnTo>
                    <a:pt x="958" y="1105"/>
                  </a:lnTo>
                  <a:lnTo>
                    <a:pt x="991" y="1153"/>
                  </a:lnTo>
                  <a:lnTo>
                    <a:pt x="1042" y="1155"/>
                  </a:lnTo>
                  <a:lnTo>
                    <a:pt x="1105" y="1090"/>
                  </a:lnTo>
                  <a:lnTo>
                    <a:pt x="1147" y="1156"/>
                  </a:lnTo>
                  <a:lnTo>
                    <a:pt x="1216" y="1132"/>
                  </a:lnTo>
                  <a:lnTo>
                    <a:pt x="1261" y="1153"/>
                  </a:lnTo>
                  <a:lnTo>
                    <a:pt x="1147" y="1360"/>
                  </a:lnTo>
                  <a:lnTo>
                    <a:pt x="1147" y="1492"/>
                  </a:lnTo>
                  <a:lnTo>
                    <a:pt x="1189" y="1492"/>
                  </a:lnTo>
                  <a:lnTo>
                    <a:pt x="1261" y="1411"/>
                  </a:lnTo>
                  <a:lnTo>
                    <a:pt x="1258" y="1327"/>
                  </a:lnTo>
                  <a:lnTo>
                    <a:pt x="1279" y="1294"/>
                  </a:lnTo>
                  <a:lnTo>
                    <a:pt x="1294" y="1243"/>
                  </a:lnTo>
                  <a:lnTo>
                    <a:pt x="1384" y="1219"/>
                  </a:lnTo>
                  <a:lnTo>
                    <a:pt x="1372" y="1162"/>
                  </a:lnTo>
                  <a:lnTo>
                    <a:pt x="1420" y="1135"/>
                  </a:lnTo>
                  <a:lnTo>
                    <a:pt x="1459" y="1117"/>
                  </a:lnTo>
                  <a:lnTo>
                    <a:pt x="1552" y="1120"/>
                  </a:lnTo>
                  <a:lnTo>
                    <a:pt x="1591" y="1063"/>
                  </a:lnTo>
                  <a:lnTo>
                    <a:pt x="1618" y="1042"/>
                  </a:lnTo>
                  <a:lnTo>
                    <a:pt x="1630" y="1024"/>
                  </a:lnTo>
                  <a:lnTo>
                    <a:pt x="1555" y="1036"/>
                  </a:lnTo>
                  <a:lnTo>
                    <a:pt x="1555" y="985"/>
                  </a:lnTo>
                  <a:lnTo>
                    <a:pt x="1483" y="958"/>
                  </a:lnTo>
                  <a:lnTo>
                    <a:pt x="1459" y="985"/>
                  </a:lnTo>
                  <a:lnTo>
                    <a:pt x="1330" y="889"/>
                  </a:lnTo>
                  <a:lnTo>
                    <a:pt x="1276" y="931"/>
                  </a:lnTo>
                  <a:lnTo>
                    <a:pt x="1177" y="913"/>
                  </a:lnTo>
                  <a:lnTo>
                    <a:pt x="1186" y="841"/>
                  </a:lnTo>
                  <a:lnTo>
                    <a:pt x="1033" y="748"/>
                  </a:lnTo>
                  <a:lnTo>
                    <a:pt x="970" y="763"/>
                  </a:lnTo>
                  <a:lnTo>
                    <a:pt x="970" y="724"/>
                  </a:lnTo>
                  <a:lnTo>
                    <a:pt x="1003" y="685"/>
                  </a:lnTo>
                  <a:lnTo>
                    <a:pt x="1039" y="676"/>
                  </a:lnTo>
                  <a:lnTo>
                    <a:pt x="1006" y="619"/>
                  </a:lnTo>
                  <a:lnTo>
                    <a:pt x="979" y="631"/>
                  </a:lnTo>
                  <a:lnTo>
                    <a:pt x="979" y="574"/>
                  </a:lnTo>
                  <a:lnTo>
                    <a:pt x="913" y="592"/>
                  </a:lnTo>
                  <a:lnTo>
                    <a:pt x="904" y="514"/>
                  </a:lnTo>
                  <a:lnTo>
                    <a:pt x="861" y="520"/>
                  </a:lnTo>
                  <a:lnTo>
                    <a:pt x="816" y="430"/>
                  </a:lnTo>
                  <a:lnTo>
                    <a:pt x="868" y="445"/>
                  </a:lnTo>
                  <a:lnTo>
                    <a:pt x="910" y="484"/>
                  </a:lnTo>
                  <a:lnTo>
                    <a:pt x="994" y="481"/>
                  </a:lnTo>
                  <a:lnTo>
                    <a:pt x="967" y="433"/>
                  </a:lnTo>
                  <a:lnTo>
                    <a:pt x="913" y="436"/>
                  </a:lnTo>
                  <a:lnTo>
                    <a:pt x="877" y="400"/>
                  </a:lnTo>
                  <a:lnTo>
                    <a:pt x="919" y="391"/>
                  </a:lnTo>
                  <a:lnTo>
                    <a:pt x="970" y="397"/>
                  </a:lnTo>
                  <a:lnTo>
                    <a:pt x="1033" y="334"/>
                  </a:lnTo>
                  <a:lnTo>
                    <a:pt x="1000" y="289"/>
                  </a:lnTo>
                  <a:lnTo>
                    <a:pt x="1048" y="277"/>
                  </a:lnTo>
                  <a:lnTo>
                    <a:pt x="1144" y="283"/>
                  </a:lnTo>
                  <a:lnTo>
                    <a:pt x="1129" y="247"/>
                  </a:lnTo>
                  <a:lnTo>
                    <a:pt x="1171" y="205"/>
                  </a:lnTo>
                  <a:lnTo>
                    <a:pt x="1174" y="136"/>
                  </a:lnTo>
                  <a:lnTo>
                    <a:pt x="1222" y="46"/>
                  </a:lnTo>
                  <a:lnTo>
                    <a:pt x="1180" y="13"/>
                  </a:lnTo>
                  <a:lnTo>
                    <a:pt x="1125" y="0"/>
                  </a:lnTo>
                  <a:close/>
                </a:path>
              </a:pathLst>
            </a:custGeom>
            <a:solidFill>
              <a:srgbClr val="DDF2FF"/>
            </a:solidFill>
            <a:ln w="9525">
              <a:noFill/>
              <a:round/>
              <a:headEnd/>
              <a:tailEnd/>
            </a:ln>
            <a:effectLst/>
          </p:spPr>
          <p:txBody>
            <a:bodyPr/>
            <a:lstStyle/>
            <a:p>
              <a:endParaRPr lang="zh-CN" altLang="en-US"/>
            </a:p>
          </p:txBody>
        </p:sp>
        <p:sp>
          <p:nvSpPr>
            <p:cNvPr id="40984" name="Freeform 24"/>
            <p:cNvSpPr>
              <a:spLocks/>
            </p:cNvSpPr>
            <p:nvPr/>
          </p:nvSpPr>
          <p:spPr bwMode="ltGray">
            <a:xfrm>
              <a:off x="3747" y="3265"/>
              <a:ext cx="400" cy="295"/>
            </a:xfrm>
            <a:custGeom>
              <a:avLst/>
              <a:gdLst/>
              <a:ahLst/>
              <a:cxnLst>
                <a:cxn ang="0">
                  <a:pos x="0" y="162"/>
                </a:cxn>
                <a:cxn ang="0">
                  <a:pos x="0" y="258"/>
                </a:cxn>
                <a:cxn ang="0">
                  <a:pos x="109" y="295"/>
                </a:cxn>
                <a:cxn ang="0">
                  <a:pos x="183" y="309"/>
                </a:cxn>
                <a:cxn ang="0">
                  <a:pos x="240" y="318"/>
                </a:cxn>
                <a:cxn ang="0">
                  <a:pos x="318" y="327"/>
                </a:cxn>
                <a:cxn ang="0">
                  <a:pos x="414" y="324"/>
                </a:cxn>
                <a:cxn ang="0">
                  <a:pos x="427" y="295"/>
                </a:cxn>
                <a:cxn ang="0">
                  <a:pos x="382" y="250"/>
                </a:cxn>
                <a:cxn ang="0">
                  <a:pos x="382" y="204"/>
                </a:cxn>
                <a:cxn ang="0">
                  <a:pos x="309" y="159"/>
                </a:cxn>
                <a:cxn ang="0">
                  <a:pos x="315" y="90"/>
                </a:cxn>
                <a:cxn ang="0">
                  <a:pos x="255" y="57"/>
                </a:cxn>
                <a:cxn ang="0">
                  <a:pos x="246" y="114"/>
                </a:cxn>
                <a:cxn ang="0">
                  <a:pos x="204" y="84"/>
                </a:cxn>
                <a:cxn ang="0">
                  <a:pos x="168" y="99"/>
                </a:cxn>
                <a:cxn ang="0">
                  <a:pos x="180" y="48"/>
                </a:cxn>
                <a:cxn ang="0">
                  <a:pos x="111" y="36"/>
                </a:cxn>
                <a:cxn ang="0">
                  <a:pos x="109" y="114"/>
                </a:cxn>
                <a:cxn ang="0">
                  <a:pos x="144" y="186"/>
                </a:cxn>
                <a:cxn ang="0">
                  <a:pos x="75" y="195"/>
                </a:cxn>
                <a:cxn ang="0">
                  <a:pos x="36" y="162"/>
                </a:cxn>
                <a:cxn ang="0">
                  <a:pos x="0" y="162"/>
                </a:cxn>
              </a:cxnLst>
              <a:rect l="0" t="0" r="r" b="b"/>
              <a:pathLst>
                <a:path w="446" h="329">
                  <a:moveTo>
                    <a:pt x="0" y="162"/>
                  </a:moveTo>
                  <a:lnTo>
                    <a:pt x="0" y="258"/>
                  </a:lnTo>
                  <a:lnTo>
                    <a:pt x="109" y="295"/>
                  </a:lnTo>
                  <a:lnTo>
                    <a:pt x="183" y="309"/>
                  </a:lnTo>
                  <a:lnTo>
                    <a:pt x="240" y="318"/>
                  </a:lnTo>
                  <a:lnTo>
                    <a:pt x="318" y="327"/>
                  </a:lnTo>
                  <a:lnTo>
                    <a:pt x="414" y="324"/>
                  </a:lnTo>
                  <a:cubicBezTo>
                    <a:pt x="432" y="319"/>
                    <a:pt x="446" y="329"/>
                    <a:pt x="427" y="295"/>
                  </a:cubicBezTo>
                  <a:cubicBezTo>
                    <a:pt x="408" y="261"/>
                    <a:pt x="389" y="265"/>
                    <a:pt x="382" y="250"/>
                  </a:cubicBezTo>
                  <a:lnTo>
                    <a:pt x="382" y="204"/>
                  </a:lnTo>
                  <a:lnTo>
                    <a:pt x="309" y="159"/>
                  </a:lnTo>
                  <a:cubicBezTo>
                    <a:pt x="298" y="140"/>
                    <a:pt x="333" y="144"/>
                    <a:pt x="315" y="90"/>
                  </a:cubicBezTo>
                  <a:cubicBezTo>
                    <a:pt x="297" y="36"/>
                    <a:pt x="266" y="53"/>
                    <a:pt x="255" y="57"/>
                  </a:cubicBezTo>
                  <a:lnTo>
                    <a:pt x="246" y="114"/>
                  </a:lnTo>
                  <a:lnTo>
                    <a:pt x="204" y="84"/>
                  </a:lnTo>
                  <a:lnTo>
                    <a:pt x="168" y="99"/>
                  </a:lnTo>
                  <a:lnTo>
                    <a:pt x="180" y="48"/>
                  </a:lnTo>
                  <a:cubicBezTo>
                    <a:pt x="171" y="38"/>
                    <a:pt x="135" y="0"/>
                    <a:pt x="111" y="36"/>
                  </a:cubicBezTo>
                  <a:cubicBezTo>
                    <a:pt x="87" y="72"/>
                    <a:pt x="104" y="89"/>
                    <a:pt x="109" y="114"/>
                  </a:cubicBezTo>
                  <a:lnTo>
                    <a:pt x="144" y="186"/>
                  </a:lnTo>
                  <a:lnTo>
                    <a:pt x="75" y="195"/>
                  </a:lnTo>
                  <a:lnTo>
                    <a:pt x="36" y="162"/>
                  </a:lnTo>
                  <a:lnTo>
                    <a:pt x="0" y="162"/>
                  </a:lnTo>
                  <a:close/>
                </a:path>
              </a:pathLst>
            </a:custGeom>
            <a:solidFill>
              <a:srgbClr val="DDF2FF"/>
            </a:solidFill>
            <a:ln w="9525">
              <a:noFill/>
              <a:round/>
              <a:headEnd/>
              <a:tailEnd/>
            </a:ln>
            <a:effectLst/>
          </p:spPr>
          <p:txBody>
            <a:bodyPr/>
            <a:lstStyle/>
            <a:p>
              <a:endParaRPr lang="zh-CN" altLang="en-US"/>
            </a:p>
          </p:txBody>
        </p:sp>
        <p:sp>
          <p:nvSpPr>
            <p:cNvPr id="40985" name="Freeform 25"/>
            <p:cNvSpPr>
              <a:spLocks/>
            </p:cNvSpPr>
            <p:nvPr/>
          </p:nvSpPr>
          <p:spPr bwMode="ltGray">
            <a:xfrm>
              <a:off x="3653" y="3182"/>
              <a:ext cx="395" cy="131"/>
            </a:xfrm>
            <a:custGeom>
              <a:avLst/>
              <a:gdLst/>
              <a:ahLst/>
              <a:cxnLst>
                <a:cxn ang="0">
                  <a:pos x="6" y="78"/>
                </a:cxn>
                <a:cxn ang="0">
                  <a:pos x="60" y="141"/>
                </a:cxn>
                <a:cxn ang="0">
                  <a:pos x="169" y="110"/>
                </a:cxn>
                <a:cxn ang="0">
                  <a:pos x="216" y="66"/>
                </a:cxn>
                <a:cxn ang="0">
                  <a:pos x="260" y="110"/>
                </a:cxn>
                <a:cxn ang="0">
                  <a:pos x="303" y="99"/>
                </a:cxn>
                <a:cxn ang="0">
                  <a:pos x="351" y="110"/>
                </a:cxn>
                <a:cxn ang="0">
                  <a:pos x="351" y="64"/>
                </a:cxn>
                <a:cxn ang="0">
                  <a:pos x="384" y="30"/>
                </a:cxn>
                <a:cxn ang="0">
                  <a:pos x="402" y="60"/>
                </a:cxn>
                <a:cxn ang="0">
                  <a:pos x="429" y="18"/>
                </a:cxn>
                <a:cxn ang="0">
                  <a:pos x="378" y="0"/>
                </a:cxn>
                <a:cxn ang="0">
                  <a:pos x="305" y="64"/>
                </a:cxn>
                <a:cxn ang="0">
                  <a:pos x="237" y="12"/>
                </a:cxn>
                <a:cxn ang="0">
                  <a:pos x="192" y="54"/>
                </a:cxn>
                <a:cxn ang="0">
                  <a:pos x="144" y="75"/>
                </a:cxn>
                <a:cxn ang="0">
                  <a:pos x="129" y="84"/>
                </a:cxn>
                <a:cxn ang="0">
                  <a:pos x="108" y="78"/>
                </a:cxn>
                <a:cxn ang="0">
                  <a:pos x="60" y="54"/>
                </a:cxn>
                <a:cxn ang="0">
                  <a:pos x="6" y="78"/>
                </a:cxn>
              </a:cxnLst>
              <a:rect l="0" t="0" r="r" b="b"/>
              <a:pathLst>
                <a:path w="441" h="146">
                  <a:moveTo>
                    <a:pt x="6" y="78"/>
                  </a:moveTo>
                  <a:cubicBezTo>
                    <a:pt x="0" y="90"/>
                    <a:pt x="33" y="136"/>
                    <a:pt x="60" y="141"/>
                  </a:cubicBezTo>
                  <a:cubicBezTo>
                    <a:pt x="87" y="146"/>
                    <a:pt x="143" y="123"/>
                    <a:pt x="169" y="110"/>
                  </a:cubicBezTo>
                  <a:lnTo>
                    <a:pt x="216" y="66"/>
                  </a:lnTo>
                  <a:lnTo>
                    <a:pt x="260" y="110"/>
                  </a:lnTo>
                  <a:lnTo>
                    <a:pt x="303" y="99"/>
                  </a:lnTo>
                  <a:lnTo>
                    <a:pt x="351" y="110"/>
                  </a:lnTo>
                  <a:lnTo>
                    <a:pt x="351" y="64"/>
                  </a:lnTo>
                  <a:lnTo>
                    <a:pt x="384" y="30"/>
                  </a:lnTo>
                  <a:cubicBezTo>
                    <a:pt x="392" y="29"/>
                    <a:pt x="363" y="66"/>
                    <a:pt x="402" y="60"/>
                  </a:cubicBezTo>
                  <a:cubicBezTo>
                    <a:pt x="441" y="54"/>
                    <a:pt x="433" y="28"/>
                    <a:pt x="429" y="18"/>
                  </a:cubicBezTo>
                  <a:lnTo>
                    <a:pt x="378" y="0"/>
                  </a:lnTo>
                  <a:lnTo>
                    <a:pt x="305" y="64"/>
                  </a:lnTo>
                  <a:lnTo>
                    <a:pt x="237" y="12"/>
                  </a:lnTo>
                  <a:lnTo>
                    <a:pt x="192" y="54"/>
                  </a:lnTo>
                  <a:lnTo>
                    <a:pt x="144" y="75"/>
                  </a:lnTo>
                  <a:lnTo>
                    <a:pt x="129" y="84"/>
                  </a:lnTo>
                  <a:lnTo>
                    <a:pt x="108" y="78"/>
                  </a:lnTo>
                  <a:cubicBezTo>
                    <a:pt x="97" y="73"/>
                    <a:pt x="99" y="60"/>
                    <a:pt x="60" y="54"/>
                  </a:cubicBezTo>
                  <a:cubicBezTo>
                    <a:pt x="21" y="48"/>
                    <a:pt x="17" y="73"/>
                    <a:pt x="6" y="78"/>
                  </a:cubicBezTo>
                  <a:close/>
                </a:path>
              </a:pathLst>
            </a:custGeom>
            <a:solidFill>
              <a:srgbClr val="DDF2FF"/>
            </a:solidFill>
            <a:ln w="9525">
              <a:noFill/>
              <a:round/>
              <a:headEnd/>
              <a:tailEnd/>
            </a:ln>
            <a:effectLst/>
          </p:spPr>
          <p:txBody>
            <a:bodyPr/>
            <a:lstStyle/>
            <a:p>
              <a:endParaRPr lang="zh-CN" altLang="en-US"/>
            </a:p>
          </p:txBody>
        </p:sp>
        <p:sp>
          <p:nvSpPr>
            <p:cNvPr id="40986" name="Freeform 26"/>
            <p:cNvSpPr>
              <a:spLocks/>
            </p:cNvSpPr>
            <p:nvPr/>
          </p:nvSpPr>
          <p:spPr bwMode="ltGray">
            <a:xfrm>
              <a:off x="2944" y="2778"/>
              <a:ext cx="134" cy="178"/>
            </a:xfrm>
            <a:custGeom>
              <a:avLst/>
              <a:gdLst/>
              <a:ahLst/>
              <a:cxnLst>
                <a:cxn ang="0">
                  <a:pos x="0" y="0"/>
                </a:cxn>
                <a:cxn ang="0">
                  <a:pos x="15" y="63"/>
                </a:cxn>
                <a:cxn ang="0">
                  <a:pos x="45" y="120"/>
                </a:cxn>
                <a:cxn ang="0">
                  <a:pos x="90" y="186"/>
                </a:cxn>
                <a:cxn ang="0">
                  <a:pos x="123" y="198"/>
                </a:cxn>
                <a:cxn ang="0">
                  <a:pos x="150" y="162"/>
                </a:cxn>
                <a:cxn ang="0">
                  <a:pos x="114" y="162"/>
                </a:cxn>
                <a:cxn ang="0">
                  <a:pos x="111" y="102"/>
                </a:cxn>
                <a:cxn ang="0">
                  <a:pos x="78" y="84"/>
                </a:cxn>
                <a:cxn ang="0">
                  <a:pos x="99" y="21"/>
                </a:cxn>
                <a:cxn ang="0">
                  <a:pos x="48" y="36"/>
                </a:cxn>
                <a:cxn ang="0">
                  <a:pos x="0" y="0"/>
                </a:cxn>
              </a:cxnLst>
              <a:rect l="0" t="0" r="r" b="b"/>
              <a:pathLst>
                <a:path w="150" h="198">
                  <a:moveTo>
                    <a:pt x="0" y="0"/>
                  </a:moveTo>
                  <a:lnTo>
                    <a:pt x="15" y="63"/>
                  </a:lnTo>
                  <a:lnTo>
                    <a:pt x="45" y="120"/>
                  </a:lnTo>
                  <a:lnTo>
                    <a:pt x="90" y="186"/>
                  </a:lnTo>
                  <a:lnTo>
                    <a:pt x="123" y="198"/>
                  </a:lnTo>
                  <a:lnTo>
                    <a:pt x="150" y="162"/>
                  </a:lnTo>
                  <a:lnTo>
                    <a:pt x="114" y="162"/>
                  </a:lnTo>
                  <a:lnTo>
                    <a:pt x="111" y="102"/>
                  </a:lnTo>
                  <a:lnTo>
                    <a:pt x="78" y="84"/>
                  </a:lnTo>
                  <a:lnTo>
                    <a:pt x="99" y="21"/>
                  </a:lnTo>
                  <a:lnTo>
                    <a:pt x="48" y="36"/>
                  </a:lnTo>
                  <a:lnTo>
                    <a:pt x="0" y="0"/>
                  </a:lnTo>
                  <a:close/>
                </a:path>
              </a:pathLst>
            </a:custGeom>
            <a:solidFill>
              <a:srgbClr val="DDF2FF"/>
            </a:solidFill>
            <a:ln w="9525">
              <a:noFill/>
              <a:round/>
              <a:headEnd/>
              <a:tailEnd/>
            </a:ln>
            <a:effectLst/>
          </p:spPr>
          <p:txBody>
            <a:bodyPr/>
            <a:lstStyle/>
            <a:p>
              <a:endParaRPr lang="zh-CN" altLang="en-US"/>
            </a:p>
          </p:txBody>
        </p:sp>
        <p:sp>
          <p:nvSpPr>
            <p:cNvPr id="40987" name="Freeform 27"/>
            <p:cNvSpPr>
              <a:spLocks/>
            </p:cNvSpPr>
            <p:nvPr/>
          </p:nvSpPr>
          <p:spPr bwMode="ltGray">
            <a:xfrm>
              <a:off x="3074" y="2697"/>
              <a:ext cx="80" cy="263"/>
            </a:xfrm>
            <a:custGeom>
              <a:avLst/>
              <a:gdLst/>
              <a:ahLst/>
              <a:cxnLst>
                <a:cxn ang="0">
                  <a:pos x="56" y="0"/>
                </a:cxn>
                <a:cxn ang="0">
                  <a:pos x="29" y="78"/>
                </a:cxn>
                <a:cxn ang="0">
                  <a:pos x="2" y="111"/>
                </a:cxn>
                <a:cxn ang="0">
                  <a:pos x="0" y="157"/>
                </a:cxn>
                <a:cxn ang="0">
                  <a:pos x="35" y="162"/>
                </a:cxn>
                <a:cxn ang="0">
                  <a:pos x="45" y="202"/>
                </a:cxn>
                <a:cxn ang="0">
                  <a:pos x="17" y="231"/>
                </a:cxn>
                <a:cxn ang="0">
                  <a:pos x="65" y="291"/>
                </a:cxn>
                <a:cxn ang="0">
                  <a:pos x="90" y="293"/>
                </a:cxn>
                <a:cxn ang="0">
                  <a:pos x="62" y="261"/>
                </a:cxn>
                <a:cxn ang="0">
                  <a:pos x="71" y="177"/>
                </a:cxn>
                <a:cxn ang="0">
                  <a:pos x="45" y="157"/>
                </a:cxn>
                <a:cxn ang="0">
                  <a:pos x="29" y="129"/>
                </a:cxn>
                <a:cxn ang="0">
                  <a:pos x="56" y="93"/>
                </a:cxn>
                <a:cxn ang="0">
                  <a:pos x="90" y="66"/>
                </a:cxn>
                <a:cxn ang="0">
                  <a:pos x="56" y="0"/>
                </a:cxn>
              </a:cxnLst>
              <a:rect l="0" t="0" r="r" b="b"/>
              <a:pathLst>
                <a:path w="90" h="293">
                  <a:moveTo>
                    <a:pt x="56" y="0"/>
                  </a:moveTo>
                  <a:lnTo>
                    <a:pt x="29" y="78"/>
                  </a:lnTo>
                  <a:lnTo>
                    <a:pt x="2" y="111"/>
                  </a:lnTo>
                  <a:lnTo>
                    <a:pt x="0" y="157"/>
                  </a:lnTo>
                  <a:lnTo>
                    <a:pt x="35" y="162"/>
                  </a:lnTo>
                  <a:lnTo>
                    <a:pt x="45" y="202"/>
                  </a:lnTo>
                  <a:lnTo>
                    <a:pt x="17" y="231"/>
                  </a:lnTo>
                  <a:lnTo>
                    <a:pt x="65" y="291"/>
                  </a:lnTo>
                  <a:lnTo>
                    <a:pt x="90" y="293"/>
                  </a:lnTo>
                  <a:lnTo>
                    <a:pt x="62" y="261"/>
                  </a:lnTo>
                  <a:lnTo>
                    <a:pt x="71" y="177"/>
                  </a:lnTo>
                  <a:lnTo>
                    <a:pt x="45" y="157"/>
                  </a:lnTo>
                  <a:lnTo>
                    <a:pt x="29" y="129"/>
                  </a:lnTo>
                  <a:lnTo>
                    <a:pt x="56" y="93"/>
                  </a:lnTo>
                  <a:lnTo>
                    <a:pt x="90" y="66"/>
                  </a:lnTo>
                  <a:lnTo>
                    <a:pt x="56" y="0"/>
                  </a:lnTo>
                  <a:close/>
                </a:path>
              </a:pathLst>
            </a:custGeom>
            <a:solidFill>
              <a:srgbClr val="DDF2FF"/>
            </a:solidFill>
            <a:ln w="9525">
              <a:noFill/>
              <a:round/>
              <a:headEnd/>
              <a:tailEnd/>
            </a:ln>
            <a:effectLst/>
          </p:spPr>
          <p:txBody>
            <a:bodyPr/>
            <a:lstStyle/>
            <a:p>
              <a:endParaRPr lang="zh-CN" altLang="en-US"/>
            </a:p>
          </p:txBody>
        </p:sp>
        <p:sp>
          <p:nvSpPr>
            <p:cNvPr id="40988" name="Freeform 28"/>
            <p:cNvSpPr>
              <a:spLocks/>
            </p:cNvSpPr>
            <p:nvPr/>
          </p:nvSpPr>
          <p:spPr bwMode="ltGray">
            <a:xfrm>
              <a:off x="3194" y="2490"/>
              <a:ext cx="258" cy="224"/>
            </a:xfrm>
            <a:custGeom>
              <a:avLst/>
              <a:gdLst/>
              <a:ahLst/>
              <a:cxnLst>
                <a:cxn ang="0">
                  <a:pos x="0" y="249"/>
                </a:cxn>
                <a:cxn ang="0">
                  <a:pos x="12" y="213"/>
                </a:cxn>
                <a:cxn ang="0">
                  <a:pos x="66" y="216"/>
                </a:cxn>
                <a:cxn ang="0">
                  <a:pos x="69" y="180"/>
                </a:cxn>
                <a:cxn ang="0">
                  <a:pos x="156" y="147"/>
                </a:cxn>
                <a:cxn ang="0">
                  <a:pos x="183" y="161"/>
                </a:cxn>
                <a:cxn ang="0">
                  <a:pos x="171" y="15"/>
                </a:cxn>
                <a:cxn ang="0">
                  <a:pos x="228" y="0"/>
                </a:cxn>
                <a:cxn ang="0">
                  <a:pos x="288" y="45"/>
                </a:cxn>
                <a:cxn ang="0">
                  <a:pos x="246" y="39"/>
                </a:cxn>
                <a:cxn ang="0">
                  <a:pos x="219" y="63"/>
                </a:cxn>
                <a:cxn ang="0">
                  <a:pos x="243" y="150"/>
                </a:cxn>
                <a:cxn ang="0">
                  <a:pos x="183" y="206"/>
                </a:cxn>
                <a:cxn ang="0">
                  <a:pos x="0" y="249"/>
                </a:cxn>
              </a:cxnLst>
              <a:rect l="0" t="0" r="r" b="b"/>
              <a:pathLst>
                <a:path w="288" h="249">
                  <a:moveTo>
                    <a:pt x="0" y="249"/>
                  </a:moveTo>
                  <a:lnTo>
                    <a:pt x="12" y="213"/>
                  </a:lnTo>
                  <a:lnTo>
                    <a:pt x="66" y="216"/>
                  </a:lnTo>
                  <a:lnTo>
                    <a:pt x="69" y="180"/>
                  </a:lnTo>
                  <a:lnTo>
                    <a:pt x="156" y="147"/>
                  </a:lnTo>
                  <a:lnTo>
                    <a:pt x="183" y="161"/>
                  </a:lnTo>
                  <a:lnTo>
                    <a:pt x="171" y="15"/>
                  </a:lnTo>
                  <a:lnTo>
                    <a:pt x="228" y="0"/>
                  </a:lnTo>
                  <a:lnTo>
                    <a:pt x="288" y="45"/>
                  </a:lnTo>
                  <a:lnTo>
                    <a:pt x="246" y="39"/>
                  </a:lnTo>
                  <a:lnTo>
                    <a:pt x="219" y="63"/>
                  </a:lnTo>
                  <a:lnTo>
                    <a:pt x="243" y="150"/>
                  </a:lnTo>
                  <a:lnTo>
                    <a:pt x="183" y="206"/>
                  </a:lnTo>
                  <a:lnTo>
                    <a:pt x="0" y="249"/>
                  </a:lnTo>
                  <a:close/>
                </a:path>
              </a:pathLst>
            </a:custGeom>
            <a:solidFill>
              <a:srgbClr val="DDF2FF"/>
            </a:solidFill>
            <a:ln w="9525">
              <a:noFill/>
              <a:round/>
              <a:headEnd/>
              <a:tailEnd/>
            </a:ln>
            <a:effectLst/>
          </p:spPr>
          <p:txBody>
            <a:bodyPr/>
            <a:lstStyle/>
            <a:p>
              <a:endParaRPr lang="zh-CN" altLang="en-US"/>
            </a:p>
          </p:txBody>
        </p:sp>
        <p:sp>
          <p:nvSpPr>
            <p:cNvPr id="40989" name="AutoShape 29"/>
            <p:cNvSpPr>
              <a:spLocks noChangeArrowheads="1"/>
            </p:cNvSpPr>
            <p:nvPr/>
          </p:nvSpPr>
          <p:spPr bwMode="ltGray">
            <a:xfrm rot="-32400000">
              <a:off x="3561" y="1130"/>
              <a:ext cx="812" cy="610"/>
            </a:xfrm>
            <a:custGeom>
              <a:avLst/>
              <a:gdLst>
                <a:gd name="G0" fmla="+- 1492 0 0"/>
                <a:gd name="G1" fmla="+- 21600 0 1492"/>
                <a:gd name="G2" fmla="+- 21600 0 14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92" y="10800"/>
                  </a:moveTo>
                  <a:cubicBezTo>
                    <a:pt x="1492" y="15941"/>
                    <a:pt x="5659" y="20108"/>
                    <a:pt x="10800" y="20108"/>
                  </a:cubicBezTo>
                  <a:cubicBezTo>
                    <a:pt x="15941" y="20108"/>
                    <a:pt x="20108" y="15941"/>
                    <a:pt x="20108" y="10800"/>
                  </a:cubicBezTo>
                  <a:cubicBezTo>
                    <a:pt x="20108" y="5659"/>
                    <a:pt x="15941" y="1492"/>
                    <a:pt x="10800" y="1492"/>
                  </a:cubicBezTo>
                  <a:cubicBezTo>
                    <a:pt x="5659" y="1492"/>
                    <a:pt x="1492" y="5659"/>
                    <a:pt x="1492" y="10800"/>
                  </a:cubicBezTo>
                  <a:close/>
                </a:path>
              </a:pathLst>
            </a:custGeom>
            <a:solidFill>
              <a:srgbClr val="DDF2FF"/>
            </a:solidFill>
            <a:ln w="9525">
              <a:noFill/>
              <a:round/>
              <a:headEnd/>
              <a:tailEnd/>
            </a:ln>
            <a:effectLst/>
          </p:spPr>
          <p:txBody>
            <a:bodyPr wrap="none" anchor="ctr"/>
            <a:lstStyle/>
            <a:p>
              <a:endParaRPr lang="zh-CN" altLang="en-US"/>
            </a:p>
          </p:txBody>
        </p:sp>
      </p:grpSp>
      <p:sp>
        <p:nvSpPr>
          <p:cNvPr id="40990" name="Rectangle 30"/>
          <p:cNvSpPr>
            <a:spLocks noChangeArrowheads="1"/>
          </p:cNvSpPr>
          <p:nvPr/>
        </p:nvSpPr>
        <p:spPr bwMode="auto">
          <a:xfrm>
            <a:off x="1331913" y="2852738"/>
            <a:ext cx="6840537" cy="1366837"/>
          </a:xfrm>
          <a:prstGeom prst="rect">
            <a:avLst/>
          </a:prstGeom>
          <a:noFill/>
          <a:ln w="9525">
            <a:noFill/>
            <a:miter lim="800000"/>
            <a:headEnd/>
            <a:tailEnd/>
          </a:ln>
          <a:effectLst/>
        </p:spPr>
        <p:txBody>
          <a:bodyPr/>
          <a:lstStyle/>
          <a:p>
            <a:pPr algn="ctr" eaLnBrk="1" hangingPunct="1"/>
            <a:r>
              <a:rPr lang="zh-CN" altLang="en-US" sz="6000" b="1" u="sng" dirty="0" smtClean="0">
                <a:solidFill>
                  <a:schemeClr val="accent1"/>
                </a:solidFill>
                <a:effectLst>
                  <a:outerShdw blurRad="38100" dist="38100" dir="2700000" algn="tl">
                    <a:srgbClr val="C0C0C0"/>
                  </a:outerShdw>
                </a:effectLst>
                <a:latin typeface="Verdana" pitchFamily="34" charset="0"/>
                <a:ea typeface="굴림" pitchFamily="50" charset="-127"/>
              </a:rPr>
              <a:t>祝大家学习进步</a:t>
            </a:r>
            <a:r>
              <a:rPr lang="en-US" altLang="ko-KR" sz="6000" b="1" u="sng" dirty="0" smtClean="0">
                <a:solidFill>
                  <a:schemeClr val="accent1"/>
                </a:solidFill>
                <a:effectLst>
                  <a:outerShdw blurRad="38100" dist="38100" dir="2700000" algn="tl">
                    <a:srgbClr val="C0C0C0"/>
                  </a:outerShdw>
                </a:effectLst>
                <a:latin typeface="Verdana" pitchFamily="34" charset="0"/>
                <a:ea typeface="굴림" pitchFamily="50" charset="-127"/>
              </a:rPr>
              <a:t>!</a:t>
            </a:r>
            <a:endParaRPr lang="en-US" altLang="ko-KR" sz="6000" b="1" dirty="0">
              <a:solidFill>
                <a:schemeClr val="accent1"/>
              </a:solidFill>
              <a:effectLst>
                <a:outerShdw blurRad="38100" dist="38100" dir="2700000" algn="tl">
                  <a:srgbClr val="C0C0C0"/>
                </a:outerShdw>
              </a:effectLst>
              <a:latin typeface="Verdana" pitchFamily="34" charset="0"/>
              <a:ea typeface="굴림" pitchFamily="50"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2"/>
                                        </p:tgtEl>
                                        <p:attrNameLst>
                                          <p:attrName>r</p:attrName>
                                        </p:attrNameLst>
                                      </p:cBhvr>
                                    </p:animRot>
                                  </p:childTnLst>
                                </p:cTn>
                              </p:par>
                              <p:par>
                                <p:cTn id="7" presetID="53"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childTnLst>
                          </p:cTn>
                        </p:par>
                        <p:par>
                          <p:cTn id="12" fill="hold">
                            <p:stCondLst>
                              <p:cond delay="3000"/>
                            </p:stCondLst>
                            <p:childTnLst>
                              <p:par>
                                <p:cTn id="13" presetID="45" presetClass="entr" presetSubtype="0" fill="hold" grpId="0" nodeType="afterEffect">
                                  <p:stCondLst>
                                    <p:cond delay="0"/>
                                  </p:stCondLst>
                                  <p:iterate type="lt">
                                    <p:tmPct val="10000"/>
                                  </p:iterate>
                                  <p:childTnLst>
                                    <p:set>
                                      <p:cBhvr>
                                        <p:cTn id="14" dur="1" fill="hold">
                                          <p:stCondLst>
                                            <p:cond delay="0"/>
                                          </p:stCondLst>
                                        </p:cTn>
                                        <p:tgtEl>
                                          <p:spTgt spid="40990"/>
                                        </p:tgtEl>
                                        <p:attrNameLst>
                                          <p:attrName>style.visibility</p:attrName>
                                        </p:attrNameLst>
                                      </p:cBhvr>
                                      <p:to>
                                        <p:strVal val="visible"/>
                                      </p:to>
                                    </p:set>
                                    <p:animEffect transition="in" filter="fade">
                                      <p:cBhvr>
                                        <p:cTn id="15" dur="2000"/>
                                        <p:tgtEl>
                                          <p:spTgt spid="40990"/>
                                        </p:tgtEl>
                                      </p:cBhvr>
                                    </p:animEffect>
                                    <p:anim calcmode="lin" valueType="num">
                                      <p:cBhvr>
                                        <p:cTn id="16" dur="2000" fill="hold"/>
                                        <p:tgtEl>
                                          <p:spTgt spid="40990"/>
                                        </p:tgtEl>
                                        <p:attrNameLst>
                                          <p:attrName>ppt_w</p:attrName>
                                        </p:attrNameLst>
                                      </p:cBhvr>
                                      <p:tavLst>
                                        <p:tav tm="0" fmla="#ppt_w*sin(2.5*pi*$)">
                                          <p:val>
                                            <p:fltVal val="0"/>
                                          </p:val>
                                        </p:tav>
                                        <p:tav tm="100000">
                                          <p:val>
                                            <p:fltVal val="1"/>
                                          </p:val>
                                        </p:tav>
                                      </p:tavLst>
                                    </p:anim>
                                    <p:anim calcmode="lin" valueType="num">
                                      <p:cBhvr>
                                        <p:cTn id="17" dur="2000" fill="hold"/>
                                        <p:tgtEl>
                                          <p:spTgt spid="409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项目危险预警信号</a:t>
            </a:r>
            <a:endParaRPr lang="zh-CN" altLang="en-US" b="1" dirty="0"/>
          </a:p>
        </p:txBody>
      </p:sp>
      <p:sp>
        <p:nvSpPr>
          <p:cNvPr id="3" name="内容占位符 2"/>
          <p:cNvSpPr>
            <a:spLocks noGrp="1"/>
          </p:cNvSpPr>
          <p:nvPr>
            <p:ph idx="1"/>
          </p:nvPr>
        </p:nvSpPr>
        <p:spPr/>
        <p:txBody>
          <a:bodyPr/>
          <a:lstStyle/>
          <a:p>
            <a:pPr>
              <a:defRPr/>
            </a:pPr>
            <a:r>
              <a:rPr lang="zh-CN" altLang="en-US" sz="1800" dirty="0" smtClean="0"/>
              <a:t>为了成功地管理软件项目，必须了解可能会出现什么问题。在一篇关于软件项目的优秀论文中，定义了</a:t>
            </a:r>
            <a:r>
              <a:rPr lang="en-US" altLang="zh-CN" sz="1800" dirty="0" smtClean="0"/>
              <a:t>10</a:t>
            </a:r>
            <a:r>
              <a:rPr lang="zh-CN" altLang="en-US" sz="1800" dirty="0" smtClean="0"/>
              <a:t>个表示信息系统项目正处于危险状态的信号：</a:t>
            </a:r>
          </a:p>
          <a:p>
            <a:pPr lvl="1">
              <a:defRPr/>
            </a:pPr>
            <a:r>
              <a:rPr lang="zh-CN" altLang="en-US" dirty="0" smtClean="0"/>
              <a:t>软件人员不了解其</a:t>
            </a:r>
            <a:r>
              <a:rPr lang="zh-CN" altLang="en-US" dirty="0" smtClean="0">
                <a:solidFill>
                  <a:srgbClr val="FF0000"/>
                </a:solidFill>
              </a:rPr>
              <a:t>客户的要求</a:t>
            </a:r>
            <a:r>
              <a:rPr lang="zh-CN" altLang="en-US" dirty="0" smtClean="0"/>
              <a:t>。</a:t>
            </a:r>
          </a:p>
          <a:p>
            <a:pPr lvl="1">
              <a:defRPr/>
            </a:pPr>
            <a:r>
              <a:rPr lang="zh-CN" altLang="en-US" dirty="0" smtClean="0">
                <a:solidFill>
                  <a:srgbClr val="FF0000"/>
                </a:solidFill>
              </a:rPr>
              <a:t>产品范围定义</a:t>
            </a:r>
            <a:r>
              <a:rPr lang="zh-CN" altLang="en-US" dirty="0" smtClean="0"/>
              <a:t>得很糟糕。</a:t>
            </a:r>
          </a:p>
          <a:p>
            <a:pPr lvl="1">
              <a:defRPr/>
            </a:pPr>
            <a:r>
              <a:rPr lang="zh-CN" altLang="en-US" dirty="0" smtClean="0"/>
              <a:t>没有很好地</a:t>
            </a:r>
            <a:r>
              <a:rPr lang="zh-CN" altLang="en-US" dirty="0" smtClean="0">
                <a:solidFill>
                  <a:srgbClr val="FF0000"/>
                </a:solidFill>
              </a:rPr>
              <a:t>管理变更</a:t>
            </a:r>
            <a:r>
              <a:rPr lang="zh-CN" altLang="en-US" dirty="0" smtClean="0"/>
              <a:t>。</a:t>
            </a:r>
          </a:p>
          <a:p>
            <a:pPr lvl="1">
              <a:defRPr/>
            </a:pPr>
            <a:r>
              <a:rPr lang="zh-CN" altLang="en-US" dirty="0" smtClean="0">
                <a:solidFill>
                  <a:srgbClr val="FF0000"/>
                </a:solidFill>
              </a:rPr>
              <a:t>选择的技术</a:t>
            </a:r>
            <a:r>
              <a:rPr lang="zh-CN" altLang="en-US" dirty="0" smtClean="0"/>
              <a:t>发生了变化。</a:t>
            </a:r>
          </a:p>
          <a:p>
            <a:pPr lvl="1">
              <a:defRPr/>
            </a:pPr>
            <a:r>
              <a:rPr lang="zh-CN" altLang="en-US" dirty="0" smtClean="0">
                <a:solidFill>
                  <a:srgbClr val="FF0000"/>
                </a:solidFill>
              </a:rPr>
              <a:t>业务需求</a:t>
            </a:r>
            <a:r>
              <a:rPr lang="zh-CN" altLang="en-US" dirty="0" smtClean="0"/>
              <a:t>发生变化。</a:t>
            </a:r>
          </a:p>
          <a:p>
            <a:pPr lvl="1">
              <a:defRPr/>
            </a:pPr>
            <a:r>
              <a:rPr lang="zh-CN" altLang="en-US" dirty="0" smtClean="0">
                <a:solidFill>
                  <a:srgbClr val="FF0000"/>
                </a:solidFill>
              </a:rPr>
              <a:t>最后期限</a:t>
            </a:r>
            <a:r>
              <a:rPr lang="zh-CN" altLang="en-US" dirty="0" smtClean="0"/>
              <a:t>是不切实际的。</a:t>
            </a:r>
          </a:p>
          <a:p>
            <a:pPr lvl="1">
              <a:defRPr/>
            </a:pPr>
            <a:r>
              <a:rPr lang="zh-CN" altLang="en-US" dirty="0" smtClean="0">
                <a:solidFill>
                  <a:srgbClr val="FF0000"/>
                </a:solidFill>
              </a:rPr>
              <a:t>客户抵制</a:t>
            </a:r>
            <a:r>
              <a:rPr lang="zh-CN" altLang="en-US" dirty="0" smtClean="0"/>
              <a:t>。</a:t>
            </a:r>
          </a:p>
          <a:p>
            <a:pPr lvl="1">
              <a:defRPr/>
            </a:pPr>
            <a:r>
              <a:rPr lang="zh-CN" altLang="en-US" dirty="0" smtClean="0">
                <a:solidFill>
                  <a:srgbClr val="FF0000"/>
                </a:solidFill>
              </a:rPr>
              <a:t>失去赞助</a:t>
            </a:r>
            <a:r>
              <a:rPr lang="zh-CN" altLang="en-US" dirty="0" smtClean="0"/>
              <a:t>。</a:t>
            </a:r>
          </a:p>
          <a:p>
            <a:pPr lvl="1">
              <a:defRPr/>
            </a:pPr>
            <a:r>
              <a:rPr lang="zh-CN" altLang="en-US" dirty="0" smtClean="0">
                <a:solidFill>
                  <a:srgbClr val="FF0000"/>
                </a:solidFill>
              </a:rPr>
              <a:t>项目团队</a:t>
            </a:r>
            <a:r>
              <a:rPr lang="zh-CN" altLang="en-US" dirty="0" smtClean="0"/>
              <a:t>缺乏具有合适技能的人员。</a:t>
            </a:r>
          </a:p>
          <a:p>
            <a:pPr lvl="1">
              <a:defRPr/>
            </a:pPr>
            <a:r>
              <a:rPr lang="zh-CN" altLang="en-US" dirty="0" smtClean="0"/>
              <a:t>管理者没有很好地利用已学到的</a:t>
            </a:r>
            <a:r>
              <a:rPr lang="zh-CN" altLang="en-US" dirty="0" smtClean="0">
                <a:solidFill>
                  <a:srgbClr val="FF0000"/>
                </a:solidFill>
              </a:rPr>
              <a:t>最佳实践和教训</a:t>
            </a:r>
            <a:r>
              <a:rPr lang="zh-CN" altLang="en-US" dirty="0" smtClean="0"/>
              <a:t>。</a:t>
            </a:r>
          </a:p>
          <a:p>
            <a:pPr>
              <a:defRPr/>
            </a:pPr>
            <a:endParaRPr lang="zh-CN" altLang="en-US" dirty="0" smtClean="0"/>
          </a:p>
          <a:p>
            <a:pPr>
              <a:buNone/>
            </a:pPr>
            <a:endParaRPr lang="zh-CN" altLang="en-US"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应对项目危险的策略</a:t>
            </a:r>
            <a:endParaRPr lang="zh-CN" altLang="en-US" b="1" dirty="0"/>
          </a:p>
        </p:txBody>
      </p:sp>
      <p:sp>
        <p:nvSpPr>
          <p:cNvPr id="3" name="内容占位符 2"/>
          <p:cNvSpPr>
            <a:spLocks noGrp="1"/>
          </p:cNvSpPr>
          <p:nvPr>
            <p:ph idx="1"/>
          </p:nvPr>
        </p:nvSpPr>
        <p:spPr/>
        <p:txBody>
          <a:bodyPr/>
          <a:lstStyle/>
          <a:p>
            <a:r>
              <a:rPr lang="en-US" altLang="zh-CN" dirty="0" smtClean="0"/>
              <a:t>1</a:t>
            </a:r>
            <a:r>
              <a:rPr lang="zh-CN" altLang="en-US" dirty="0" smtClean="0"/>
              <a:t>、在正确的基础上开始工作。</a:t>
            </a:r>
            <a:endParaRPr lang="en-US" altLang="zh-CN" dirty="0" smtClean="0"/>
          </a:p>
          <a:p>
            <a:pPr lvl="1"/>
            <a:r>
              <a:rPr lang="zh-CN" altLang="en-US" dirty="0" smtClean="0"/>
              <a:t>首先努力地正确理解要</a:t>
            </a:r>
            <a:r>
              <a:rPr lang="zh-CN" altLang="en-US" dirty="0" smtClean="0">
                <a:solidFill>
                  <a:srgbClr val="FF0000"/>
                </a:solidFill>
              </a:rPr>
              <a:t>解决的问题</a:t>
            </a:r>
            <a:r>
              <a:rPr lang="zh-CN" altLang="en-US" dirty="0" smtClean="0"/>
              <a:t>，然后为每个参与项目的人员设置</a:t>
            </a:r>
            <a:r>
              <a:rPr lang="zh-CN" altLang="en-US" dirty="0" smtClean="0">
                <a:solidFill>
                  <a:srgbClr val="FF0000"/>
                </a:solidFill>
              </a:rPr>
              <a:t>现实的目标和期</a:t>
            </a:r>
            <a:r>
              <a:rPr lang="zh-CN" altLang="en-US" dirty="0" smtClean="0"/>
              <a:t>望。</a:t>
            </a:r>
            <a:endParaRPr lang="en-US" altLang="zh-CN" dirty="0" smtClean="0"/>
          </a:p>
          <a:p>
            <a:pPr lvl="1"/>
            <a:r>
              <a:rPr lang="zh-CN" altLang="en-US" dirty="0" smtClean="0"/>
              <a:t>这一点又通过组建合适的开发团队以及给予团队完成工作所需的自由、权力和技术而得到加强。</a:t>
            </a:r>
          </a:p>
          <a:p>
            <a:pPr>
              <a:buNone/>
              <a:defRPr/>
            </a:pPr>
            <a:endParaRPr lang="zh-CN" altLang="en-US" dirty="0" smtClean="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应对项目危险的策略</a:t>
            </a:r>
            <a:endParaRPr lang="zh-CN" altLang="en-US" b="1" dirty="0"/>
          </a:p>
        </p:txBody>
      </p:sp>
      <p:sp>
        <p:nvSpPr>
          <p:cNvPr id="3" name="内容占位符 2"/>
          <p:cNvSpPr>
            <a:spLocks noGrp="1"/>
          </p:cNvSpPr>
          <p:nvPr>
            <p:ph idx="1"/>
          </p:nvPr>
        </p:nvSpPr>
        <p:spPr/>
        <p:txBody>
          <a:bodyPr/>
          <a:lstStyle/>
          <a:p>
            <a:r>
              <a:rPr lang="en-US" altLang="zh-CN" dirty="0" smtClean="0"/>
              <a:t>2</a:t>
            </a:r>
            <a:r>
              <a:rPr lang="zh-CN" altLang="en-US" dirty="0" smtClean="0"/>
              <a:t>、保持动力。</a:t>
            </a:r>
            <a:endParaRPr lang="en-US" altLang="zh-CN" dirty="0" smtClean="0"/>
          </a:p>
          <a:p>
            <a:pPr lvl="1"/>
            <a:r>
              <a:rPr lang="zh-CN" altLang="en-US" dirty="0" smtClean="0"/>
              <a:t>很多项目的启动都有一个良好的开端，但是，后来慢慢地开始瓦解。</a:t>
            </a:r>
            <a:endParaRPr lang="en-US" altLang="zh-CN" dirty="0" smtClean="0"/>
          </a:p>
          <a:p>
            <a:pPr lvl="1"/>
            <a:r>
              <a:rPr lang="zh-CN" altLang="en-US" dirty="0" smtClean="0"/>
              <a:t>为了维持动力，项目经理必须采取激励措施</a:t>
            </a:r>
            <a:r>
              <a:rPr lang="zh-CN" altLang="en-US" dirty="0" smtClean="0">
                <a:solidFill>
                  <a:srgbClr val="FF0000"/>
                </a:solidFill>
              </a:rPr>
              <a:t>使人员变动量保持绝对最小</a:t>
            </a:r>
            <a:r>
              <a:rPr lang="zh-CN" altLang="en-US" dirty="0" smtClean="0"/>
              <a:t>，项目团队应该强调完成的每个任务的质量，而高层的管理应该尽可能不干涉团队的工作。</a:t>
            </a: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应对项目危险的策略</a:t>
            </a:r>
            <a:endParaRPr lang="zh-CN" altLang="en-US" b="1" dirty="0"/>
          </a:p>
        </p:txBody>
      </p:sp>
      <p:sp>
        <p:nvSpPr>
          <p:cNvPr id="3" name="内容占位符 2"/>
          <p:cNvSpPr>
            <a:spLocks noGrp="1"/>
          </p:cNvSpPr>
          <p:nvPr>
            <p:ph idx="1"/>
          </p:nvPr>
        </p:nvSpPr>
        <p:spPr/>
        <p:txBody>
          <a:bodyPr/>
          <a:lstStyle/>
          <a:p>
            <a:r>
              <a:rPr lang="en-US" altLang="zh-CN" dirty="0" smtClean="0"/>
              <a:t>3</a:t>
            </a:r>
            <a:r>
              <a:rPr lang="zh-CN" altLang="en-US" dirty="0" smtClean="0"/>
              <a:t>、跟踪进展。</a:t>
            </a:r>
            <a:endParaRPr lang="en-US" altLang="zh-CN" dirty="0" smtClean="0"/>
          </a:p>
          <a:p>
            <a:pPr lvl="1"/>
            <a:r>
              <a:rPr lang="zh-CN" altLang="en-US" dirty="0" smtClean="0"/>
              <a:t>对于一个软件项目，当工作产品被生产出来和被批准时，</a:t>
            </a:r>
            <a:r>
              <a:rPr lang="zh-CN" altLang="en-US" dirty="0" smtClean="0">
                <a:solidFill>
                  <a:srgbClr val="FF0000"/>
                </a:solidFill>
              </a:rPr>
              <a:t>跟踪项目进展</a:t>
            </a:r>
            <a:r>
              <a:rPr lang="zh-CN" altLang="en-US" dirty="0" smtClean="0"/>
              <a:t>要作为质量保证活动的一部分。</a:t>
            </a:r>
            <a:endParaRPr lang="en-US" altLang="zh-CN" dirty="0" smtClean="0"/>
          </a:p>
          <a:p>
            <a:pPr lvl="1"/>
            <a:r>
              <a:rPr lang="zh-CN" altLang="en-US" dirty="0" smtClean="0"/>
              <a:t>此外，可以收集软件过程和项目测量数据，然后</a:t>
            </a:r>
            <a:r>
              <a:rPr lang="zh-CN" altLang="en-US" dirty="0" smtClean="0">
                <a:solidFill>
                  <a:srgbClr val="FF0000"/>
                </a:solidFill>
              </a:rPr>
              <a:t>对照</a:t>
            </a:r>
            <a:r>
              <a:rPr lang="zh-CN" altLang="en-US" dirty="0" smtClean="0"/>
              <a:t>软件开发组织的</a:t>
            </a:r>
            <a:r>
              <a:rPr lang="zh-CN" altLang="en-US" dirty="0" smtClean="0">
                <a:solidFill>
                  <a:srgbClr val="FF0000"/>
                </a:solidFill>
              </a:rPr>
              <a:t>平均数据</a:t>
            </a:r>
            <a:r>
              <a:rPr lang="zh-CN" altLang="en-US" dirty="0" smtClean="0"/>
              <a:t>来评估项目的进展。</a:t>
            </a: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应对项目危险的策略</a:t>
            </a:r>
            <a:endParaRPr lang="zh-CN" altLang="en-US" b="1" dirty="0"/>
          </a:p>
        </p:txBody>
      </p:sp>
      <p:sp>
        <p:nvSpPr>
          <p:cNvPr id="3" name="内容占位符 2"/>
          <p:cNvSpPr>
            <a:spLocks noGrp="1"/>
          </p:cNvSpPr>
          <p:nvPr>
            <p:ph idx="1"/>
          </p:nvPr>
        </p:nvSpPr>
        <p:spPr/>
        <p:txBody>
          <a:bodyPr/>
          <a:lstStyle/>
          <a:p>
            <a:r>
              <a:rPr lang="en-US" altLang="zh-CN" dirty="0" smtClean="0"/>
              <a:t>4</a:t>
            </a:r>
            <a:r>
              <a:rPr lang="zh-CN" altLang="en-US" dirty="0" smtClean="0"/>
              <a:t>、做出聪明的决策。</a:t>
            </a:r>
            <a:endParaRPr lang="en-US" altLang="zh-CN" dirty="0" smtClean="0"/>
          </a:p>
          <a:p>
            <a:pPr lvl="1"/>
            <a:r>
              <a:rPr lang="zh-CN" altLang="en-US" dirty="0" smtClean="0"/>
              <a:t>总体上，项目经理和软件团队的决策应该“保持项目的简单性”。</a:t>
            </a:r>
            <a:endParaRPr lang="en-US" altLang="zh-CN" dirty="0" smtClean="0"/>
          </a:p>
          <a:p>
            <a:pPr lvl="1"/>
            <a:r>
              <a:rPr lang="zh-CN" altLang="en-US" dirty="0" smtClean="0"/>
              <a:t>只要有可能，就使用商用成品软件或现有的软件构件，在可以采用标准的方法时就避免定制接口，识别并避免显而易见的风险，以及分配比你认为的时间更多的时间来完成复杂或有风险的任务。</a:t>
            </a: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003800" y="2349500"/>
            <a:ext cx="3744913" cy="3816350"/>
            <a:chOff x="2789" y="890"/>
            <a:chExt cx="2722" cy="2721"/>
          </a:xfrm>
        </p:grpSpPr>
        <p:sp>
          <p:nvSpPr>
            <p:cNvPr id="40965" name="AutoShape 5"/>
            <p:cNvSpPr>
              <a:spLocks noChangeArrowheads="1"/>
            </p:cNvSpPr>
            <p:nvPr/>
          </p:nvSpPr>
          <p:spPr bwMode="ltGray">
            <a:xfrm>
              <a:off x="2789" y="894"/>
              <a:ext cx="2722" cy="2684"/>
            </a:xfrm>
            <a:custGeom>
              <a:avLst/>
              <a:gdLst>
                <a:gd name="G0" fmla="+- 320 0 0"/>
                <a:gd name="G1" fmla="+- 21600 0 320"/>
                <a:gd name="G2" fmla="+- 21600 0 3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0" y="10800"/>
                  </a:moveTo>
                  <a:cubicBezTo>
                    <a:pt x="320" y="16588"/>
                    <a:pt x="5012" y="21280"/>
                    <a:pt x="10800" y="21280"/>
                  </a:cubicBezTo>
                  <a:cubicBezTo>
                    <a:pt x="16588" y="21280"/>
                    <a:pt x="21280" y="16588"/>
                    <a:pt x="21280" y="10800"/>
                  </a:cubicBezTo>
                  <a:cubicBezTo>
                    <a:pt x="21280" y="5012"/>
                    <a:pt x="16588" y="320"/>
                    <a:pt x="10800" y="320"/>
                  </a:cubicBezTo>
                  <a:cubicBezTo>
                    <a:pt x="5012" y="320"/>
                    <a:pt x="320" y="5012"/>
                    <a:pt x="320" y="10800"/>
                  </a:cubicBezTo>
                  <a:close/>
                </a:path>
              </a:pathLst>
            </a:custGeom>
            <a:solidFill>
              <a:srgbClr val="DDF2FF"/>
            </a:solidFill>
            <a:ln w="9525">
              <a:noFill/>
              <a:round/>
              <a:headEnd/>
              <a:tailEnd/>
            </a:ln>
            <a:effectLst/>
          </p:spPr>
          <p:txBody>
            <a:bodyPr wrap="none" anchor="ctr"/>
            <a:lstStyle/>
            <a:p>
              <a:endParaRPr lang="zh-CN" altLang="en-US"/>
            </a:p>
          </p:txBody>
        </p:sp>
        <p:sp>
          <p:nvSpPr>
            <p:cNvPr id="40966" name="Freeform 6"/>
            <p:cNvSpPr>
              <a:spLocks/>
            </p:cNvSpPr>
            <p:nvPr/>
          </p:nvSpPr>
          <p:spPr bwMode="ltGray">
            <a:xfrm>
              <a:off x="3196" y="3082"/>
              <a:ext cx="325" cy="244"/>
            </a:xfrm>
            <a:custGeom>
              <a:avLst/>
              <a:gdLst/>
              <a:ahLst/>
              <a:cxnLst>
                <a:cxn ang="0">
                  <a:pos x="0" y="45"/>
                </a:cxn>
                <a:cxn ang="0">
                  <a:pos x="90" y="136"/>
                </a:cxn>
                <a:cxn ang="0">
                  <a:pos x="181" y="227"/>
                </a:cxn>
                <a:cxn ang="0">
                  <a:pos x="272" y="272"/>
                </a:cxn>
                <a:cxn ang="0">
                  <a:pos x="317" y="272"/>
                </a:cxn>
                <a:cxn ang="0">
                  <a:pos x="363" y="181"/>
                </a:cxn>
                <a:cxn ang="0">
                  <a:pos x="317" y="181"/>
                </a:cxn>
                <a:cxn ang="0">
                  <a:pos x="272" y="181"/>
                </a:cxn>
                <a:cxn ang="0">
                  <a:pos x="226" y="181"/>
                </a:cxn>
                <a:cxn ang="0">
                  <a:pos x="226" y="136"/>
                </a:cxn>
                <a:cxn ang="0">
                  <a:pos x="272" y="91"/>
                </a:cxn>
                <a:cxn ang="0">
                  <a:pos x="226" y="45"/>
                </a:cxn>
                <a:cxn ang="0">
                  <a:pos x="226" y="91"/>
                </a:cxn>
                <a:cxn ang="0">
                  <a:pos x="181" y="136"/>
                </a:cxn>
                <a:cxn ang="0">
                  <a:pos x="136" y="136"/>
                </a:cxn>
                <a:cxn ang="0">
                  <a:pos x="90" y="91"/>
                </a:cxn>
                <a:cxn ang="0">
                  <a:pos x="136" y="91"/>
                </a:cxn>
                <a:cxn ang="0">
                  <a:pos x="90" y="45"/>
                </a:cxn>
                <a:cxn ang="0">
                  <a:pos x="45" y="0"/>
                </a:cxn>
                <a:cxn ang="0">
                  <a:pos x="61" y="57"/>
                </a:cxn>
                <a:cxn ang="0">
                  <a:pos x="28" y="45"/>
                </a:cxn>
                <a:cxn ang="0">
                  <a:pos x="0" y="45"/>
                </a:cxn>
              </a:cxnLst>
              <a:rect l="0" t="0" r="r" b="b"/>
              <a:pathLst>
                <a:path w="363" h="272">
                  <a:moveTo>
                    <a:pt x="0" y="45"/>
                  </a:moveTo>
                  <a:lnTo>
                    <a:pt x="90" y="136"/>
                  </a:lnTo>
                  <a:lnTo>
                    <a:pt x="181" y="227"/>
                  </a:lnTo>
                  <a:lnTo>
                    <a:pt x="272" y="272"/>
                  </a:lnTo>
                  <a:lnTo>
                    <a:pt x="317" y="272"/>
                  </a:lnTo>
                  <a:lnTo>
                    <a:pt x="363" y="181"/>
                  </a:lnTo>
                  <a:lnTo>
                    <a:pt x="317" y="181"/>
                  </a:lnTo>
                  <a:lnTo>
                    <a:pt x="272" y="181"/>
                  </a:lnTo>
                  <a:lnTo>
                    <a:pt x="226" y="181"/>
                  </a:lnTo>
                  <a:lnTo>
                    <a:pt x="226" y="136"/>
                  </a:lnTo>
                  <a:lnTo>
                    <a:pt x="272" y="91"/>
                  </a:lnTo>
                  <a:lnTo>
                    <a:pt x="226" y="45"/>
                  </a:lnTo>
                  <a:lnTo>
                    <a:pt x="226" y="91"/>
                  </a:lnTo>
                  <a:lnTo>
                    <a:pt x="181" y="136"/>
                  </a:lnTo>
                  <a:lnTo>
                    <a:pt x="136" y="136"/>
                  </a:lnTo>
                  <a:lnTo>
                    <a:pt x="90" y="91"/>
                  </a:lnTo>
                  <a:lnTo>
                    <a:pt x="136" y="91"/>
                  </a:lnTo>
                  <a:lnTo>
                    <a:pt x="90" y="45"/>
                  </a:lnTo>
                  <a:lnTo>
                    <a:pt x="45" y="0"/>
                  </a:lnTo>
                  <a:lnTo>
                    <a:pt x="61" y="57"/>
                  </a:lnTo>
                  <a:lnTo>
                    <a:pt x="28" y="45"/>
                  </a:lnTo>
                  <a:lnTo>
                    <a:pt x="0" y="45"/>
                  </a:lnTo>
                  <a:close/>
                </a:path>
              </a:pathLst>
            </a:custGeom>
            <a:solidFill>
              <a:srgbClr val="DDF2FF"/>
            </a:solidFill>
            <a:ln w="9525">
              <a:noFill/>
              <a:round/>
              <a:headEnd/>
              <a:tailEnd/>
            </a:ln>
            <a:effectLst/>
          </p:spPr>
          <p:txBody>
            <a:bodyPr/>
            <a:lstStyle/>
            <a:p>
              <a:endParaRPr lang="zh-CN" altLang="en-US"/>
            </a:p>
          </p:txBody>
        </p:sp>
        <p:sp>
          <p:nvSpPr>
            <p:cNvPr id="40967" name="Freeform 7"/>
            <p:cNvSpPr>
              <a:spLocks/>
            </p:cNvSpPr>
            <p:nvPr/>
          </p:nvSpPr>
          <p:spPr bwMode="ltGray">
            <a:xfrm>
              <a:off x="3660" y="1726"/>
              <a:ext cx="420" cy="1885"/>
            </a:xfrm>
            <a:custGeom>
              <a:avLst/>
              <a:gdLst/>
              <a:ahLst/>
              <a:cxnLst>
                <a:cxn ang="0">
                  <a:pos x="162" y="1"/>
                </a:cxn>
                <a:cxn ang="0">
                  <a:pos x="56" y="561"/>
                </a:cxn>
                <a:cxn ang="0">
                  <a:pos x="122" y="1185"/>
                </a:cxn>
                <a:cxn ang="0">
                  <a:pos x="383" y="1785"/>
                </a:cxn>
                <a:cxn ang="0">
                  <a:pos x="343" y="1785"/>
                </a:cxn>
                <a:cxn ang="0">
                  <a:pos x="70" y="1209"/>
                </a:cxn>
                <a:cxn ang="0">
                  <a:pos x="15" y="487"/>
                </a:cxn>
                <a:cxn ang="0">
                  <a:pos x="162" y="1"/>
                </a:cxn>
              </a:cxnLst>
              <a:rect l="0" t="0" r="r" b="b"/>
              <a:pathLst>
                <a:path w="420" h="1885">
                  <a:moveTo>
                    <a:pt x="162" y="1"/>
                  </a:moveTo>
                  <a:cubicBezTo>
                    <a:pt x="173" y="0"/>
                    <a:pt x="62" y="364"/>
                    <a:pt x="56" y="561"/>
                  </a:cubicBezTo>
                  <a:cubicBezTo>
                    <a:pt x="50" y="758"/>
                    <a:pt x="67" y="981"/>
                    <a:pt x="122" y="1185"/>
                  </a:cubicBezTo>
                  <a:cubicBezTo>
                    <a:pt x="176" y="1389"/>
                    <a:pt x="347" y="1685"/>
                    <a:pt x="383" y="1785"/>
                  </a:cubicBezTo>
                  <a:cubicBezTo>
                    <a:pt x="420" y="1885"/>
                    <a:pt x="395" y="1881"/>
                    <a:pt x="343" y="1785"/>
                  </a:cubicBezTo>
                  <a:cubicBezTo>
                    <a:pt x="291" y="1689"/>
                    <a:pt x="125" y="1425"/>
                    <a:pt x="70" y="1209"/>
                  </a:cubicBezTo>
                  <a:cubicBezTo>
                    <a:pt x="15" y="993"/>
                    <a:pt x="0" y="688"/>
                    <a:pt x="15" y="487"/>
                  </a:cubicBezTo>
                  <a:cubicBezTo>
                    <a:pt x="30" y="286"/>
                    <a:pt x="132" y="102"/>
                    <a:pt x="162" y="1"/>
                  </a:cubicBezTo>
                  <a:close/>
                </a:path>
              </a:pathLst>
            </a:custGeom>
            <a:solidFill>
              <a:srgbClr val="DDF2FF"/>
            </a:solidFill>
            <a:ln w="9525">
              <a:noFill/>
              <a:round/>
              <a:headEnd/>
              <a:tailEnd/>
            </a:ln>
            <a:effectLst/>
          </p:spPr>
          <p:txBody>
            <a:bodyPr/>
            <a:lstStyle/>
            <a:p>
              <a:endParaRPr lang="zh-CN" altLang="en-US"/>
            </a:p>
          </p:txBody>
        </p:sp>
        <p:sp>
          <p:nvSpPr>
            <p:cNvPr id="40968" name="Freeform 8"/>
            <p:cNvSpPr>
              <a:spLocks/>
            </p:cNvSpPr>
            <p:nvPr/>
          </p:nvSpPr>
          <p:spPr bwMode="ltGray">
            <a:xfrm>
              <a:off x="4023" y="1694"/>
              <a:ext cx="429" cy="1836"/>
            </a:xfrm>
            <a:custGeom>
              <a:avLst/>
              <a:gdLst/>
              <a:ahLst/>
              <a:cxnLst>
                <a:cxn ang="0">
                  <a:pos x="0" y="25"/>
                </a:cxn>
                <a:cxn ang="0">
                  <a:pos x="375" y="1835"/>
                </a:cxn>
                <a:cxn ang="0">
                  <a:pos x="429" y="1836"/>
                </a:cxn>
                <a:cxn ang="0">
                  <a:pos x="37" y="0"/>
                </a:cxn>
                <a:cxn ang="0">
                  <a:pos x="0" y="25"/>
                </a:cxn>
              </a:cxnLst>
              <a:rect l="0" t="0" r="r" b="b"/>
              <a:pathLst>
                <a:path w="429" h="1836">
                  <a:moveTo>
                    <a:pt x="0" y="25"/>
                  </a:moveTo>
                  <a:lnTo>
                    <a:pt x="375" y="1835"/>
                  </a:lnTo>
                  <a:lnTo>
                    <a:pt x="429" y="1836"/>
                  </a:lnTo>
                  <a:lnTo>
                    <a:pt x="37" y="0"/>
                  </a:lnTo>
                  <a:lnTo>
                    <a:pt x="0" y="25"/>
                  </a:lnTo>
                  <a:close/>
                </a:path>
              </a:pathLst>
            </a:custGeom>
            <a:solidFill>
              <a:srgbClr val="DDF2FF"/>
            </a:solidFill>
            <a:ln w="9525">
              <a:noFill/>
              <a:round/>
              <a:headEnd/>
              <a:tailEnd/>
            </a:ln>
            <a:effectLst/>
          </p:spPr>
          <p:txBody>
            <a:bodyPr/>
            <a:lstStyle/>
            <a:p>
              <a:endParaRPr lang="zh-CN" altLang="en-US"/>
            </a:p>
          </p:txBody>
        </p:sp>
        <p:sp>
          <p:nvSpPr>
            <p:cNvPr id="40969" name="Freeform 9"/>
            <p:cNvSpPr>
              <a:spLocks/>
            </p:cNvSpPr>
            <p:nvPr/>
          </p:nvSpPr>
          <p:spPr bwMode="ltGray">
            <a:xfrm>
              <a:off x="4270" y="1551"/>
              <a:ext cx="600" cy="1899"/>
            </a:xfrm>
            <a:custGeom>
              <a:avLst/>
              <a:gdLst/>
              <a:ahLst/>
              <a:cxnLst>
                <a:cxn ang="0">
                  <a:pos x="0" y="67"/>
                </a:cxn>
                <a:cxn ang="0">
                  <a:pos x="91" y="168"/>
                </a:cxn>
                <a:cxn ang="0">
                  <a:pos x="347" y="552"/>
                </a:cxn>
                <a:cxn ang="0">
                  <a:pos x="512" y="1146"/>
                </a:cxn>
                <a:cxn ang="0">
                  <a:pos x="539" y="1612"/>
                </a:cxn>
                <a:cxn ang="0">
                  <a:pos x="457" y="1859"/>
                </a:cxn>
                <a:cxn ang="0">
                  <a:pos x="503" y="1850"/>
                </a:cxn>
                <a:cxn ang="0">
                  <a:pos x="583" y="1611"/>
                </a:cxn>
                <a:cxn ang="0">
                  <a:pos x="567" y="1146"/>
                </a:cxn>
                <a:cxn ang="0">
                  <a:pos x="384" y="524"/>
                </a:cxn>
                <a:cxn ang="0">
                  <a:pos x="82" y="76"/>
                </a:cxn>
                <a:cxn ang="0">
                  <a:pos x="0" y="67"/>
                </a:cxn>
              </a:cxnLst>
              <a:rect l="0" t="0" r="r" b="b"/>
              <a:pathLst>
                <a:path w="600" h="1899">
                  <a:moveTo>
                    <a:pt x="0" y="67"/>
                  </a:moveTo>
                  <a:cubicBezTo>
                    <a:pt x="2" y="82"/>
                    <a:pt x="33" y="87"/>
                    <a:pt x="91" y="168"/>
                  </a:cubicBezTo>
                  <a:cubicBezTo>
                    <a:pt x="149" y="249"/>
                    <a:pt x="277" y="389"/>
                    <a:pt x="347" y="552"/>
                  </a:cubicBezTo>
                  <a:cubicBezTo>
                    <a:pt x="417" y="715"/>
                    <a:pt x="480" y="969"/>
                    <a:pt x="512" y="1146"/>
                  </a:cubicBezTo>
                  <a:cubicBezTo>
                    <a:pt x="544" y="1323"/>
                    <a:pt x="548" y="1493"/>
                    <a:pt x="539" y="1612"/>
                  </a:cubicBezTo>
                  <a:cubicBezTo>
                    <a:pt x="530" y="1731"/>
                    <a:pt x="463" y="1819"/>
                    <a:pt x="457" y="1859"/>
                  </a:cubicBezTo>
                  <a:cubicBezTo>
                    <a:pt x="451" y="1899"/>
                    <a:pt x="482" y="1891"/>
                    <a:pt x="503" y="1850"/>
                  </a:cubicBezTo>
                  <a:cubicBezTo>
                    <a:pt x="524" y="1809"/>
                    <a:pt x="572" y="1728"/>
                    <a:pt x="583" y="1611"/>
                  </a:cubicBezTo>
                  <a:cubicBezTo>
                    <a:pt x="594" y="1494"/>
                    <a:pt x="600" y="1327"/>
                    <a:pt x="567" y="1146"/>
                  </a:cubicBezTo>
                  <a:cubicBezTo>
                    <a:pt x="534" y="965"/>
                    <a:pt x="465" y="702"/>
                    <a:pt x="384" y="524"/>
                  </a:cubicBezTo>
                  <a:cubicBezTo>
                    <a:pt x="303" y="346"/>
                    <a:pt x="146" y="152"/>
                    <a:pt x="82" y="76"/>
                  </a:cubicBezTo>
                  <a:cubicBezTo>
                    <a:pt x="18" y="0"/>
                    <a:pt x="17" y="69"/>
                    <a:pt x="0" y="67"/>
                  </a:cubicBezTo>
                  <a:close/>
                </a:path>
              </a:pathLst>
            </a:custGeom>
            <a:solidFill>
              <a:srgbClr val="DDF2FF"/>
            </a:solidFill>
            <a:ln w="9525">
              <a:noFill/>
              <a:round/>
              <a:headEnd/>
              <a:tailEnd/>
            </a:ln>
            <a:effectLst/>
          </p:spPr>
          <p:txBody>
            <a:bodyPr/>
            <a:lstStyle/>
            <a:p>
              <a:endParaRPr lang="zh-CN" altLang="en-US"/>
            </a:p>
          </p:txBody>
        </p:sp>
        <p:sp>
          <p:nvSpPr>
            <p:cNvPr id="40970" name="Freeform 10"/>
            <p:cNvSpPr>
              <a:spLocks/>
            </p:cNvSpPr>
            <p:nvPr/>
          </p:nvSpPr>
          <p:spPr bwMode="ltGray">
            <a:xfrm>
              <a:off x="4902" y="1753"/>
              <a:ext cx="338" cy="1494"/>
            </a:xfrm>
            <a:custGeom>
              <a:avLst/>
              <a:gdLst/>
              <a:ahLst/>
              <a:cxnLst>
                <a:cxn ang="0">
                  <a:pos x="26" y="73"/>
                </a:cxn>
                <a:cxn ang="0">
                  <a:pos x="136" y="194"/>
                </a:cxn>
                <a:cxn ang="0">
                  <a:pos x="282" y="706"/>
                </a:cxn>
                <a:cxn ang="0">
                  <a:pos x="282" y="1118"/>
                </a:cxn>
                <a:cxn ang="0">
                  <a:pos x="218" y="1319"/>
                </a:cxn>
                <a:cxn ang="0">
                  <a:pos x="132" y="1475"/>
                </a:cxn>
                <a:cxn ang="0">
                  <a:pos x="206" y="1433"/>
                </a:cxn>
                <a:cxn ang="0">
                  <a:pos x="312" y="1163"/>
                </a:cxn>
                <a:cxn ang="0">
                  <a:pos x="337" y="871"/>
                </a:cxn>
                <a:cxn ang="0">
                  <a:pos x="309" y="615"/>
                </a:cxn>
                <a:cxn ang="0">
                  <a:pos x="172" y="149"/>
                </a:cxn>
                <a:cxn ang="0">
                  <a:pos x="34" y="23"/>
                </a:cxn>
                <a:cxn ang="0">
                  <a:pos x="26" y="73"/>
                </a:cxn>
              </a:cxnLst>
              <a:rect l="0" t="0" r="r" b="b"/>
              <a:pathLst>
                <a:path w="338" h="1494">
                  <a:moveTo>
                    <a:pt x="26" y="73"/>
                  </a:moveTo>
                  <a:cubicBezTo>
                    <a:pt x="43" y="102"/>
                    <a:pt x="93" y="88"/>
                    <a:pt x="136" y="194"/>
                  </a:cubicBezTo>
                  <a:cubicBezTo>
                    <a:pt x="179" y="300"/>
                    <a:pt x="258" y="552"/>
                    <a:pt x="282" y="706"/>
                  </a:cubicBezTo>
                  <a:cubicBezTo>
                    <a:pt x="306" y="860"/>
                    <a:pt x="293" y="1016"/>
                    <a:pt x="282" y="1118"/>
                  </a:cubicBezTo>
                  <a:cubicBezTo>
                    <a:pt x="271" y="1220"/>
                    <a:pt x="243" y="1260"/>
                    <a:pt x="218" y="1319"/>
                  </a:cubicBezTo>
                  <a:cubicBezTo>
                    <a:pt x="193" y="1378"/>
                    <a:pt x="134" y="1456"/>
                    <a:pt x="132" y="1475"/>
                  </a:cubicBezTo>
                  <a:cubicBezTo>
                    <a:pt x="130" y="1494"/>
                    <a:pt x="176" y="1485"/>
                    <a:pt x="206" y="1433"/>
                  </a:cubicBezTo>
                  <a:cubicBezTo>
                    <a:pt x="235" y="1381"/>
                    <a:pt x="290" y="1257"/>
                    <a:pt x="312" y="1163"/>
                  </a:cubicBezTo>
                  <a:cubicBezTo>
                    <a:pt x="334" y="1069"/>
                    <a:pt x="338" y="962"/>
                    <a:pt x="337" y="871"/>
                  </a:cubicBezTo>
                  <a:cubicBezTo>
                    <a:pt x="336" y="780"/>
                    <a:pt x="336" y="735"/>
                    <a:pt x="309" y="615"/>
                  </a:cubicBezTo>
                  <a:cubicBezTo>
                    <a:pt x="282" y="495"/>
                    <a:pt x="218" y="248"/>
                    <a:pt x="172" y="149"/>
                  </a:cubicBezTo>
                  <a:cubicBezTo>
                    <a:pt x="126" y="50"/>
                    <a:pt x="58" y="36"/>
                    <a:pt x="34" y="23"/>
                  </a:cubicBezTo>
                  <a:cubicBezTo>
                    <a:pt x="10" y="10"/>
                    <a:pt x="0" y="0"/>
                    <a:pt x="26" y="73"/>
                  </a:cubicBezTo>
                  <a:close/>
                </a:path>
              </a:pathLst>
            </a:custGeom>
            <a:solidFill>
              <a:srgbClr val="DDF2FF"/>
            </a:solidFill>
            <a:ln w="9525">
              <a:noFill/>
              <a:round/>
              <a:headEnd/>
              <a:tailEnd/>
            </a:ln>
            <a:effectLst/>
          </p:spPr>
          <p:txBody>
            <a:bodyPr/>
            <a:lstStyle/>
            <a:p>
              <a:endParaRPr lang="zh-CN" altLang="en-US"/>
            </a:p>
          </p:txBody>
        </p:sp>
        <p:sp>
          <p:nvSpPr>
            <p:cNvPr id="40971" name="Freeform 11"/>
            <p:cNvSpPr>
              <a:spLocks/>
            </p:cNvSpPr>
            <p:nvPr/>
          </p:nvSpPr>
          <p:spPr bwMode="ltGray">
            <a:xfrm>
              <a:off x="3189" y="2212"/>
              <a:ext cx="573" cy="1290"/>
            </a:xfrm>
            <a:custGeom>
              <a:avLst/>
              <a:gdLst/>
              <a:ahLst/>
              <a:cxnLst>
                <a:cxn ang="0">
                  <a:pos x="2" y="129"/>
                </a:cxn>
                <a:cxn ang="0">
                  <a:pos x="48" y="65"/>
                </a:cxn>
                <a:cxn ang="0">
                  <a:pos x="84" y="522"/>
                </a:cxn>
                <a:cxn ang="0">
                  <a:pos x="241" y="909"/>
                </a:cxn>
                <a:cxn ang="0">
                  <a:pos x="396" y="1106"/>
                </a:cxn>
                <a:cxn ang="0">
                  <a:pos x="568" y="1286"/>
                </a:cxn>
                <a:cxn ang="0">
                  <a:pos x="363" y="1130"/>
                </a:cxn>
                <a:cxn ang="0">
                  <a:pos x="183" y="909"/>
                </a:cxn>
                <a:cxn ang="0">
                  <a:pos x="38" y="540"/>
                </a:cxn>
                <a:cxn ang="0">
                  <a:pos x="2" y="129"/>
                </a:cxn>
              </a:cxnLst>
              <a:rect l="0" t="0" r="r" b="b"/>
              <a:pathLst>
                <a:path w="573" h="1290">
                  <a:moveTo>
                    <a:pt x="2" y="129"/>
                  </a:moveTo>
                  <a:cubicBezTo>
                    <a:pt x="4" y="50"/>
                    <a:pt x="34" y="0"/>
                    <a:pt x="48" y="65"/>
                  </a:cubicBezTo>
                  <a:cubicBezTo>
                    <a:pt x="62" y="130"/>
                    <a:pt x="52" y="381"/>
                    <a:pt x="84" y="522"/>
                  </a:cubicBezTo>
                  <a:cubicBezTo>
                    <a:pt x="116" y="663"/>
                    <a:pt x="189" y="812"/>
                    <a:pt x="241" y="909"/>
                  </a:cubicBezTo>
                  <a:cubicBezTo>
                    <a:pt x="293" y="1006"/>
                    <a:pt x="341" y="1043"/>
                    <a:pt x="396" y="1106"/>
                  </a:cubicBezTo>
                  <a:cubicBezTo>
                    <a:pt x="450" y="1169"/>
                    <a:pt x="573" y="1283"/>
                    <a:pt x="568" y="1286"/>
                  </a:cubicBezTo>
                  <a:cubicBezTo>
                    <a:pt x="562" y="1290"/>
                    <a:pt x="428" y="1193"/>
                    <a:pt x="363" y="1130"/>
                  </a:cubicBezTo>
                  <a:cubicBezTo>
                    <a:pt x="299" y="1068"/>
                    <a:pt x="237" y="1007"/>
                    <a:pt x="183" y="909"/>
                  </a:cubicBezTo>
                  <a:cubicBezTo>
                    <a:pt x="129" y="811"/>
                    <a:pt x="68" y="670"/>
                    <a:pt x="38" y="540"/>
                  </a:cubicBezTo>
                  <a:cubicBezTo>
                    <a:pt x="8" y="410"/>
                    <a:pt x="0" y="208"/>
                    <a:pt x="2" y="129"/>
                  </a:cubicBezTo>
                  <a:close/>
                </a:path>
              </a:pathLst>
            </a:custGeom>
            <a:solidFill>
              <a:srgbClr val="DDF2FF"/>
            </a:solidFill>
            <a:ln w="9525">
              <a:noFill/>
              <a:round/>
              <a:headEnd/>
              <a:tailEnd/>
            </a:ln>
            <a:effectLst/>
          </p:spPr>
          <p:txBody>
            <a:bodyPr/>
            <a:lstStyle/>
            <a:p>
              <a:endParaRPr lang="zh-CN" altLang="en-US"/>
            </a:p>
          </p:txBody>
        </p:sp>
        <p:sp>
          <p:nvSpPr>
            <p:cNvPr id="40972" name="Freeform 12"/>
            <p:cNvSpPr>
              <a:spLocks/>
            </p:cNvSpPr>
            <p:nvPr/>
          </p:nvSpPr>
          <p:spPr bwMode="ltGray">
            <a:xfrm>
              <a:off x="4170" y="1008"/>
              <a:ext cx="655" cy="192"/>
            </a:xfrm>
            <a:custGeom>
              <a:avLst/>
              <a:gdLst/>
              <a:ahLst/>
              <a:cxnLst>
                <a:cxn ang="0">
                  <a:pos x="17" y="187"/>
                </a:cxn>
                <a:cxn ang="0">
                  <a:pos x="255" y="41"/>
                </a:cxn>
                <a:cxn ang="0">
                  <a:pos x="456" y="4"/>
                </a:cxn>
                <a:cxn ang="0">
                  <a:pos x="629" y="16"/>
                </a:cxn>
                <a:cxn ang="0">
                  <a:pos x="720" y="61"/>
                </a:cxn>
                <a:cxn ang="0">
                  <a:pos x="565" y="50"/>
                </a:cxn>
                <a:cxn ang="0">
                  <a:pos x="264" y="77"/>
                </a:cxn>
                <a:cxn ang="0">
                  <a:pos x="53" y="196"/>
                </a:cxn>
                <a:cxn ang="0">
                  <a:pos x="17" y="187"/>
                </a:cxn>
              </a:cxnLst>
              <a:rect l="0" t="0" r="r" b="b"/>
              <a:pathLst>
                <a:path w="731" h="214">
                  <a:moveTo>
                    <a:pt x="17" y="187"/>
                  </a:moveTo>
                  <a:cubicBezTo>
                    <a:pt x="0" y="176"/>
                    <a:pt x="182" y="71"/>
                    <a:pt x="255" y="41"/>
                  </a:cubicBezTo>
                  <a:cubicBezTo>
                    <a:pt x="328" y="11"/>
                    <a:pt x="394" y="8"/>
                    <a:pt x="456" y="4"/>
                  </a:cubicBezTo>
                  <a:cubicBezTo>
                    <a:pt x="518" y="0"/>
                    <a:pt x="585" y="7"/>
                    <a:pt x="629" y="16"/>
                  </a:cubicBezTo>
                  <a:cubicBezTo>
                    <a:pt x="673" y="25"/>
                    <a:pt x="731" y="55"/>
                    <a:pt x="720" y="61"/>
                  </a:cubicBezTo>
                  <a:cubicBezTo>
                    <a:pt x="709" y="67"/>
                    <a:pt x="641" y="47"/>
                    <a:pt x="565" y="50"/>
                  </a:cubicBezTo>
                  <a:cubicBezTo>
                    <a:pt x="489" y="53"/>
                    <a:pt x="349" y="53"/>
                    <a:pt x="264" y="77"/>
                  </a:cubicBezTo>
                  <a:cubicBezTo>
                    <a:pt x="179" y="101"/>
                    <a:pt x="94" y="178"/>
                    <a:pt x="53" y="196"/>
                  </a:cubicBezTo>
                  <a:cubicBezTo>
                    <a:pt x="12" y="214"/>
                    <a:pt x="24" y="189"/>
                    <a:pt x="17" y="187"/>
                  </a:cubicBezTo>
                  <a:close/>
                </a:path>
              </a:pathLst>
            </a:custGeom>
            <a:solidFill>
              <a:srgbClr val="DDF2FF"/>
            </a:solidFill>
            <a:ln w="9525">
              <a:noFill/>
              <a:round/>
              <a:headEnd/>
              <a:tailEnd/>
            </a:ln>
            <a:effectLst/>
          </p:spPr>
          <p:txBody>
            <a:bodyPr/>
            <a:lstStyle/>
            <a:p>
              <a:endParaRPr lang="zh-CN" altLang="en-US"/>
            </a:p>
          </p:txBody>
        </p:sp>
        <p:sp>
          <p:nvSpPr>
            <p:cNvPr id="40973" name="Freeform 13"/>
            <p:cNvSpPr>
              <a:spLocks/>
            </p:cNvSpPr>
            <p:nvPr/>
          </p:nvSpPr>
          <p:spPr bwMode="ltGray">
            <a:xfrm>
              <a:off x="4322" y="1276"/>
              <a:ext cx="504" cy="82"/>
            </a:xfrm>
            <a:custGeom>
              <a:avLst/>
              <a:gdLst/>
              <a:ahLst/>
              <a:cxnLst>
                <a:cxn ang="0">
                  <a:pos x="0" y="0"/>
                </a:cxn>
                <a:cxn ang="0">
                  <a:pos x="64" y="37"/>
                </a:cxn>
                <a:cxn ang="0">
                  <a:pos x="311" y="18"/>
                </a:cxn>
                <a:cxn ang="0">
                  <a:pos x="530" y="37"/>
                </a:cxn>
                <a:cxn ang="0">
                  <a:pos x="512" y="73"/>
                </a:cxn>
                <a:cxn ang="0">
                  <a:pos x="293" y="55"/>
                </a:cxn>
                <a:cxn ang="0">
                  <a:pos x="37" y="91"/>
                </a:cxn>
              </a:cxnLst>
              <a:rect l="0" t="0" r="r" b="b"/>
              <a:pathLst>
                <a:path w="563" h="91">
                  <a:moveTo>
                    <a:pt x="0" y="0"/>
                  </a:moveTo>
                  <a:cubicBezTo>
                    <a:pt x="11" y="6"/>
                    <a:pt x="12" y="34"/>
                    <a:pt x="64" y="37"/>
                  </a:cubicBezTo>
                  <a:cubicBezTo>
                    <a:pt x="116" y="40"/>
                    <a:pt x="233" y="18"/>
                    <a:pt x="311" y="18"/>
                  </a:cubicBezTo>
                  <a:cubicBezTo>
                    <a:pt x="389" y="18"/>
                    <a:pt x="497" y="28"/>
                    <a:pt x="530" y="37"/>
                  </a:cubicBezTo>
                  <a:cubicBezTo>
                    <a:pt x="563" y="46"/>
                    <a:pt x="551" y="70"/>
                    <a:pt x="512" y="73"/>
                  </a:cubicBezTo>
                  <a:cubicBezTo>
                    <a:pt x="473" y="76"/>
                    <a:pt x="372" y="52"/>
                    <a:pt x="293" y="55"/>
                  </a:cubicBezTo>
                  <a:cubicBezTo>
                    <a:pt x="214" y="58"/>
                    <a:pt x="90" y="84"/>
                    <a:pt x="37" y="91"/>
                  </a:cubicBezTo>
                </a:path>
              </a:pathLst>
            </a:custGeom>
            <a:solidFill>
              <a:srgbClr val="DDF2FF"/>
            </a:solidFill>
            <a:ln w="9525">
              <a:noFill/>
              <a:round/>
              <a:headEnd/>
              <a:tailEnd/>
            </a:ln>
            <a:effectLst/>
          </p:spPr>
          <p:txBody>
            <a:bodyPr/>
            <a:lstStyle/>
            <a:p>
              <a:endParaRPr lang="zh-CN" altLang="en-US"/>
            </a:p>
          </p:txBody>
        </p:sp>
        <p:sp>
          <p:nvSpPr>
            <p:cNvPr id="40974" name="Freeform 14"/>
            <p:cNvSpPr>
              <a:spLocks/>
            </p:cNvSpPr>
            <p:nvPr/>
          </p:nvSpPr>
          <p:spPr bwMode="ltGray">
            <a:xfrm>
              <a:off x="4043" y="890"/>
              <a:ext cx="204" cy="247"/>
            </a:xfrm>
            <a:custGeom>
              <a:avLst/>
              <a:gdLst/>
              <a:ahLst/>
              <a:cxnLst>
                <a:cxn ang="0">
                  <a:pos x="0" y="276"/>
                </a:cxn>
                <a:cxn ang="0">
                  <a:pos x="156" y="38"/>
                </a:cxn>
                <a:cxn ang="0">
                  <a:pos x="211" y="47"/>
                </a:cxn>
                <a:cxn ang="0">
                  <a:pos x="52" y="268"/>
                </a:cxn>
              </a:cxnLst>
              <a:rect l="0" t="0" r="r" b="b"/>
              <a:pathLst>
                <a:path w="228" h="276">
                  <a:moveTo>
                    <a:pt x="0" y="276"/>
                  </a:moveTo>
                  <a:cubicBezTo>
                    <a:pt x="26" y="236"/>
                    <a:pt x="121" y="76"/>
                    <a:pt x="156" y="38"/>
                  </a:cubicBezTo>
                  <a:cubicBezTo>
                    <a:pt x="191" y="0"/>
                    <a:pt x="228" y="9"/>
                    <a:pt x="211" y="47"/>
                  </a:cubicBezTo>
                  <a:cubicBezTo>
                    <a:pt x="194" y="85"/>
                    <a:pt x="85" y="222"/>
                    <a:pt x="52" y="268"/>
                  </a:cubicBezTo>
                </a:path>
              </a:pathLst>
            </a:custGeom>
            <a:solidFill>
              <a:srgbClr val="DDF2FF"/>
            </a:solidFill>
            <a:ln w="9525">
              <a:noFill/>
              <a:round/>
              <a:headEnd/>
              <a:tailEnd/>
            </a:ln>
            <a:effectLst/>
          </p:spPr>
          <p:txBody>
            <a:bodyPr/>
            <a:lstStyle/>
            <a:p>
              <a:endParaRPr lang="zh-CN" altLang="en-US"/>
            </a:p>
          </p:txBody>
        </p:sp>
        <p:sp>
          <p:nvSpPr>
            <p:cNvPr id="40975" name="Freeform 15"/>
            <p:cNvSpPr>
              <a:spLocks/>
            </p:cNvSpPr>
            <p:nvPr/>
          </p:nvSpPr>
          <p:spPr bwMode="ltGray">
            <a:xfrm>
              <a:off x="3854" y="915"/>
              <a:ext cx="67" cy="287"/>
            </a:xfrm>
            <a:custGeom>
              <a:avLst/>
              <a:gdLst/>
              <a:ahLst/>
              <a:cxnLst>
                <a:cxn ang="0">
                  <a:pos x="1" y="46"/>
                </a:cxn>
                <a:cxn ang="0">
                  <a:pos x="36" y="285"/>
                </a:cxn>
                <a:cxn ang="0">
                  <a:pos x="74" y="266"/>
                </a:cxn>
                <a:cxn ang="0">
                  <a:pos x="28" y="37"/>
                </a:cxn>
                <a:cxn ang="0">
                  <a:pos x="1" y="46"/>
                </a:cxn>
              </a:cxnLst>
              <a:rect l="0" t="0" r="r" b="b"/>
              <a:pathLst>
                <a:path w="75" h="320">
                  <a:moveTo>
                    <a:pt x="1" y="46"/>
                  </a:moveTo>
                  <a:cubicBezTo>
                    <a:pt x="2" y="87"/>
                    <a:pt x="24" y="248"/>
                    <a:pt x="36" y="285"/>
                  </a:cubicBezTo>
                  <a:cubicBezTo>
                    <a:pt x="50" y="320"/>
                    <a:pt x="75" y="307"/>
                    <a:pt x="74" y="266"/>
                  </a:cubicBezTo>
                  <a:cubicBezTo>
                    <a:pt x="73" y="225"/>
                    <a:pt x="40" y="74"/>
                    <a:pt x="28" y="37"/>
                  </a:cubicBezTo>
                  <a:cubicBezTo>
                    <a:pt x="16" y="0"/>
                    <a:pt x="0" y="5"/>
                    <a:pt x="1" y="46"/>
                  </a:cubicBezTo>
                  <a:close/>
                </a:path>
              </a:pathLst>
            </a:custGeom>
            <a:solidFill>
              <a:srgbClr val="DDF2FF"/>
            </a:solidFill>
            <a:ln w="9525">
              <a:noFill/>
              <a:round/>
              <a:headEnd/>
              <a:tailEnd/>
            </a:ln>
            <a:effectLst/>
          </p:spPr>
          <p:txBody>
            <a:bodyPr/>
            <a:lstStyle/>
            <a:p>
              <a:endParaRPr lang="zh-CN" altLang="en-US"/>
            </a:p>
          </p:txBody>
        </p:sp>
        <p:sp>
          <p:nvSpPr>
            <p:cNvPr id="40976" name="Freeform 16"/>
            <p:cNvSpPr>
              <a:spLocks/>
            </p:cNvSpPr>
            <p:nvPr/>
          </p:nvSpPr>
          <p:spPr bwMode="ltGray">
            <a:xfrm>
              <a:off x="3319" y="1736"/>
              <a:ext cx="1687" cy="607"/>
            </a:xfrm>
            <a:custGeom>
              <a:avLst/>
              <a:gdLst/>
              <a:ahLst/>
              <a:cxnLst>
                <a:cxn ang="0">
                  <a:pos x="95" y="511"/>
                </a:cxn>
                <a:cxn ang="0">
                  <a:pos x="406" y="594"/>
                </a:cxn>
                <a:cxn ang="0">
                  <a:pos x="936" y="575"/>
                </a:cxn>
                <a:cxn ang="0">
                  <a:pos x="1430" y="392"/>
                </a:cxn>
                <a:cxn ang="0">
                  <a:pos x="1812" y="49"/>
                </a:cxn>
                <a:cxn ang="0">
                  <a:pos x="1858" y="95"/>
                </a:cxn>
                <a:cxn ang="0">
                  <a:pos x="1812" y="140"/>
                </a:cxn>
                <a:cxn ang="0">
                  <a:pos x="1449" y="458"/>
                </a:cxn>
                <a:cxn ang="0">
                  <a:pos x="964" y="639"/>
                </a:cxn>
                <a:cxn ang="0">
                  <a:pos x="406" y="666"/>
                </a:cxn>
                <a:cxn ang="0">
                  <a:pos x="59" y="575"/>
                </a:cxn>
                <a:cxn ang="0">
                  <a:pos x="49" y="548"/>
                </a:cxn>
              </a:cxnLst>
              <a:rect l="0" t="0" r="r" b="b"/>
              <a:pathLst>
                <a:path w="1883" h="677">
                  <a:moveTo>
                    <a:pt x="95" y="511"/>
                  </a:moveTo>
                  <a:cubicBezTo>
                    <a:pt x="145" y="525"/>
                    <a:pt x="266" y="583"/>
                    <a:pt x="406" y="594"/>
                  </a:cubicBezTo>
                  <a:cubicBezTo>
                    <a:pt x="546" y="605"/>
                    <a:pt x="765" y="609"/>
                    <a:pt x="936" y="575"/>
                  </a:cubicBezTo>
                  <a:cubicBezTo>
                    <a:pt x="1107" y="541"/>
                    <a:pt x="1284" y="480"/>
                    <a:pt x="1430" y="392"/>
                  </a:cubicBezTo>
                  <a:cubicBezTo>
                    <a:pt x="1576" y="304"/>
                    <a:pt x="1741" y="98"/>
                    <a:pt x="1812" y="49"/>
                  </a:cubicBezTo>
                  <a:cubicBezTo>
                    <a:pt x="1883" y="0"/>
                    <a:pt x="1858" y="80"/>
                    <a:pt x="1858" y="95"/>
                  </a:cubicBezTo>
                  <a:cubicBezTo>
                    <a:pt x="1858" y="110"/>
                    <a:pt x="1880" y="79"/>
                    <a:pt x="1812" y="140"/>
                  </a:cubicBezTo>
                  <a:cubicBezTo>
                    <a:pt x="1744" y="201"/>
                    <a:pt x="1590" y="375"/>
                    <a:pt x="1449" y="458"/>
                  </a:cubicBezTo>
                  <a:cubicBezTo>
                    <a:pt x="1308" y="541"/>
                    <a:pt x="1138" y="604"/>
                    <a:pt x="964" y="639"/>
                  </a:cubicBezTo>
                  <a:cubicBezTo>
                    <a:pt x="790" y="674"/>
                    <a:pt x="557" y="677"/>
                    <a:pt x="406" y="666"/>
                  </a:cubicBezTo>
                  <a:cubicBezTo>
                    <a:pt x="255" y="655"/>
                    <a:pt x="118" y="595"/>
                    <a:pt x="59" y="575"/>
                  </a:cubicBezTo>
                  <a:cubicBezTo>
                    <a:pt x="0" y="555"/>
                    <a:pt x="51" y="554"/>
                    <a:pt x="49" y="548"/>
                  </a:cubicBezTo>
                </a:path>
              </a:pathLst>
            </a:custGeom>
            <a:solidFill>
              <a:srgbClr val="DDF2FF"/>
            </a:solidFill>
            <a:ln w="9525">
              <a:noFill/>
              <a:round/>
              <a:headEnd/>
              <a:tailEnd/>
            </a:ln>
            <a:effectLst/>
          </p:spPr>
          <p:txBody>
            <a:bodyPr/>
            <a:lstStyle/>
            <a:p>
              <a:endParaRPr lang="zh-CN" altLang="en-US"/>
            </a:p>
          </p:txBody>
        </p:sp>
        <p:sp>
          <p:nvSpPr>
            <p:cNvPr id="40977" name="Freeform 17"/>
            <p:cNvSpPr>
              <a:spLocks/>
            </p:cNvSpPr>
            <p:nvPr/>
          </p:nvSpPr>
          <p:spPr bwMode="ltGray">
            <a:xfrm>
              <a:off x="2898" y="1874"/>
              <a:ext cx="2576" cy="1099"/>
            </a:xfrm>
            <a:custGeom>
              <a:avLst/>
              <a:gdLst/>
              <a:ahLst/>
              <a:cxnLst>
                <a:cxn ang="0">
                  <a:pos x="53" y="779"/>
                </a:cxn>
                <a:cxn ang="0">
                  <a:pos x="62" y="788"/>
                </a:cxn>
                <a:cxn ang="0">
                  <a:pos x="428" y="1062"/>
                </a:cxn>
                <a:cxn ang="0">
                  <a:pos x="931" y="1153"/>
                </a:cxn>
                <a:cxn ang="0">
                  <a:pos x="1534" y="1126"/>
                </a:cxn>
                <a:cxn ang="0">
                  <a:pos x="2147" y="907"/>
                </a:cxn>
                <a:cxn ang="0">
                  <a:pos x="2600" y="532"/>
                </a:cxn>
                <a:cxn ang="0">
                  <a:pos x="2833" y="65"/>
                </a:cxn>
                <a:cxn ang="0">
                  <a:pos x="2860" y="139"/>
                </a:cxn>
                <a:cxn ang="0">
                  <a:pos x="2787" y="340"/>
                </a:cxn>
                <a:cxn ang="0">
                  <a:pos x="2600" y="622"/>
                </a:cxn>
                <a:cxn ang="0">
                  <a:pos x="2146" y="985"/>
                </a:cxn>
                <a:cxn ang="0">
                  <a:pos x="1553" y="1181"/>
                </a:cxn>
                <a:cxn ang="0">
                  <a:pos x="949" y="1217"/>
                </a:cxn>
                <a:cxn ang="0">
                  <a:pos x="437" y="1126"/>
                </a:cxn>
                <a:cxn ang="0">
                  <a:pos x="145" y="943"/>
                </a:cxn>
                <a:cxn ang="0">
                  <a:pos x="53" y="779"/>
                </a:cxn>
              </a:cxnLst>
              <a:rect l="0" t="0" r="r" b="b"/>
              <a:pathLst>
                <a:path w="2876" h="1226">
                  <a:moveTo>
                    <a:pt x="53" y="779"/>
                  </a:moveTo>
                  <a:cubicBezTo>
                    <a:pt x="1" y="724"/>
                    <a:pt x="0" y="741"/>
                    <a:pt x="62" y="788"/>
                  </a:cubicBezTo>
                  <a:cubicBezTo>
                    <a:pt x="124" y="835"/>
                    <a:pt x="283" y="1001"/>
                    <a:pt x="428" y="1062"/>
                  </a:cubicBezTo>
                  <a:cubicBezTo>
                    <a:pt x="573" y="1123"/>
                    <a:pt x="747" y="1142"/>
                    <a:pt x="931" y="1153"/>
                  </a:cubicBezTo>
                  <a:cubicBezTo>
                    <a:pt x="1115" y="1164"/>
                    <a:pt x="1331" y="1167"/>
                    <a:pt x="1534" y="1126"/>
                  </a:cubicBezTo>
                  <a:cubicBezTo>
                    <a:pt x="1737" y="1085"/>
                    <a:pt x="1969" y="1006"/>
                    <a:pt x="2147" y="907"/>
                  </a:cubicBezTo>
                  <a:cubicBezTo>
                    <a:pt x="2325" y="808"/>
                    <a:pt x="2486" y="672"/>
                    <a:pt x="2600" y="532"/>
                  </a:cubicBezTo>
                  <a:cubicBezTo>
                    <a:pt x="2714" y="392"/>
                    <a:pt x="2790" y="130"/>
                    <a:pt x="2833" y="65"/>
                  </a:cubicBezTo>
                  <a:cubicBezTo>
                    <a:pt x="2876" y="0"/>
                    <a:pt x="2868" y="93"/>
                    <a:pt x="2860" y="139"/>
                  </a:cubicBezTo>
                  <a:cubicBezTo>
                    <a:pt x="2852" y="185"/>
                    <a:pt x="2830" y="260"/>
                    <a:pt x="2787" y="340"/>
                  </a:cubicBezTo>
                  <a:cubicBezTo>
                    <a:pt x="2744" y="420"/>
                    <a:pt x="2707" y="515"/>
                    <a:pt x="2600" y="622"/>
                  </a:cubicBezTo>
                  <a:cubicBezTo>
                    <a:pt x="2493" y="729"/>
                    <a:pt x="2320" y="892"/>
                    <a:pt x="2146" y="985"/>
                  </a:cubicBezTo>
                  <a:cubicBezTo>
                    <a:pt x="1972" y="1078"/>
                    <a:pt x="1752" y="1142"/>
                    <a:pt x="1553" y="1181"/>
                  </a:cubicBezTo>
                  <a:cubicBezTo>
                    <a:pt x="1354" y="1220"/>
                    <a:pt x="1135" y="1226"/>
                    <a:pt x="949" y="1217"/>
                  </a:cubicBezTo>
                  <a:cubicBezTo>
                    <a:pt x="763" y="1208"/>
                    <a:pt x="571" y="1172"/>
                    <a:pt x="437" y="1126"/>
                  </a:cubicBezTo>
                  <a:cubicBezTo>
                    <a:pt x="303" y="1080"/>
                    <a:pt x="209" y="1001"/>
                    <a:pt x="145" y="943"/>
                  </a:cubicBezTo>
                  <a:cubicBezTo>
                    <a:pt x="81" y="885"/>
                    <a:pt x="72" y="813"/>
                    <a:pt x="53" y="779"/>
                  </a:cubicBezTo>
                  <a:close/>
                </a:path>
              </a:pathLst>
            </a:custGeom>
            <a:solidFill>
              <a:srgbClr val="DDF2FF"/>
            </a:solidFill>
            <a:ln w="9525">
              <a:noFill/>
              <a:round/>
              <a:headEnd/>
              <a:tailEnd/>
            </a:ln>
            <a:effectLst/>
          </p:spPr>
          <p:txBody>
            <a:bodyPr/>
            <a:lstStyle/>
            <a:p>
              <a:endParaRPr lang="zh-CN" altLang="en-US"/>
            </a:p>
          </p:txBody>
        </p:sp>
        <p:sp>
          <p:nvSpPr>
            <p:cNvPr id="40978" name="Freeform 18"/>
            <p:cNvSpPr>
              <a:spLocks/>
            </p:cNvSpPr>
            <p:nvPr/>
          </p:nvSpPr>
          <p:spPr bwMode="ltGray">
            <a:xfrm>
              <a:off x="3473" y="2703"/>
              <a:ext cx="1961" cy="706"/>
            </a:xfrm>
            <a:custGeom>
              <a:avLst/>
              <a:gdLst/>
              <a:ahLst/>
              <a:cxnLst>
                <a:cxn ang="0">
                  <a:pos x="7" y="650"/>
                </a:cxn>
                <a:cxn ang="0">
                  <a:pos x="143" y="695"/>
                </a:cxn>
                <a:cxn ang="0">
                  <a:pos x="572" y="722"/>
                </a:cxn>
                <a:cxn ang="0">
                  <a:pos x="993" y="676"/>
                </a:cxn>
                <a:cxn ang="0">
                  <a:pos x="1532" y="484"/>
                </a:cxn>
                <a:cxn ang="0">
                  <a:pos x="1925" y="219"/>
                </a:cxn>
                <a:cxn ang="0">
                  <a:pos x="2163" y="9"/>
                </a:cxn>
                <a:cxn ang="0">
                  <a:pos x="2081" y="164"/>
                </a:cxn>
                <a:cxn ang="0">
                  <a:pos x="1898" y="320"/>
                </a:cxn>
                <a:cxn ang="0">
                  <a:pos x="1514" y="558"/>
                </a:cxn>
                <a:cxn ang="0">
                  <a:pos x="1039" y="731"/>
                </a:cxn>
                <a:cxn ang="0">
                  <a:pos x="591" y="786"/>
                </a:cxn>
                <a:cxn ang="0">
                  <a:pos x="98" y="741"/>
                </a:cxn>
                <a:cxn ang="0">
                  <a:pos x="7" y="650"/>
                </a:cxn>
              </a:cxnLst>
              <a:rect l="0" t="0" r="r" b="b"/>
              <a:pathLst>
                <a:path w="2189" h="788">
                  <a:moveTo>
                    <a:pt x="7" y="650"/>
                  </a:moveTo>
                  <a:cubicBezTo>
                    <a:pt x="14" y="642"/>
                    <a:pt x="49" y="683"/>
                    <a:pt x="143" y="695"/>
                  </a:cubicBezTo>
                  <a:cubicBezTo>
                    <a:pt x="237" y="707"/>
                    <a:pt x="430" y="725"/>
                    <a:pt x="572" y="722"/>
                  </a:cubicBezTo>
                  <a:cubicBezTo>
                    <a:pt x="714" y="719"/>
                    <a:pt x="833" y="716"/>
                    <a:pt x="993" y="676"/>
                  </a:cubicBezTo>
                  <a:cubicBezTo>
                    <a:pt x="1153" y="636"/>
                    <a:pt x="1377" y="560"/>
                    <a:pt x="1532" y="484"/>
                  </a:cubicBezTo>
                  <a:cubicBezTo>
                    <a:pt x="1687" y="408"/>
                    <a:pt x="1820" y="298"/>
                    <a:pt x="1925" y="219"/>
                  </a:cubicBezTo>
                  <a:cubicBezTo>
                    <a:pt x="2030" y="140"/>
                    <a:pt x="2137" y="18"/>
                    <a:pt x="2163" y="9"/>
                  </a:cubicBezTo>
                  <a:cubicBezTo>
                    <a:pt x="2189" y="0"/>
                    <a:pt x="2125" y="112"/>
                    <a:pt x="2081" y="164"/>
                  </a:cubicBezTo>
                  <a:cubicBezTo>
                    <a:pt x="2037" y="216"/>
                    <a:pt x="1992" y="254"/>
                    <a:pt x="1898" y="320"/>
                  </a:cubicBezTo>
                  <a:cubicBezTo>
                    <a:pt x="1804" y="386"/>
                    <a:pt x="1657" y="489"/>
                    <a:pt x="1514" y="558"/>
                  </a:cubicBezTo>
                  <a:cubicBezTo>
                    <a:pt x="1371" y="627"/>
                    <a:pt x="1193" y="693"/>
                    <a:pt x="1039" y="731"/>
                  </a:cubicBezTo>
                  <a:cubicBezTo>
                    <a:pt x="885" y="769"/>
                    <a:pt x="748" y="784"/>
                    <a:pt x="591" y="786"/>
                  </a:cubicBezTo>
                  <a:cubicBezTo>
                    <a:pt x="434" y="788"/>
                    <a:pt x="195" y="764"/>
                    <a:pt x="98" y="741"/>
                  </a:cubicBezTo>
                  <a:cubicBezTo>
                    <a:pt x="1" y="718"/>
                    <a:pt x="0" y="658"/>
                    <a:pt x="7" y="650"/>
                  </a:cubicBezTo>
                  <a:close/>
                </a:path>
              </a:pathLst>
            </a:custGeom>
            <a:solidFill>
              <a:srgbClr val="DDF2FF"/>
            </a:solidFill>
            <a:ln w="9525">
              <a:noFill/>
              <a:round/>
              <a:headEnd/>
              <a:tailEnd/>
            </a:ln>
            <a:effectLst/>
          </p:spPr>
          <p:txBody>
            <a:bodyPr/>
            <a:lstStyle/>
            <a:p>
              <a:endParaRPr lang="zh-CN" altLang="en-US"/>
            </a:p>
          </p:txBody>
        </p:sp>
        <p:sp>
          <p:nvSpPr>
            <p:cNvPr id="40979" name="Freeform 19"/>
            <p:cNvSpPr>
              <a:spLocks/>
            </p:cNvSpPr>
            <p:nvPr/>
          </p:nvSpPr>
          <p:spPr bwMode="ltGray">
            <a:xfrm>
              <a:off x="4198" y="1089"/>
              <a:ext cx="1273" cy="1017"/>
            </a:xfrm>
            <a:custGeom>
              <a:avLst/>
              <a:gdLst/>
              <a:ahLst/>
              <a:cxnLst>
                <a:cxn ang="0">
                  <a:pos x="287" y="318"/>
                </a:cxn>
                <a:cxn ang="0">
                  <a:pos x="259" y="294"/>
                </a:cxn>
                <a:cxn ang="0">
                  <a:pos x="214" y="384"/>
                </a:cxn>
                <a:cxn ang="0">
                  <a:pos x="121" y="423"/>
                </a:cxn>
                <a:cxn ang="0">
                  <a:pos x="79" y="387"/>
                </a:cxn>
                <a:cxn ang="0">
                  <a:pos x="46" y="420"/>
                </a:cxn>
                <a:cxn ang="0">
                  <a:pos x="15" y="454"/>
                </a:cxn>
                <a:cxn ang="0">
                  <a:pos x="151" y="454"/>
                </a:cxn>
                <a:cxn ang="0">
                  <a:pos x="46" y="561"/>
                </a:cxn>
                <a:cxn ang="0">
                  <a:pos x="7" y="654"/>
                </a:cxn>
                <a:cxn ang="0">
                  <a:pos x="46" y="753"/>
                </a:cxn>
                <a:cxn ang="0">
                  <a:pos x="85" y="795"/>
                </a:cxn>
                <a:cxn ang="0">
                  <a:pos x="16" y="822"/>
                </a:cxn>
                <a:cxn ang="0">
                  <a:pos x="196" y="801"/>
                </a:cxn>
                <a:cxn ang="0">
                  <a:pos x="82" y="1068"/>
                </a:cxn>
                <a:cxn ang="0">
                  <a:pos x="118" y="1101"/>
                </a:cxn>
                <a:cxn ang="0">
                  <a:pos x="241" y="862"/>
                </a:cxn>
                <a:cxn ang="0">
                  <a:pos x="295" y="816"/>
                </a:cxn>
                <a:cxn ang="0">
                  <a:pos x="250" y="732"/>
                </a:cxn>
                <a:cxn ang="0">
                  <a:pos x="287" y="771"/>
                </a:cxn>
                <a:cxn ang="0">
                  <a:pos x="610" y="696"/>
                </a:cxn>
                <a:cxn ang="0">
                  <a:pos x="820" y="810"/>
                </a:cxn>
                <a:cxn ang="0">
                  <a:pos x="967" y="998"/>
                </a:cxn>
                <a:cxn ang="0">
                  <a:pos x="997" y="963"/>
                </a:cxn>
                <a:cxn ang="0">
                  <a:pos x="1348" y="1029"/>
                </a:cxn>
                <a:cxn ang="0">
                  <a:pos x="1300" y="960"/>
                </a:cxn>
                <a:cxn ang="0">
                  <a:pos x="1336" y="785"/>
                </a:cxn>
                <a:cxn ang="0">
                  <a:pos x="1162" y="456"/>
                </a:cxn>
                <a:cxn ang="0">
                  <a:pos x="1007" y="227"/>
                </a:cxn>
                <a:cxn ang="0">
                  <a:pos x="860" y="99"/>
                </a:cxn>
                <a:cxn ang="0">
                  <a:pos x="664" y="0"/>
                </a:cxn>
                <a:cxn ang="0">
                  <a:pos x="695" y="91"/>
                </a:cxn>
                <a:cxn ang="0">
                  <a:pos x="520" y="15"/>
                </a:cxn>
                <a:cxn ang="0">
                  <a:pos x="469" y="93"/>
                </a:cxn>
                <a:cxn ang="0">
                  <a:pos x="430" y="189"/>
                </a:cxn>
                <a:cxn ang="0">
                  <a:pos x="712" y="234"/>
                </a:cxn>
                <a:cxn ang="0">
                  <a:pos x="634" y="342"/>
                </a:cxn>
                <a:cxn ang="0">
                  <a:pos x="565" y="363"/>
                </a:cxn>
                <a:cxn ang="0">
                  <a:pos x="423" y="318"/>
                </a:cxn>
                <a:cxn ang="0">
                  <a:pos x="283" y="234"/>
                </a:cxn>
              </a:cxnLst>
              <a:rect l="0" t="0" r="r" b="b"/>
              <a:pathLst>
                <a:path w="1421" h="1134">
                  <a:moveTo>
                    <a:pt x="287" y="273"/>
                  </a:moveTo>
                  <a:lnTo>
                    <a:pt x="287" y="318"/>
                  </a:lnTo>
                  <a:lnTo>
                    <a:pt x="253" y="336"/>
                  </a:lnTo>
                  <a:lnTo>
                    <a:pt x="259" y="294"/>
                  </a:lnTo>
                  <a:lnTo>
                    <a:pt x="223" y="318"/>
                  </a:lnTo>
                  <a:lnTo>
                    <a:pt x="214" y="384"/>
                  </a:lnTo>
                  <a:lnTo>
                    <a:pt x="154" y="396"/>
                  </a:lnTo>
                  <a:lnTo>
                    <a:pt x="121" y="423"/>
                  </a:lnTo>
                  <a:lnTo>
                    <a:pt x="85" y="423"/>
                  </a:lnTo>
                  <a:lnTo>
                    <a:pt x="79" y="387"/>
                  </a:lnTo>
                  <a:lnTo>
                    <a:pt x="46" y="387"/>
                  </a:lnTo>
                  <a:lnTo>
                    <a:pt x="46" y="420"/>
                  </a:lnTo>
                  <a:lnTo>
                    <a:pt x="13" y="426"/>
                  </a:lnTo>
                  <a:lnTo>
                    <a:pt x="15" y="454"/>
                  </a:lnTo>
                  <a:lnTo>
                    <a:pt x="60" y="454"/>
                  </a:lnTo>
                  <a:lnTo>
                    <a:pt x="151" y="454"/>
                  </a:lnTo>
                  <a:lnTo>
                    <a:pt x="105" y="545"/>
                  </a:lnTo>
                  <a:lnTo>
                    <a:pt x="46" y="561"/>
                  </a:lnTo>
                  <a:cubicBezTo>
                    <a:pt x="30" y="571"/>
                    <a:pt x="16" y="588"/>
                    <a:pt x="10" y="603"/>
                  </a:cubicBezTo>
                  <a:cubicBezTo>
                    <a:pt x="4" y="618"/>
                    <a:pt x="0" y="639"/>
                    <a:pt x="7" y="654"/>
                  </a:cubicBezTo>
                  <a:lnTo>
                    <a:pt x="49" y="693"/>
                  </a:lnTo>
                  <a:lnTo>
                    <a:pt x="46" y="753"/>
                  </a:lnTo>
                  <a:lnTo>
                    <a:pt x="76" y="762"/>
                  </a:lnTo>
                  <a:lnTo>
                    <a:pt x="85" y="795"/>
                  </a:lnTo>
                  <a:lnTo>
                    <a:pt x="46" y="792"/>
                  </a:lnTo>
                  <a:lnTo>
                    <a:pt x="16" y="822"/>
                  </a:lnTo>
                  <a:lnTo>
                    <a:pt x="121" y="837"/>
                  </a:lnTo>
                  <a:lnTo>
                    <a:pt x="196" y="801"/>
                  </a:lnTo>
                  <a:lnTo>
                    <a:pt x="166" y="975"/>
                  </a:lnTo>
                  <a:lnTo>
                    <a:pt x="82" y="1068"/>
                  </a:lnTo>
                  <a:cubicBezTo>
                    <a:pt x="65" y="1093"/>
                    <a:pt x="49" y="1116"/>
                    <a:pt x="67" y="1125"/>
                  </a:cubicBezTo>
                  <a:cubicBezTo>
                    <a:pt x="85" y="1134"/>
                    <a:pt x="101" y="1124"/>
                    <a:pt x="118" y="1101"/>
                  </a:cubicBezTo>
                  <a:lnTo>
                    <a:pt x="193" y="957"/>
                  </a:lnTo>
                  <a:lnTo>
                    <a:pt x="241" y="862"/>
                  </a:lnTo>
                  <a:lnTo>
                    <a:pt x="287" y="862"/>
                  </a:lnTo>
                  <a:lnTo>
                    <a:pt x="295" y="816"/>
                  </a:lnTo>
                  <a:lnTo>
                    <a:pt x="256" y="792"/>
                  </a:lnTo>
                  <a:lnTo>
                    <a:pt x="250" y="732"/>
                  </a:lnTo>
                  <a:lnTo>
                    <a:pt x="287" y="726"/>
                  </a:lnTo>
                  <a:lnTo>
                    <a:pt x="287" y="771"/>
                  </a:lnTo>
                  <a:lnTo>
                    <a:pt x="400" y="696"/>
                  </a:lnTo>
                  <a:cubicBezTo>
                    <a:pt x="454" y="684"/>
                    <a:pt x="550" y="687"/>
                    <a:pt x="610" y="696"/>
                  </a:cubicBezTo>
                  <a:cubicBezTo>
                    <a:pt x="670" y="705"/>
                    <a:pt x="728" y="734"/>
                    <a:pt x="763" y="753"/>
                  </a:cubicBezTo>
                  <a:cubicBezTo>
                    <a:pt x="798" y="772"/>
                    <a:pt x="801" y="784"/>
                    <a:pt x="820" y="810"/>
                  </a:cubicBezTo>
                  <a:lnTo>
                    <a:pt x="877" y="908"/>
                  </a:lnTo>
                  <a:lnTo>
                    <a:pt x="967" y="998"/>
                  </a:lnTo>
                  <a:lnTo>
                    <a:pt x="925" y="906"/>
                  </a:lnTo>
                  <a:cubicBezTo>
                    <a:pt x="930" y="900"/>
                    <a:pt x="904" y="939"/>
                    <a:pt x="997" y="963"/>
                  </a:cubicBezTo>
                  <a:cubicBezTo>
                    <a:pt x="1090" y="987"/>
                    <a:pt x="1170" y="1000"/>
                    <a:pt x="1228" y="1011"/>
                  </a:cubicBezTo>
                  <a:lnTo>
                    <a:pt x="1348" y="1029"/>
                  </a:lnTo>
                  <a:lnTo>
                    <a:pt x="1375" y="998"/>
                  </a:lnTo>
                  <a:lnTo>
                    <a:pt x="1300" y="960"/>
                  </a:lnTo>
                  <a:lnTo>
                    <a:pt x="1421" y="953"/>
                  </a:lnTo>
                  <a:lnTo>
                    <a:pt x="1336" y="785"/>
                  </a:lnTo>
                  <a:cubicBezTo>
                    <a:pt x="1307" y="722"/>
                    <a:pt x="1273" y="630"/>
                    <a:pt x="1244" y="575"/>
                  </a:cubicBezTo>
                  <a:cubicBezTo>
                    <a:pt x="1166" y="463"/>
                    <a:pt x="1188" y="486"/>
                    <a:pt x="1162" y="456"/>
                  </a:cubicBezTo>
                  <a:lnTo>
                    <a:pt x="1107" y="383"/>
                  </a:lnTo>
                  <a:lnTo>
                    <a:pt x="1007" y="227"/>
                  </a:lnTo>
                  <a:lnTo>
                    <a:pt x="924" y="154"/>
                  </a:lnTo>
                  <a:lnTo>
                    <a:pt x="860" y="99"/>
                  </a:lnTo>
                  <a:lnTo>
                    <a:pt x="709" y="0"/>
                  </a:lnTo>
                  <a:lnTo>
                    <a:pt x="664" y="0"/>
                  </a:lnTo>
                  <a:lnTo>
                    <a:pt x="730" y="81"/>
                  </a:lnTo>
                  <a:lnTo>
                    <a:pt x="695" y="91"/>
                  </a:lnTo>
                  <a:lnTo>
                    <a:pt x="634" y="24"/>
                  </a:lnTo>
                  <a:lnTo>
                    <a:pt x="520" y="15"/>
                  </a:lnTo>
                  <a:lnTo>
                    <a:pt x="493" y="51"/>
                  </a:lnTo>
                  <a:lnTo>
                    <a:pt x="469" y="93"/>
                  </a:lnTo>
                  <a:lnTo>
                    <a:pt x="436" y="153"/>
                  </a:lnTo>
                  <a:lnTo>
                    <a:pt x="430" y="189"/>
                  </a:lnTo>
                  <a:lnTo>
                    <a:pt x="706" y="186"/>
                  </a:lnTo>
                  <a:lnTo>
                    <a:pt x="712" y="234"/>
                  </a:lnTo>
                  <a:lnTo>
                    <a:pt x="628" y="291"/>
                  </a:lnTo>
                  <a:lnTo>
                    <a:pt x="634" y="342"/>
                  </a:lnTo>
                  <a:lnTo>
                    <a:pt x="574" y="399"/>
                  </a:lnTo>
                  <a:lnTo>
                    <a:pt x="565" y="363"/>
                  </a:lnTo>
                  <a:lnTo>
                    <a:pt x="505" y="366"/>
                  </a:lnTo>
                  <a:cubicBezTo>
                    <a:pt x="481" y="359"/>
                    <a:pt x="448" y="339"/>
                    <a:pt x="423" y="318"/>
                  </a:cubicBezTo>
                  <a:lnTo>
                    <a:pt x="355" y="243"/>
                  </a:lnTo>
                  <a:lnTo>
                    <a:pt x="283" y="234"/>
                  </a:lnTo>
                  <a:lnTo>
                    <a:pt x="287" y="318"/>
                  </a:lnTo>
                </a:path>
              </a:pathLst>
            </a:custGeom>
            <a:solidFill>
              <a:srgbClr val="DDF2FF"/>
            </a:solidFill>
            <a:ln w="9525">
              <a:noFill/>
              <a:round/>
              <a:headEnd/>
              <a:tailEnd/>
            </a:ln>
            <a:effectLst/>
          </p:spPr>
          <p:txBody>
            <a:bodyPr/>
            <a:lstStyle/>
            <a:p>
              <a:endParaRPr lang="zh-CN" altLang="en-US"/>
            </a:p>
          </p:txBody>
        </p:sp>
        <p:sp>
          <p:nvSpPr>
            <p:cNvPr id="40980" name="Freeform 20"/>
            <p:cNvSpPr>
              <a:spLocks/>
            </p:cNvSpPr>
            <p:nvPr/>
          </p:nvSpPr>
          <p:spPr bwMode="ltGray">
            <a:xfrm>
              <a:off x="4408" y="1097"/>
              <a:ext cx="209" cy="188"/>
            </a:xfrm>
            <a:custGeom>
              <a:avLst/>
              <a:gdLst/>
              <a:ahLst/>
              <a:cxnLst>
                <a:cxn ang="0">
                  <a:pos x="18" y="177"/>
                </a:cxn>
                <a:cxn ang="0">
                  <a:pos x="0" y="201"/>
                </a:cxn>
                <a:cxn ang="0">
                  <a:pos x="78" y="210"/>
                </a:cxn>
                <a:cxn ang="0">
                  <a:pos x="132" y="204"/>
                </a:cxn>
                <a:cxn ang="0">
                  <a:pos x="147" y="183"/>
                </a:cxn>
                <a:cxn ang="0">
                  <a:pos x="153" y="111"/>
                </a:cxn>
                <a:cxn ang="0">
                  <a:pos x="233" y="82"/>
                </a:cxn>
                <a:cxn ang="0">
                  <a:pos x="159" y="0"/>
                </a:cxn>
                <a:cxn ang="0">
                  <a:pos x="165" y="48"/>
                </a:cxn>
                <a:cxn ang="0">
                  <a:pos x="123" y="57"/>
                </a:cxn>
                <a:cxn ang="0">
                  <a:pos x="117" y="87"/>
                </a:cxn>
                <a:cxn ang="0">
                  <a:pos x="54" y="78"/>
                </a:cxn>
                <a:cxn ang="0">
                  <a:pos x="57" y="159"/>
                </a:cxn>
                <a:cxn ang="0">
                  <a:pos x="18" y="177"/>
                </a:cxn>
              </a:cxnLst>
              <a:rect l="0" t="0" r="r" b="b"/>
              <a:pathLst>
                <a:path w="233" h="210">
                  <a:moveTo>
                    <a:pt x="18" y="177"/>
                  </a:moveTo>
                  <a:lnTo>
                    <a:pt x="0" y="201"/>
                  </a:lnTo>
                  <a:lnTo>
                    <a:pt x="78" y="210"/>
                  </a:lnTo>
                  <a:lnTo>
                    <a:pt x="132" y="204"/>
                  </a:lnTo>
                  <a:lnTo>
                    <a:pt x="147" y="183"/>
                  </a:lnTo>
                  <a:lnTo>
                    <a:pt x="153" y="111"/>
                  </a:lnTo>
                  <a:lnTo>
                    <a:pt x="233" y="82"/>
                  </a:lnTo>
                  <a:lnTo>
                    <a:pt x="159" y="0"/>
                  </a:lnTo>
                  <a:lnTo>
                    <a:pt x="165" y="48"/>
                  </a:lnTo>
                  <a:lnTo>
                    <a:pt x="123" y="57"/>
                  </a:lnTo>
                  <a:lnTo>
                    <a:pt x="117" y="87"/>
                  </a:lnTo>
                  <a:cubicBezTo>
                    <a:pt x="78" y="99"/>
                    <a:pt x="61" y="65"/>
                    <a:pt x="54" y="78"/>
                  </a:cubicBezTo>
                  <a:lnTo>
                    <a:pt x="57" y="159"/>
                  </a:lnTo>
                  <a:lnTo>
                    <a:pt x="18" y="177"/>
                  </a:lnTo>
                  <a:close/>
                </a:path>
              </a:pathLst>
            </a:custGeom>
            <a:solidFill>
              <a:srgbClr val="DDF2FF"/>
            </a:solidFill>
            <a:ln w="9525">
              <a:noFill/>
              <a:round/>
              <a:headEnd/>
              <a:tailEnd/>
            </a:ln>
            <a:effectLst/>
          </p:spPr>
          <p:txBody>
            <a:bodyPr/>
            <a:lstStyle/>
            <a:p>
              <a:endParaRPr lang="zh-CN" altLang="en-US"/>
            </a:p>
          </p:txBody>
        </p:sp>
        <p:sp>
          <p:nvSpPr>
            <p:cNvPr id="40981" name="Freeform 21"/>
            <p:cNvSpPr>
              <a:spLocks/>
            </p:cNvSpPr>
            <p:nvPr/>
          </p:nvSpPr>
          <p:spPr bwMode="ltGray">
            <a:xfrm>
              <a:off x="4043" y="1045"/>
              <a:ext cx="451" cy="348"/>
            </a:xfrm>
            <a:custGeom>
              <a:avLst/>
              <a:gdLst/>
              <a:ahLst/>
              <a:cxnLst>
                <a:cxn ang="0">
                  <a:pos x="97" y="367"/>
                </a:cxn>
                <a:cxn ang="0">
                  <a:pos x="142" y="367"/>
                </a:cxn>
                <a:cxn ang="0">
                  <a:pos x="231" y="337"/>
                </a:cxn>
                <a:cxn ang="0">
                  <a:pos x="261" y="337"/>
                </a:cxn>
                <a:cxn ang="0">
                  <a:pos x="303" y="340"/>
                </a:cxn>
                <a:cxn ang="0">
                  <a:pos x="324" y="367"/>
                </a:cxn>
                <a:cxn ang="0">
                  <a:pos x="324" y="322"/>
                </a:cxn>
                <a:cxn ang="0">
                  <a:pos x="369" y="276"/>
                </a:cxn>
                <a:cxn ang="0">
                  <a:pos x="414" y="276"/>
                </a:cxn>
                <a:cxn ang="0">
                  <a:pos x="324" y="231"/>
                </a:cxn>
                <a:cxn ang="0">
                  <a:pos x="291" y="277"/>
                </a:cxn>
                <a:cxn ang="0">
                  <a:pos x="188" y="276"/>
                </a:cxn>
                <a:cxn ang="0">
                  <a:pos x="233" y="231"/>
                </a:cxn>
                <a:cxn ang="0">
                  <a:pos x="233" y="185"/>
                </a:cxn>
                <a:cxn ang="0">
                  <a:pos x="278" y="185"/>
                </a:cxn>
                <a:cxn ang="0">
                  <a:pos x="321" y="163"/>
                </a:cxn>
                <a:cxn ang="0">
                  <a:pos x="393" y="202"/>
                </a:cxn>
                <a:cxn ang="0">
                  <a:pos x="438" y="160"/>
                </a:cxn>
                <a:cxn ang="0">
                  <a:pos x="462" y="106"/>
                </a:cxn>
                <a:cxn ang="0">
                  <a:pos x="456" y="82"/>
                </a:cxn>
                <a:cxn ang="0">
                  <a:pos x="504" y="67"/>
                </a:cxn>
                <a:cxn ang="0">
                  <a:pos x="501" y="34"/>
                </a:cxn>
                <a:cxn ang="0">
                  <a:pos x="465" y="10"/>
                </a:cxn>
                <a:cxn ang="0">
                  <a:pos x="354" y="10"/>
                </a:cxn>
                <a:cxn ang="0">
                  <a:pos x="222" y="73"/>
                </a:cxn>
                <a:cxn ang="0">
                  <a:pos x="195" y="103"/>
                </a:cxn>
                <a:cxn ang="0">
                  <a:pos x="147" y="106"/>
                </a:cxn>
                <a:cxn ang="0">
                  <a:pos x="81" y="130"/>
                </a:cxn>
                <a:cxn ang="0">
                  <a:pos x="66" y="148"/>
                </a:cxn>
                <a:cxn ang="0">
                  <a:pos x="52" y="185"/>
                </a:cxn>
                <a:cxn ang="0">
                  <a:pos x="52" y="231"/>
                </a:cxn>
                <a:cxn ang="0">
                  <a:pos x="15" y="241"/>
                </a:cxn>
                <a:cxn ang="0">
                  <a:pos x="15" y="340"/>
                </a:cxn>
                <a:cxn ang="0">
                  <a:pos x="54" y="340"/>
                </a:cxn>
                <a:cxn ang="0">
                  <a:pos x="60" y="298"/>
                </a:cxn>
                <a:cxn ang="0">
                  <a:pos x="147" y="301"/>
                </a:cxn>
                <a:cxn ang="0">
                  <a:pos x="132" y="331"/>
                </a:cxn>
                <a:cxn ang="0">
                  <a:pos x="87" y="337"/>
                </a:cxn>
                <a:cxn ang="0">
                  <a:pos x="97" y="367"/>
                </a:cxn>
              </a:cxnLst>
              <a:rect l="0" t="0" r="r" b="b"/>
              <a:pathLst>
                <a:path w="504" h="388">
                  <a:moveTo>
                    <a:pt x="97" y="367"/>
                  </a:moveTo>
                  <a:lnTo>
                    <a:pt x="142" y="367"/>
                  </a:lnTo>
                  <a:cubicBezTo>
                    <a:pt x="164" y="362"/>
                    <a:pt x="180" y="340"/>
                    <a:pt x="231" y="337"/>
                  </a:cubicBezTo>
                  <a:cubicBezTo>
                    <a:pt x="282" y="334"/>
                    <a:pt x="244" y="337"/>
                    <a:pt x="261" y="337"/>
                  </a:cubicBezTo>
                  <a:lnTo>
                    <a:pt x="303" y="340"/>
                  </a:lnTo>
                  <a:lnTo>
                    <a:pt x="324" y="367"/>
                  </a:lnTo>
                  <a:lnTo>
                    <a:pt x="324" y="322"/>
                  </a:lnTo>
                  <a:lnTo>
                    <a:pt x="369" y="276"/>
                  </a:lnTo>
                  <a:lnTo>
                    <a:pt x="414" y="276"/>
                  </a:lnTo>
                  <a:lnTo>
                    <a:pt x="324" y="231"/>
                  </a:lnTo>
                  <a:lnTo>
                    <a:pt x="291" y="277"/>
                  </a:lnTo>
                  <a:lnTo>
                    <a:pt x="188" y="276"/>
                  </a:lnTo>
                  <a:lnTo>
                    <a:pt x="233" y="231"/>
                  </a:lnTo>
                  <a:lnTo>
                    <a:pt x="233" y="185"/>
                  </a:lnTo>
                  <a:lnTo>
                    <a:pt x="278" y="185"/>
                  </a:lnTo>
                  <a:lnTo>
                    <a:pt x="321" y="163"/>
                  </a:lnTo>
                  <a:lnTo>
                    <a:pt x="393" y="202"/>
                  </a:lnTo>
                  <a:lnTo>
                    <a:pt x="438" y="160"/>
                  </a:lnTo>
                  <a:lnTo>
                    <a:pt x="462" y="106"/>
                  </a:lnTo>
                  <a:lnTo>
                    <a:pt x="456" y="82"/>
                  </a:lnTo>
                  <a:lnTo>
                    <a:pt x="504" y="67"/>
                  </a:lnTo>
                  <a:lnTo>
                    <a:pt x="501" y="34"/>
                  </a:lnTo>
                  <a:lnTo>
                    <a:pt x="465" y="10"/>
                  </a:lnTo>
                  <a:cubicBezTo>
                    <a:pt x="441" y="6"/>
                    <a:pt x="394" y="0"/>
                    <a:pt x="354" y="10"/>
                  </a:cubicBezTo>
                  <a:cubicBezTo>
                    <a:pt x="306" y="13"/>
                    <a:pt x="248" y="56"/>
                    <a:pt x="222" y="73"/>
                  </a:cubicBezTo>
                  <a:lnTo>
                    <a:pt x="195" y="103"/>
                  </a:lnTo>
                  <a:lnTo>
                    <a:pt x="147" y="106"/>
                  </a:lnTo>
                  <a:lnTo>
                    <a:pt x="81" y="130"/>
                  </a:lnTo>
                  <a:cubicBezTo>
                    <a:pt x="68" y="137"/>
                    <a:pt x="71" y="139"/>
                    <a:pt x="66" y="148"/>
                  </a:cubicBezTo>
                  <a:cubicBezTo>
                    <a:pt x="61" y="157"/>
                    <a:pt x="54" y="171"/>
                    <a:pt x="52" y="185"/>
                  </a:cubicBezTo>
                  <a:cubicBezTo>
                    <a:pt x="38" y="210"/>
                    <a:pt x="58" y="222"/>
                    <a:pt x="52" y="231"/>
                  </a:cubicBezTo>
                  <a:lnTo>
                    <a:pt x="15" y="241"/>
                  </a:lnTo>
                  <a:cubicBezTo>
                    <a:pt x="9" y="259"/>
                    <a:pt x="0" y="292"/>
                    <a:pt x="15" y="340"/>
                  </a:cubicBezTo>
                  <a:cubicBezTo>
                    <a:pt x="30" y="388"/>
                    <a:pt x="46" y="347"/>
                    <a:pt x="54" y="340"/>
                  </a:cubicBezTo>
                  <a:lnTo>
                    <a:pt x="60" y="298"/>
                  </a:lnTo>
                  <a:lnTo>
                    <a:pt x="147" y="301"/>
                  </a:lnTo>
                  <a:lnTo>
                    <a:pt x="132" y="331"/>
                  </a:lnTo>
                  <a:lnTo>
                    <a:pt x="87" y="337"/>
                  </a:lnTo>
                  <a:lnTo>
                    <a:pt x="97" y="367"/>
                  </a:lnTo>
                  <a:close/>
                </a:path>
              </a:pathLst>
            </a:custGeom>
            <a:solidFill>
              <a:srgbClr val="DDF2FF"/>
            </a:solidFill>
            <a:ln w="9525">
              <a:noFill/>
              <a:round/>
              <a:headEnd/>
              <a:tailEnd/>
            </a:ln>
            <a:effectLst/>
          </p:spPr>
          <p:txBody>
            <a:bodyPr/>
            <a:lstStyle/>
            <a:p>
              <a:endParaRPr lang="zh-CN" altLang="en-US"/>
            </a:p>
          </p:txBody>
        </p:sp>
        <p:sp>
          <p:nvSpPr>
            <p:cNvPr id="40982" name="Freeform 22"/>
            <p:cNvSpPr>
              <a:spLocks/>
            </p:cNvSpPr>
            <p:nvPr/>
          </p:nvSpPr>
          <p:spPr bwMode="ltGray">
            <a:xfrm>
              <a:off x="4118" y="960"/>
              <a:ext cx="174" cy="156"/>
            </a:xfrm>
            <a:custGeom>
              <a:avLst/>
              <a:gdLst/>
              <a:ahLst/>
              <a:cxnLst>
                <a:cxn ang="0">
                  <a:pos x="0" y="174"/>
                </a:cxn>
                <a:cxn ang="0">
                  <a:pos x="33" y="135"/>
                </a:cxn>
                <a:cxn ang="0">
                  <a:pos x="105" y="132"/>
                </a:cxn>
                <a:cxn ang="0">
                  <a:pos x="138" y="93"/>
                </a:cxn>
                <a:cxn ang="0">
                  <a:pos x="141" y="69"/>
                </a:cxn>
                <a:cxn ang="0">
                  <a:pos x="194" y="54"/>
                </a:cxn>
                <a:cxn ang="0">
                  <a:pos x="168" y="27"/>
                </a:cxn>
                <a:cxn ang="0">
                  <a:pos x="135" y="30"/>
                </a:cxn>
                <a:cxn ang="0">
                  <a:pos x="99" y="0"/>
                </a:cxn>
                <a:cxn ang="0">
                  <a:pos x="72" y="33"/>
                </a:cxn>
                <a:cxn ang="0">
                  <a:pos x="0" y="87"/>
                </a:cxn>
                <a:cxn ang="0">
                  <a:pos x="0" y="174"/>
                </a:cxn>
              </a:cxnLst>
              <a:rect l="0" t="0" r="r" b="b"/>
              <a:pathLst>
                <a:path w="194" h="174">
                  <a:moveTo>
                    <a:pt x="0" y="174"/>
                  </a:moveTo>
                  <a:lnTo>
                    <a:pt x="33" y="135"/>
                  </a:lnTo>
                  <a:lnTo>
                    <a:pt x="105" y="132"/>
                  </a:lnTo>
                  <a:lnTo>
                    <a:pt x="138" y="93"/>
                  </a:lnTo>
                  <a:lnTo>
                    <a:pt x="141" y="69"/>
                  </a:lnTo>
                  <a:lnTo>
                    <a:pt x="194" y="54"/>
                  </a:lnTo>
                  <a:lnTo>
                    <a:pt x="168" y="27"/>
                  </a:lnTo>
                  <a:lnTo>
                    <a:pt x="135" y="30"/>
                  </a:lnTo>
                  <a:lnTo>
                    <a:pt x="99" y="0"/>
                  </a:lnTo>
                  <a:lnTo>
                    <a:pt x="72" y="33"/>
                  </a:lnTo>
                  <a:lnTo>
                    <a:pt x="0" y="87"/>
                  </a:lnTo>
                  <a:lnTo>
                    <a:pt x="0" y="174"/>
                  </a:lnTo>
                  <a:close/>
                </a:path>
              </a:pathLst>
            </a:custGeom>
            <a:solidFill>
              <a:srgbClr val="DDF2FF"/>
            </a:solidFill>
            <a:ln w="9525">
              <a:noFill/>
              <a:round/>
              <a:headEnd/>
              <a:tailEnd/>
            </a:ln>
            <a:effectLst/>
          </p:spPr>
          <p:txBody>
            <a:bodyPr/>
            <a:lstStyle/>
            <a:p>
              <a:endParaRPr lang="zh-CN" altLang="en-US"/>
            </a:p>
          </p:txBody>
        </p:sp>
        <p:sp>
          <p:nvSpPr>
            <p:cNvPr id="40983" name="Freeform 23"/>
            <p:cNvSpPr>
              <a:spLocks/>
            </p:cNvSpPr>
            <p:nvPr/>
          </p:nvSpPr>
          <p:spPr bwMode="ltGray">
            <a:xfrm>
              <a:off x="2789" y="967"/>
              <a:ext cx="1460" cy="1790"/>
            </a:xfrm>
            <a:custGeom>
              <a:avLst/>
              <a:gdLst/>
              <a:ahLst/>
              <a:cxnLst>
                <a:cxn ang="0">
                  <a:pos x="1061" y="9"/>
                </a:cxn>
                <a:cxn ang="0">
                  <a:pos x="868" y="82"/>
                </a:cxn>
                <a:cxn ang="0">
                  <a:pos x="558" y="275"/>
                </a:cxn>
                <a:cxn ang="0">
                  <a:pos x="266" y="604"/>
                </a:cxn>
                <a:cxn ang="0">
                  <a:pos x="110" y="896"/>
                </a:cxn>
                <a:cxn ang="0">
                  <a:pos x="10" y="1271"/>
                </a:cxn>
                <a:cxn ang="0">
                  <a:pos x="19" y="1655"/>
                </a:cxn>
                <a:cxn ang="0">
                  <a:pos x="73" y="1786"/>
                </a:cxn>
                <a:cxn ang="0">
                  <a:pos x="145" y="1849"/>
                </a:cxn>
                <a:cxn ang="0">
                  <a:pos x="190" y="1996"/>
                </a:cxn>
                <a:cxn ang="0">
                  <a:pos x="214" y="1927"/>
                </a:cxn>
                <a:cxn ang="0">
                  <a:pos x="250" y="1819"/>
                </a:cxn>
                <a:cxn ang="0">
                  <a:pos x="277" y="1630"/>
                </a:cxn>
                <a:cxn ang="0">
                  <a:pos x="379" y="1525"/>
                </a:cxn>
                <a:cxn ang="0">
                  <a:pos x="385" y="1621"/>
                </a:cxn>
                <a:cxn ang="0">
                  <a:pos x="394" y="1696"/>
                </a:cxn>
                <a:cxn ang="0">
                  <a:pos x="352" y="1834"/>
                </a:cxn>
                <a:cxn ang="0">
                  <a:pos x="475" y="1609"/>
                </a:cxn>
                <a:cxn ang="0">
                  <a:pos x="526" y="1504"/>
                </a:cxn>
                <a:cxn ang="0">
                  <a:pos x="754" y="1507"/>
                </a:cxn>
                <a:cxn ang="0">
                  <a:pos x="823" y="1462"/>
                </a:cxn>
                <a:cxn ang="0">
                  <a:pos x="799" y="1549"/>
                </a:cxn>
                <a:cxn ang="0">
                  <a:pos x="868" y="1633"/>
                </a:cxn>
                <a:cxn ang="0">
                  <a:pos x="922" y="1462"/>
                </a:cxn>
                <a:cxn ang="0">
                  <a:pos x="763" y="1357"/>
                </a:cxn>
                <a:cxn ang="0">
                  <a:pos x="652" y="1288"/>
                </a:cxn>
                <a:cxn ang="0">
                  <a:pos x="670" y="1225"/>
                </a:cxn>
                <a:cxn ang="0">
                  <a:pos x="769" y="1180"/>
                </a:cxn>
                <a:cxn ang="0">
                  <a:pos x="958" y="1105"/>
                </a:cxn>
                <a:cxn ang="0">
                  <a:pos x="1042" y="1155"/>
                </a:cxn>
                <a:cxn ang="0">
                  <a:pos x="1147" y="1156"/>
                </a:cxn>
                <a:cxn ang="0">
                  <a:pos x="1261" y="1153"/>
                </a:cxn>
                <a:cxn ang="0">
                  <a:pos x="1147" y="1492"/>
                </a:cxn>
                <a:cxn ang="0">
                  <a:pos x="1261" y="1411"/>
                </a:cxn>
                <a:cxn ang="0">
                  <a:pos x="1279" y="1294"/>
                </a:cxn>
                <a:cxn ang="0">
                  <a:pos x="1384" y="1219"/>
                </a:cxn>
                <a:cxn ang="0">
                  <a:pos x="1420" y="1135"/>
                </a:cxn>
                <a:cxn ang="0">
                  <a:pos x="1552" y="1120"/>
                </a:cxn>
                <a:cxn ang="0">
                  <a:pos x="1618" y="1042"/>
                </a:cxn>
                <a:cxn ang="0">
                  <a:pos x="1555" y="1036"/>
                </a:cxn>
                <a:cxn ang="0">
                  <a:pos x="1483" y="958"/>
                </a:cxn>
                <a:cxn ang="0">
                  <a:pos x="1330" y="889"/>
                </a:cxn>
                <a:cxn ang="0">
                  <a:pos x="1177" y="913"/>
                </a:cxn>
                <a:cxn ang="0">
                  <a:pos x="1033" y="748"/>
                </a:cxn>
                <a:cxn ang="0">
                  <a:pos x="970" y="724"/>
                </a:cxn>
                <a:cxn ang="0">
                  <a:pos x="1039" y="676"/>
                </a:cxn>
                <a:cxn ang="0">
                  <a:pos x="979" y="631"/>
                </a:cxn>
                <a:cxn ang="0">
                  <a:pos x="913" y="592"/>
                </a:cxn>
                <a:cxn ang="0">
                  <a:pos x="861" y="520"/>
                </a:cxn>
                <a:cxn ang="0">
                  <a:pos x="868" y="445"/>
                </a:cxn>
                <a:cxn ang="0">
                  <a:pos x="994" y="481"/>
                </a:cxn>
                <a:cxn ang="0">
                  <a:pos x="913" y="436"/>
                </a:cxn>
                <a:cxn ang="0">
                  <a:pos x="919" y="391"/>
                </a:cxn>
                <a:cxn ang="0">
                  <a:pos x="1033" y="334"/>
                </a:cxn>
                <a:cxn ang="0">
                  <a:pos x="1048" y="277"/>
                </a:cxn>
                <a:cxn ang="0">
                  <a:pos x="1129" y="247"/>
                </a:cxn>
                <a:cxn ang="0">
                  <a:pos x="1174" y="136"/>
                </a:cxn>
                <a:cxn ang="0">
                  <a:pos x="1180" y="13"/>
                </a:cxn>
              </a:cxnLst>
              <a:rect l="0" t="0" r="r" b="b"/>
              <a:pathLst>
                <a:path w="1630" h="1996">
                  <a:moveTo>
                    <a:pt x="1125" y="0"/>
                  </a:moveTo>
                  <a:lnTo>
                    <a:pt x="1061" y="9"/>
                  </a:lnTo>
                  <a:lnTo>
                    <a:pt x="952" y="52"/>
                  </a:lnTo>
                  <a:lnTo>
                    <a:pt x="868" y="82"/>
                  </a:lnTo>
                  <a:lnTo>
                    <a:pt x="768" y="137"/>
                  </a:lnTo>
                  <a:lnTo>
                    <a:pt x="558" y="275"/>
                  </a:lnTo>
                  <a:lnTo>
                    <a:pt x="403" y="430"/>
                  </a:lnTo>
                  <a:lnTo>
                    <a:pt x="266" y="604"/>
                  </a:lnTo>
                  <a:cubicBezTo>
                    <a:pt x="226" y="660"/>
                    <a:pt x="189" y="720"/>
                    <a:pt x="163" y="769"/>
                  </a:cubicBezTo>
                  <a:cubicBezTo>
                    <a:pt x="135" y="828"/>
                    <a:pt x="129" y="844"/>
                    <a:pt x="110" y="896"/>
                  </a:cubicBezTo>
                  <a:lnTo>
                    <a:pt x="46" y="1079"/>
                  </a:lnTo>
                  <a:lnTo>
                    <a:pt x="10" y="1271"/>
                  </a:lnTo>
                  <a:lnTo>
                    <a:pt x="0" y="1445"/>
                  </a:lnTo>
                  <a:lnTo>
                    <a:pt x="19" y="1655"/>
                  </a:lnTo>
                  <a:lnTo>
                    <a:pt x="58" y="1735"/>
                  </a:lnTo>
                  <a:lnTo>
                    <a:pt x="73" y="1786"/>
                  </a:lnTo>
                  <a:lnTo>
                    <a:pt x="103" y="1777"/>
                  </a:lnTo>
                  <a:lnTo>
                    <a:pt x="145" y="1849"/>
                  </a:lnTo>
                  <a:lnTo>
                    <a:pt x="157" y="1957"/>
                  </a:lnTo>
                  <a:lnTo>
                    <a:pt x="190" y="1996"/>
                  </a:lnTo>
                  <a:lnTo>
                    <a:pt x="247" y="1993"/>
                  </a:lnTo>
                  <a:lnTo>
                    <a:pt x="214" y="1927"/>
                  </a:lnTo>
                  <a:lnTo>
                    <a:pt x="199" y="1834"/>
                  </a:lnTo>
                  <a:lnTo>
                    <a:pt x="250" y="1819"/>
                  </a:lnTo>
                  <a:lnTo>
                    <a:pt x="253" y="1705"/>
                  </a:lnTo>
                  <a:lnTo>
                    <a:pt x="277" y="1630"/>
                  </a:lnTo>
                  <a:lnTo>
                    <a:pt x="286" y="1591"/>
                  </a:lnTo>
                  <a:lnTo>
                    <a:pt x="379" y="1525"/>
                  </a:lnTo>
                  <a:lnTo>
                    <a:pt x="325" y="1627"/>
                  </a:lnTo>
                  <a:lnTo>
                    <a:pt x="385" y="1621"/>
                  </a:lnTo>
                  <a:lnTo>
                    <a:pt x="358" y="1666"/>
                  </a:lnTo>
                  <a:cubicBezTo>
                    <a:pt x="359" y="1678"/>
                    <a:pt x="395" y="1678"/>
                    <a:pt x="394" y="1696"/>
                  </a:cubicBezTo>
                  <a:cubicBezTo>
                    <a:pt x="393" y="1714"/>
                    <a:pt x="359" y="1754"/>
                    <a:pt x="352" y="1777"/>
                  </a:cubicBezTo>
                  <a:cubicBezTo>
                    <a:pt x="345" y="1800"/>
                    <a:pt x="330" y="1841"/>
                    <a:pt x="352" y="1834"/>
                  </a:cubicBezTo>
                  <a:cubicBezTo>
                    <a:pt x="374" y="1827"/>
                    <a:pt x="464" y="1769"/>
                    <a:pt x="484" y="1732"/>
                  </a:cubicBezTo>
                  <a:lnTo>
                    <a:pt x="475" y="1609"/>
                  </a:lnTo>
                  <a:lnTo>
                    <a:pt x="517" y="1558"/>
                  </a:lnTo>
                  <a:lnTo>
                    <a:pt x="526" y="1504"/>
                  </a:lnTo>
                  <a:lnTo>
                    <a:pt x="568" y="1570"/>
                  </a:lnTo>
                  <a:lnTo>
                    <a:pt x="754" y="1507"/>
                  </a:lnTo>
                  <a:lnTo>
                    <a:pt x="748" y="1438"/>
                  </a:lnTo>
                  <a:lnTo>
                    <a:pt x="823" y="1462"/>
                  </a:lnTo>
                  <a:lnTo>
                    <a:pt x="844" y="1513"/>
                  </a:lnTo>
                  <a:lnTo>
                    <a:pt x="799" y="1549"/>
                  </a:lnTo>
                  <a:cubicBezTo>
                    <a:pt x="793" y="1567"/>
                    <a:pt x="793" y="1585"/>
                    <a:pt x="808" y="1624"/>
                  </a:cubicBezTo>
                  <a:cubicBezTo>
                    <a:pt x="823" y="1663"/>
                    <a:pt x="859" y="1649"/>
                    <a:pt x="868" y="1633"/>
                  </a:cubicBezTo>
                  <a:lnTo>
                    <a:pt x="865" y="1528"/>
                  </a:lnTo>
                  <a:lnTo>
                    <a:pt x="922" y="1462"/>
                  </a:lnTo>
                  <a:lnTo>
                    <a:pt x="826" y="1417"/>
                  </a:lnTo>
                  <a:lnTo>
                    <a:pt x="763" y="1357"/>
                  </a:lnTo>
                  <a:lnTo>
                    <a:pt x="742" y="1300"/>
                  </a:lnTo>
                  <a:lnTo>
                    <a:pt x="652" y="1288"/>
                  </a:lnTo>
                  <a:lnTo>
                    <a:pt x="664" y="1255"/>
                  </a:lnTo>
                  <a:lnTo>
                    <a:pt x="670" y="1225"/>
                  </a:lnTo>
                  <a:lnTo>
                    <a:pt x="733" y="1222"/>
                  </a:lnTo>
                  <a:lnTo>
                    <a:pt x="769" y="1180"/>
                  </a:lnTo>
                  <a:lnTo>
                    <a:pt x="835" y="1090"/>
                  </a:lnTo>
                  <a:lnTo>
                    <a:pt x="958" y="1105"/>
                  </a:lnTo>
                  <a:lnTo>
                    <a:pt x="991" y="1153"/>
                  </a:lnTo>
                  <a:lnTo>
                    <a:pt x="1042" y="1155"/>
                  </a:lnTo>
                  <a:lnTo>
                    <a:pt x="1105" y="1090"/>
                  </a:lnTo>
                  <a:lnTo>
                    <a:pt x="1147" y="1156"/>
                  </a:lnTo>
                  <a:lnTo>
                    <a:pt x="1216" y="1132"/>
                  </a:lnTo>
                  <a:lnTo>
                    <a:pt x="1261" y="1153"/>
                  </a:lnTo>
                  <a:lnTo>
                    <a:pt x="1147" y="1360"/>
                  </a:lnTo>
                  <a:lnTo>
                    <a:pt x="1147" y="1492"/>
                  </a:lnTo>
                  <a:lnTo>
                    <a:pt x="1189" y="1492"/>
                  </a:lnTo>
                  <a:lnTo>
                    <a:pt x="1261" y="1411"/>
                  </a:lnTo>
                  <a:lnTo>
                    <a:pt x="1258" y="1327"/>
                  </a:lnTo>
                  <a:lnTo>
                    <a:pt x="1279" y="1294"/>
                  </a:lnTo>
                  <a:lnTo>
                    <a:pt x="1294" y="1243"/>
                  </a:lnTo>
                  <a:lnTo>
                    <a:pt x="1384" y="1219"/>
                  </a:lnTo>
                  <a:lnTo>
                    <a:pt x="1372" y="1162"/>
                  </a:lnTo>
                  <a:lnTo>
                    <a:pt x="1420" y="1135"/>
                  </a:lnTo>
                  <a:lnTo>
                    <a:pt x="1459" y="1117"/>
                  </a:lnTo>
                  <a:lnTo>
                    <a:pt x="1552" y="1120"/>
                  </a:lnTo>
                  <a:lnTo>
                    <a:pt x="1591" y="1063"/>
                  </a:lnTo>
                  <a:lnTo>
                    <a:pt x="1618" y="1042"/>
                  </a:lnTo>
                  <a:lnTo>
                    <a:pt x="1630" y="1024"/>
                  </a:lnTo>
                  <a:lnTo>
                    <a:pt x="1555" y="1036"/>
                  </a:lnTo>
                  <a:lnTo>
                    <a:pt x="1555" y="985"/>
                  </a:lnTo>
                  <a:lnTo>
                    <a:pt x="1483" y="958"/>
                  </a:lnTo>
                  <a:lnTo>
                    <a:pt x="1459" y="985"/>
                  </a:lnTo>
                  <a:lnTo>
                    <a:pt x="1330" y="889"/>
                  </a:lnTo>
                  <a:lnTo>
                    <a:pt x="1276" y="931"/>
                  </a:lnTo>
                  <a:lnTo>
                    <a:pt x="1177" y="913"/>
                  </a:lnTo>
                  <a:lnTo>
                    <a:pt x="1186" y="841"/>
                  </a:lnTo>
                  <a:lnTo>
                    <a:pt x="1033" y="748"/>
                  </a:lnTo>
                  <a:lnTo>
                    <a:pt x="970" y="763"/>
                  </a:lnTo>
                  <a:lnTo>
                    <a:pt x="970" y="724"/>
                  </a:lnTo>
                  <a:lnTo>
                    <a:pt x="1003" y="685"/>
                  </a:lnTo>
                  <a:lnTo>
                    <a:pt x="1039" y="676"/>
                  </a:lnTo>
                  <a:lnTo>
                    <a:pt x="1006" y="619"/>
                  </a:lnTo>
                  <a:lnTo>
                    <a:pt x="979" y="631"/>
                  </a:lnTo>
                  <a:lnTo>
                    <a:pt x="979" y="574"/>
                  </a:lnTo>
                  <a:lnTo>
                    <a:pt x="913" y="592"/>
                  </a:lnTo>
                  <a:lnTo>
                    <a:pt x="904" y="514"/>
                  </a:lnTo>
                  <a:lnTo>
                    <a:pt x="861" y="520"/>
                  </a:lnTo>
                  <a:lnTo>
                    <a:pt x="816" y="430"/>
                  </a:lnTo>
                  <a:lnTo>
                    <a:pt x="868" y="445"/>
                  </a:lnTo>
                  <a:lnTo>
                    <a:pt x="910" y="484"/>
                  </a:lnTo>
                  <a:lnTo>
                    <a:pt x="994" y="481"/>
                  </a:lnTo>
                  <a:lnTo>
                    <a:pt x="967" y="433"/>
                  </a:lnTo>
                  <a:lnTo>
                    <a:pt x="913" y="436"/>
                  </a:lnTo>
                  <a:lnTo>
                    <a:pt x="877" y="400"/>
                  </a:lnTo>
                  <a:lnTo>
                    <a:pt x="919" y="391"/>
                  </a:lnTo>
                  <a:lnTo>
                    <a:pt x="970" y="397"/>
                  </a:lnTo>
                  <a:lnTo>
                    <a:pt x="1033" y="334"/>
                  </a:lnTo>
                  <a:lnTo>
                    <a:pt x="1000" y="289"/>
                  </a:lnTo>
                  <a:lnTo>
                    <a:pt x="1048" y="277"/>
                  </a:lnTo>
                  <a:lnTo>
                    <a:pt x="1144" y="283"/>
                  </a:lnTo>
                  <a:lnTo>
                    <a:pt x="1129" y="247"/>
                  </a:lnTo>
                  <a:lnTo>
                    <a:pt x="1171" y="205"/>
                  </a:lnTo>
                  <a:lnTo>
                    <a:pt x="1174" y="136"/>
                  </a:lnTo>
                  <a:lnTo>
                    <a:pt x="1222" y="46"/>
                  </a:lnTo>
                  <a:lnTo>
                    <a:pt x="1180" y="13"/>
                  </a:lnTo>
                  <a:lnTo>
                    <a:pt x="1125" y="0"/>
                  </a:lnTo>
                  <a:close/>
                </a:path>
              </a:pathLst>
            </a:custGeom>
            <a:solidFill>
              <a:srgbClr val="DDF2FF"/>
            </a:solidFill>
            <a:ln w="9525">
              <a:noFill/>
              <a:round/>
              <a:headEnd/>
              <a:tailEnd/>
            </a:ln>
            <a:effectLst/>
          </p:spPr>
          <p:txBody>
            <a:bodyPr/>
            <a:lstStyle/>
            <a:p>
              <a:endParaRPr lang="zh-CN" altLang="en-US"/>
            </a:p>
          </p:txBody>
        </p:sp>
        <p:sp>
          <p:nvSpPr>
            <p:cNvPr id="40984" name="Freeform 24"/>
            <p:cNvSpPr>
              <a:spLocks/>
            </p:cNvSpPr>
            <p:nvPr/>
          </p:nvSpPr>
          <p:spPr bwMode="ltGray">
            <a:xfrm>
              <a:off x="3747" y="3265"/>
              <a:ext cx="400" cy="295"/>
            </a:xfrm>
            <a:custGeom>
              <a:avLst/>
              <a:gdLst/>
              <a:ahLst/>
              <a:cxnLst>
                <a:cxn ang="0">
                  <a:pos x="0" y="162"/>
                </a:cxn>
                <a:cxn ang="0">
                  <a:pos x="0" y="258"/>
                </a:cxn>
                <a:cxn ang="0">
                  <a:pos x="109" y="295"/>
                </a:cxn>
                <a:cxn ang="0">
                  <a:pos x="183" y="309"/>
                </a:cxn>
                <a:cxn ang="0">
                  <a:pos x="240" y="318"/>
                </a:cxn>
                <a:cxn ang="0">
                  <a:pos x="318" y="327"/>
                </a:cxn>
                <a:cxn ang="0">
                  <a:pos x="414" y="324"/>
                </a:cxn>
                <a:cxn ang="0">
                  <a:pos x="427" y="295"/>
                </a:cxn>
                <a:cxn ang="0">
                  <a:pos x="382" y="250"/>
                </a:cxn>
                <a:cxn ang="0">
                  <a:pos x="382" y="204"/>
                </a:cxn>
                <a:cxn ang="0">
                  <a:pos x="309" y="159"/>
                </a:cxn>
                <a:cxn ang="0">
                  <a:pos x="315" y="90"/>
                </a:cxn>
                <a:cxn ang="0">
                  <a:pos x="255" y="57"/>
                </a:cxn>
                <a:cxn ang="0">
                  <a:pos x="246" y="114"/>
                </a:cxn>
                <a:cxn ang="0">
                  <a:pos x="204" y="84"/>
                </a:cxn>
                <a:cxn ang="0">
                  <a:pos x="168" y="99"/>
                </a:cxn>
                <a:cxn ang="0">
                  <a:pos x="180" y="48"/>
                </a:cxn>
                <a:cxn ang="0">
                  <a:pos x="111" y="36"/>
                </a:cxn>
                <a:cxn ang="0">
                  <a:pos x="109" y="114"/>
                </a:cxn>
                <a:cxn ang="0">
                  <a:pos x="144" y="186"/>
                </a:cxn>
                <a:cxn ang="0">
                  <a:pos x="75" y="195"/>
                </a:cxn>
                <a:cxn ang="0">
                  <a:pos x="36" y="162"/>
                </a:cxn>
                <a:cxn ang="0">
                  <a:pos x="0" y="162"/>
                </a:cxn>
              </a:cxnLst>
              <a:rect l="0" t="0" r="r" b="b"/>
              <a:pathLst>
                <a:path w="446" h="329">
                  <a:moveTo>
                    <a:pt x="0" y="162"/>
                  </a:moveTo>
                  <a:lnTo>
                    <a:pt x="0" y="258"/>
                  </a:lnTo>
                  <a:lnTo>
                    <a:pt x="109" y="295"/>
                  </a:lnTo>
                  <a:lnTo>
                    <a:pt x="183" y="309"/>
                  </a:lnTo>
                  <a:lnTo>
                    <a:pt x="240" y="318"/>
                  </a:lnTo>
                  <a:lnTo>
                    <a:pt x="318" y="327"/>
                  </a:lnTo>
                  <a:lnTo>
                    <a:pt x="414" y="324"/>
                  </a:lnTo>
                  <a:cubicBezTo>
                    <a:pt x="432" y="319"/>
                    <a:pt x="446" y="329"/>
                    <a:pt x="427" y="295"/>
                  </a:cubicBezTo>
                  <a:cubicBezTo>
                    <a:pt x="408" y="261"/>
                    <a:pt x="389" y="265"/>
                    <a:pt x="382" y="250"/>
                  </a:cubicBezTo>
                  <a:lnTo>
                    <a:pt x="382" y="204"/>
                  </a:lnTo>
                  <a:lnTo>
                    <a:pt x="309" y="159"/>
                  </a:lnTo>
                  <a:cubicBezTo>
                    <a:pt x="298" y="140"/>
                    <a:pt x="333" y="144"/>
                    <a:pt x="315" y="90"/>
                  </a:cubicBezTo>
                  <a:cubicBezTo>
                    <a:pt x="297" y="36"/>
                    <a:pt x="266" y="53"/>
                    <a:pt x="255" y="57"/>
                  </a:cubicBezTo>
                  <a:lnTo>
                    <a:pt x="246" y="114"/>
                  </a:lnTo>
                  <a:lnTo>
                    <a:pt x="204" y="84"/>
                  </a:lnTo>
                  <a:lnTo>
                    <a:pt x="168" y="99"/>
                  </a:lnTo>
                  <a:lnTo>
                    <a:pt x="180" y="48"/>
                  </a:lnTo>
                  <a:cubicBezTo>
                    <a:pt x="171" y="38"/>
                    <a:pt x="135" y="0"/>
                    <a:pt x="111" y="36"/>
                  </a:cubicBezTo>
                  <a:cubicBezTo>
                    <a:pt x="87" y="72"/>
                    <a:pt x="104" y="89"/>
                    <a:pt x="109" y="114"/>
                  </a:cubicBezTo>
                  <a:lnTo>
                    <a:pt x="144" y="186"/>
                  </a:lnTo>
                  <a:lnTo>
                    <a:pt x="75" y="195"/>
                  </a:lnTo>
                  <a:lnTo>
                    <a:pt x="36" y="162"/>
                  </a:lnTo>
                  <a:lnTo>
                    <a:pt x="0" y="162"/>
                  </a:lnTo>
                  <a:close/>
                </a:path>
              </a:pathLst>
            </a:custGeom>
            <a:solidFill>
              <a:srgbClr val="DDF2FF"/>
            </a:solidFill>
            <a:ln w="9525">
              <a:noFill/>
              <a:round/>
              <a:headEnd/>
              <a:tailEnd/>
            </a:ln>
            <a:effectLst/>
          </p:spPr>
          <p:txBody>
            <a:bodyPr/>
            <a:lstStyle/>
            <a:p>
              <a:endParaRPr lang="zh-CN" altLang="en-US"/>
            </a:p>
          </p:txBody>
        </p:sp>
        <p:sp>
          <p:nvSpPr>
            <p:cNvPr id="40985" name="Freeform 25"/>
            <p:cNvSpPr>
              <a:spLocks/>
            </p:cNvSpPr>
            <p:nvPr/>
          </p:nvSpPr>
          <p:spPr bwMode="ltGray">
            <a:xfrm>
              <a:off x="3653" y="3182"/>
              <a:ext cx="395" cy="131"/>
            </a:xfrm>
            <a:custGeom>
              <a:avLst/>
              <a:gdLst/>
              <a:ahLst/>
              <a:cxnLst>
                <a:cxn ang="0">
                  <a:pos x="6" y="78"/>
                </a:cxn>
                <a:cxn ang="0">
                  <a:pos x="60" y="141"/>
                </a:cxn>
                <a:cxn ang="0">
                  <a:pos x="169" y="110"/>
                </a:cxn>
                <a:cxn ang="0">
                  <a:pos x="216" y="66"/>
                </a:cxn>
                <a:cxn ang="0">
                  <a:pos x="260" y="110"/>
                </a:cxn>
                <a:cxn ang="0">
                  <a:pos x="303" y="99"/>
                </a:cxn>
                <a:cxn ang="0">
                  <a:pos x="351" y="110"/>
                </a:cxn>
                <a:cxn ang="0">
                  <a:pos x="351" y="64"/>
                </a:cxn>
                <a:cxn ang="0">
                  <a:pos x="384" y="30"/>
                </a:cxn>
                <a:cxn ang="0">
                  <a:pos x="402" y="60"/>
                </a:cxn>
                <a:cxn ang="0">
                  <a:pos x="429" y="18"/>
                </a:cxn>
                <a:cxn ang="0">
                  <a:pos x="378" y="0"/>
                </a:cxn>
                <a:cxn ang="0">
                  <a:pos x="305" y="64"/>
                </a:cxn>
                <a:cxn ang="0">
                  <a:pos x="237" y="12"/>
                </a:cxn>
                <a:cxn ang="0">
                  <a:pos x="192" y="54"/>
                </a:cxn>
                <a:cxn ang="0">
                  <a:pos x="144" y="75"/>
                </a:cxn>
                <a:cxn ang="0">
                  <a:pos x="129" y="84"/>
                </a:cxn>
                <a:cxn ang="0">
                  <a:pos x="108" y="78"/>
                </a:cxn>
                <a:cxn ang="0">
                  <a:pos x="60" y="54"/>
                </a:cxn>
                <a:cxn ang="0">
                  <a:pos x="6" y="78"/>
                </a:cxn>
              </a:cxnLst>
              <a:rect l="0" t="0" r="r" b="b"/>
              <a:pathLst>
                <a:path w="441" h="146">
                  <a:moveTo>
                    <a:pt x="6" y="78"/>
                  </a:moveTo>
                  <a:cubicBezTo>
                    <a:pt x="0" y="90"/>
                    <a:pt x="33" y="136"/>
                    <a:pt x="60" y="141"/>
                  </a:cubicBezTo>
                  <a:cubicBezTo>
                    <a:pt x="87" y="146"/>
                    <a:pt x="143" y="123"/>
                    <a:pt x="169" y="110"/>
                  </a:cubicBezTo>
                  <a:lnTo>
                    <a:pt x="216" y="66"/>
                  </a:lnTo>
                  <a:lnTo>
                    <a:pt x="260" y="110"/>
                  </a:lnTo>
                  <a:lnTo>
                    <a:pt x="303" y="99"/>
                  </a:lnTo>
                  <a:lnTo>
                    <a:pt x="351" y="110"/>
                  </a:lnTo>
                  <a:lnTo>
                    <a:pt x="351" y="64"/>
                  </a:lnTo>
                  <a:lnTo>
                    <a:pt x="384" y="30"/>
                  </a:lnTo>
                  <a:cubicBezTo>
                    <a:pt x="392" y="29"/>
                    <a:pt x="363" y="66"/>
                    <a:pt x="402" y="60"/>
                  </a:cubicBezTo>
                  <a:cubicBezTo>
                    <a:pt x="441" y="54"/>
                    <a:pt x="433" y="28"/>
                    <a:pt x="429" y="18"/>
                  </a:cubicBezTo>
                  <a:lnTo>
                    <a:pt x="378" y="0"/>
                  </a:lnTo>
                  <a:lnTo>
                    <a:pt x="305" y="64"/>
                  </a:lnTo>
                  <a:lnTo>
                    <a:pt x="237" y="12"/>
                  </a:lnTo>
                  <a:lnTo>
                    <a:pt x="192" y="54"/>
                  </a:lnTo>
                  <a:lnTo>
                    <a:pt x="144" y="75"/>
                  </a:lnTo>
                  <a:lnTo>
                    <a:pt x="129" y="84"/>
                  </a:lnTo>
                  <a:lnTo>
                    <a:pt x="108" y="78"/>
                  </a:lnTo>
                  <a:cubicBezTo>
                    <a:pt x="97" y="73"/>
                    <a:pt x="99" y="60"/>
                    <a:pt x="60" y="54"/>
                  </a:cubicBezTo>
                  <a:cubicBezTo>
                    <a:pt x="21" y="48"/>
                    <a:pt x="17" y="73"/>
                    <a:pt x="6" y="78"/>
                  </a:cubicBezTo>
                  <a:close/>
                </a:path>
              </a:pathLst>
            </a:custGeom>
            <a:solidFill>
              <a:srgbClr val="DDF2FF"/>
            </a:solidFill>
            <a:ln w="9525">
              <a:noFill/>
              <a:round/>
              <a:headEnd/>
              <a:tailEnd/>
            </a:ln>
            <a:effectLst/>
          </p:spPr>
          <p:txBody>
            <a:bodyPr/>
            <a:lstStyle/>
            <a:p>
              <a:endParaRPr lang="zh-CN" altLang="en-US"/>
            </a:p>
          </p:txBody>
        </p:sp>
        <p:sp>
          <p:nvSpPr>
            <p:cNvPr id="40986" name="Freeform 26"/>
            <p:cNvSpPr>
              <a:spLocks/>
            </p:cNvSpPr>
            <p:nvPr/>
          </p:nvSpPr>
          <p:spPr bwMode="ltGray">
            <a:xfrm>
              <a:off x="2944" y="2778"/>
              <a:ext cx="134" cy="178"/>
            </a:xfrm>
            <a:custGeom>
              <a:avLst/>
              <a:gdLst/>
              <a:ahLst/>
              <a:cxnLst>
                <a:cxn ang="0">
                  <a:pos x="0" y="0"/>
                </a:cxn>
                <a:cxn ang="0">
                  <a:pos x="15" y="63"/>
                </a:cxn>
                <a:cxn ang="0">
                  <a:pos x="45" y="120"/>
                </a:cxn>
                <a:cxn ang="0">
                  <a:pos x="90" y="186"/>
                </a:cxn>
                <a:cxn ang="0">
                  <a:pos x="123" y="198"/>
                </a:cxn>
                <a:cxn ang="0">
                  <a:pos x="150" y="162"/>
                </a:cxn>
                <a:cxn ang="0">
                  <a:pos x="114" y="162"/>
                </a:cxn>
                <a:cxn ang="0">
                  <a:pos x="111" y="102"/>
                </a:cxn>
                <a:cxn ang="0">
                  <a:pos x="78" y="84"/>
                </a:cxn>
                <a:cxn ang="0">
                  <a:pos x="99" y="21"/>
                </a:cxn>
                <a:cxn ang="0">
                  <a:pos x="48" y="36"/>
                </a:cxn>
                <a:cxn ang="0">
                  <a:pos x="0" y="0"/>
                </a:cxn>
              </a:cxnLst>
              <a:rect l="0" t="0" r="r" b="b"/>
              <a:pathLst>
                <a:path w="150" h="198">
                  <a:moveTo>
                    <a:pt x="0" y="0"/>
                  </a:moveTo>
                  <a:lnTo>
                    <a:pt x="15" y="63"/>
                  </a:lnTo>
                  <a:lnTo>
                    <a:pt x="45" y="120"/>
                  </a:lnTo>
                  <a:lnTo>
                    <a:pt x="90" y="186"/>
                  </a:lnTo>
                  <a:lnTo>
                    <a:pt x="123" y="198"/>
                  </a:lnTo>
                  <a:lnTo>
                    <a:pt x="150" y="162"/>
                  </a:lnTo>
                  <a:lnTo>
                    <a:pt x="114" y="162"/>
                  </a:lnTo>
                  <a:lnTo>
                    <a:pt x="111" y="102"/>
                  </a:lnTo>
                  <a:lnTo>
                    <a:pt x="78" y="84"/>
                  </a:lnTo>
                  <a:lnTo>
                    <a:pt x="99" y="21"/>
                  </a:lnTo>
                  <a:lnTo>
                    <a:pt x="48" y="36"/>
                  </a:lnTo>
                  <a:lnTo>
                    <a:pt x="0" y="0"/>
                  </a:lnTo>
                  <a:close/>
                </a:path>
              </a:pathLst>
            </a:custGeom>
            <a:solidFill>
              <a:srgbClr val="DDF2FF"/>
            </a:solidFill>
            <a:ln w="9525">
              <a:noFill/>
              <a:round/>
              <a:headEnd/>
              <a:tailEnd/>
            </a:ln>
            <a:effectLst/>
          </p:spPr>
          <p:txBody>
            <a:bodyPr/>
            <a:lstStyle/>
            <a:p>
              <a:endParaRPr lang="zh-CN" altLang="en-US"/>
            </a:p>
          </p:txBody>
        </p:sp>
        <p:sp>
          <p:nvSpPr>
            <p:cNvPr id="40987" name="Freeform 27"/>
            <p:cNvSpPr>
              <a:spLocks/>
            </p:cNvSpPr>
            <p:nvPr/>
          </p:nvSpPr>
          <p:spPr bwMode="ltGray">
            <a:xfrm>
              <a:off x="3074" y="2697"/>
              <a:ext cx="80" cy="263"/>
            </a:xfrm>
            <a:custGeom>
              <a:avLst/>
              <a:gdLst/>
              <a:ahLst/>
              <a:cxnLst>
                <a:cxn ang="0">
                  <a:pos x="56" y="0"/>
                </a:cxn>
                <a:cxn ang="0">
                  <a:pos x="29" y="78"/>
                </a:cxn>
                <a:cxn ang="0">
                  <a:pos x="2" y="111"/>
                </a:cxn>
                <a:cxn ang="0">
                  <a:pos x="0" y="157"/>
                </a:cxn>
                <a:cxn ang="0">
                  <a:pos x="35" y="162"/>
                </a:cxn>
                <a:cxn ang="0">
                  <a:pos x="45" y="202"/>
                </a:cxn>
                <a:cxn ang="0">
                  <a:pos x="17" y="231"/>
                </a:cxn>
                <a:cxn ang="0">
                  <a:pos x="65" y="291"/>
                </a:cxn>
                <a:cxn ang="0">
                  <a:pos x="90" y="293"/>
                </a:cxn>
                <a:cxn ang="0">
                  <a:pos x="62" y="261"/>
                </a:cxn>
                <a:cxn ang="0">
                  <a:pos x="71" y="177"/>
                </a:cxn>
                <a:cxn ang="0">
                  <a:pos x="45" y="157"/>
                </a:cxn>
                <a:cxn ang="0">
                  <a:pos x="29" y="129"/>
                </a:cxn>
                <a:cxn ang="0">
                  <a:pos x="56" y="93"/>
                </a:cxn>
                <a:cxn ang="0">
                  <a:pos x="90" y="66"/>
                </a:cxn>
                <a:cxn ang="0">
                  <a:pos x="56" y="0"/>
                </a:cxn>
              </a:cxnLst>
              <a:rect l="0" t="0" r="r" b="b"/>
              <a:pathLst>
                <a:path w="90" h="293">
                  <a:moveTo>
                    <a:pt x="56" y="0"/>
                  </a:moveTo>
                  <a:lnTo>
                    <a:pt x="29" y="78"/>
                  </a:lnTo>
                  <a:lnTo>
                    <a:pt x="2" y="111"/>
                  </a:lnTo>
                  <a:lnTo>
                    <a:pt x="0" y="157"/>
                  </a:lnTo>
                  <a:lnTo>
                    <a:pt x="35" y="162"/>
                  </a:lnTo>
                  <a:lnTo>
                    <a:pt x="45" y="202"/>
                  </a:lnTo>
                  <a:lnTo>
                    <a:pt x="17" y="231"/>
                  </a:lnTo>
                  <a:lnTo>
                    <a:pt x="65" y="291"/>
                  </a:lnTo>
                  <a:lnTo>
                    <a:pt x="90" y="293"/>
                  </a:lnTo>
                  <a:lnTo>
                    <a:pt x="62" y="261"/>
                  </a:lnTo>
                  <a:lnTo>
                    <a:pt x="71" y="177"/>
                  </a:lnTo>
                  <a:lnTo>
                    <a:pt x="45" y="157"/>
                  </a:lnTo>
                  <a:lnTo>
                    <a:pt x="29" y="129"/>
                  </a:lnTo>
                  <a:lnTo>
                    <a:pt x="56" y="93"/>
                  </a:lnTo>
                  <a:lnTo>
                    <a:pt x="90" y="66"/>
                  </a:lnTo>
                  <a:lnTo>
                    <a:pt x="56" y="0"/>
                  </a:lnTo>
                  <a:close/>
                </a:path>
              </a:pathLst>
            </a:custGeom>
            <a:solidFill>
              <a:srgbClr val="DDF2FF"/>
            </a:solidFill>
            <a:ln w="9525">
              <a:noFill/>
              <a:round/>
              <a:headEnd/>
              <a:tailEnd/>
            </a:ln>
            <a:effectLst/>
          </p:spPr>
          <p:txBody>
            <a:bodyPr/>
            <a:lstStyle/>
            <a:p>
              <a:endParaRPr lang="zh-CN" altLang="en-US"/>
            </a:p>
          </p:txBody>
        </p:sp>
        <p:sp>
          <p:nvSpPr>
            <p:cNvPr id="40988" name="Freeform 28"/>
            <p:cNvSpPr>
              <a:spLocks/>
            </p:cNvSpPr>
            <p:nvPr/>
          </p:nvSpPr>
          <p:spPr bwMode="ltGray">
            <a:xfrm>
              <a:off x="3194" y="2490"/>
              <a:ext cx="258" cy="224"/>
            </a:xfrm>
            <a:custGeom>
              <a:avLst/>
              <a:gdLst/>
              <a:ahLst/>
              <a:cxnLst>
                <a:cxn ang="0">
                  <a:pos x="0" y="249"/>
                </a:cxn>
                <a:cxn ang="0">
                  <a:pos x="12" y="213"/>
                </a:cxn>
                <a:cxn ang="0">
                  <a:pos x="66" y="216"/>
                </a:cxn>
                <a:cxn ang="0">
                  <a:pos x="69" y="180"/>
                </a:cxn>
                <a:cxn ang="0">
                  <a:pos x="156" y="147"/>
                </a:cxn>
                <a:cxn ang="0">
                  <a:pos x="183" y="161"/>
                </a:cxn>
                <a:cxn ang="0">
                  <a:pos x="171" y="15"/>
                </a:cxn>
                <a:cxn ang="0">
                  <a:pos x="228" y="0"/>
                </a:cxn>
                <a:cxn ang="0">
                  <a:pos x="288" y="45"/>
                </a:cxn>
                <a:cxn ang="0">
                  <a:pos x="246" y="39"/>
                </a:cxn>
                <a:cxn ang="0">
                  <a:pos x="219" y="63"/>
                </a:cxn>
                <a:cxn ang="0">
                  <a:pos x="243" y="150"/>
                </a:cxn>
                <a:cxn ang="0">
                  <a:pos x="183" y="206"/>
                </a:cxn>
                <a:cxn ang="0">
                  <a:pos x="0" y="249"/>
                </a:cxn>
              </a:cxnLst>
              <a:rect l="0" t="0" r="r" b="b"/>
              <a:pathLst>
                <a:path w="288" h="249">
                  <a:moveTo>
                    <a:pt x="0" y="249"/>
                  </a:moveTo>
                  <a:lnTo>
                    <a:pt x="12" y="213"/>
                  </a:lnTo>
                  <a:lnTo>
                    <a:pt x="66" y="216"/>
                  </a:lnTo>
                  <a:lnTo>
                    <a:pt x="69" y="180"/>
                  </a:lnTo>
                  <a:lnTo>
                    <a:pt x="156" y="147"/>
                  </a:lnTo>
                  <a:lnTo>
                    <a:pt x="183" y="161"/>
                  </a:lnTo>
                  <a:lnTo>
                    <a:pt x="171" y="15"/>
                  </a:lnTo>
                  <a:lnTo>
                    <a:pt x="228" y="0"/>
                  </a:lnTo>
                  <a:lnTo>
                    <a:pt x="288" y="45"/>
                  </a:lnTo>
                  <a:lnTo>
                    <a:pt x="246" y="39"/>
                  </a:lnTo>
                  <a:lnTo>
                    <a:pt x="219" y="63"/>
                  </a:lnTo>
                  <a:lnTo>
                    <a:pt x="243" y="150"/>
                  </a:lnTo>
                  <a:lnTo>
                    <a:pt x="183" y="206"/>
                  </a:lnTo>
                  <a:lnTo>
                    <a:pt x="0" y="249"/>
                  </a:lnTo>
                  <a:close/>
                </a:path>
              </a:pathLst>
            </a:custGeom>
            <a:solidFill>
              <a:srgbClr val="DDF2FF"/>
            </a:solidFill>
            <a:ln w="9525">
              <a:noFill/>
              <a:round/>
              <a:headEnd/>
              <a:tailEnd/>
            </a:ln>
            <a:effectLst/>
          </p:spPr>
          <p:txBody>
            <a:bodyPr/>
            <a:lstStyle/>
            <a:p>
              <a:endParaRPr lang="zh-CN" altLang="en-US"/>
            </a:p>
          </p:txBody>
        </p:sp>
        <p:sp>
          <p:nvSpPr>
            <p:cNvPr id="40989" name="AutoShape 29"/>
            <p:cNvSpPr>
              <a:spLocks noChangeArrowheads="1"/>
            </p:cNvSpPr>
            <p:nvPr/>
          </p:nvSpPr>
          <p:spPr bwMode="ltGray">
            <a:xfrm rot="-32400000">
              <a:off x="3561" y="1130"/>
              <a:ext cx="812" cy="610"/>
            </a:xfrm>
            <a:custGeom>
              <a:avLst/>
              <a:gdLst>
                <a:gd name="G0" fmla="+- 1492 0 0"/>
                <a:gd name="G1" fmla="+- 21600 0 1492"/>
                <a:gd name="G2" fmla="+- 21600 0 14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92" y="10800"/>
                  </a:moveTo>
                  <a:cubicBezTo>
                    <a:pt x="1492" y="15941"/>
                    <a:pt x="5659" y="20108"/>
                    <a:pt x="10800" y="20108"/>
                  </a:cubicBezTo>
                  <a:cubicBezTo>
                    <a:pt x="15941" y="20108"/>
                    <a:pt x="20108" y="15941"/>
                    <a:pt x="20108" y="10800"/>
                  </a:cubicBezTo>
                  <a:cubicBezTo>
                    <a:pt x="20108" y="5659"/>
                    <a:pt x="15941" y="1492"/>
                    <a:pt x="10800" y="1492"/>
                  </a:cubicBezTo>
                  <a:cubicBezTo>
                    <a:pt x="5659" y="1492"/>
                    <a:pt x="1492" y="5659"/>
                    <a:pt x="1492" y="10800"/>
                  </a:cubicBezTo>
                  <a:close/>
                </a:path>
              </a:pathLst>
            </a:custGeom>
            <a:solidFill>
              <a:srgbClr val="DDF2FF"/>
            </a:solidFill>
            <a:ln w="9525">
              <a:noFill/>
              <a:round/>
              <a:headEnd/>
              <a:tailEnd/>
            </a:ln>
            <a:effectLst/>
          </p:spPr>
          <p:txBody>
            <a:bodyPr wrap="none" anchor="ctr"/>
            <a:lstStyle/>
            <a:p>
              <a:endParaRPr lang="zh-CN" altLang="en-US"/>
            </a:p>
          </p:txBody>
        </p:sp>
      </p:grpSp>
      <p:sp>
        <p:nvSpPr>
          <p:cNvPr id="40990" name="Rectangle 30"/>
          <p:cNvSpPr>
            <a:spLocks noChangeArrowheads="1"/>
          </p:cNvSpPr>
          <p:nvPr/>
        </p:nvSpPr>
        <p:spPr bwMode="auto">
          <a:xfrm>
            <a:off x="642910" y="2852738"/>
            <a:ext cx="8215369" cy="1366837"/>
          </a:xfrm>
          <a:prstGeom prst="rect">
            <a:avLst/>
          </a:prstGeom>
          <a:noFill/>
          <a:ln w="9525">
            <a:noFill/>
            <a:miter lim="800000"/>
            <a:headEnd/>
            <a:tailEnd/>
          </a:ln>
          <a:effectLst/>
        </p:spPr>
        <p:txBody>
          <a:bodyPr/>
          <a:lstStyle/>
          <a:p>
            <a:pPr algn="ctr" eaLnBrk="1" hangingPunct="1"/>
            <a:r>
              <a:rPr lang="zh-CN" altLang="en-US" sz="6000" b="1" u="sng" dirty="0" smtClean="0">
                <a:solidFill>
                  <a:schemeClr val="accent1"/>
                </a:solidFill>
                <a:effectLst>
                  <a:outerShdw blurRad="38100" dist="38100" dir="2700000" algn="tl">
                    <a:srgbClr val="C0C0C0"/>
                  </a:outerShdw>
                </a:effectLst>
                <a:latin typeface="Verdana" pitchFamily="34" charset="0"/>
                <a:ea typeface="굴림" pitchFamily="50" charset="-127"/>
              </a:rPr>
              <a:t>第三章 软件项目管理</a:t>
            </a:r>
            <a:endParaRPr lang="en-US" altLang="ko-KR" sz="6000" b="1" dirty="0">
              <a:solidFill>
                <a:schemeClr val="accent1"/>
              </a:solidFill>
              <a:effectLst>
                <a:outerShdw blurRad="38100" dist="38100" dir="2700000" algn="tl">
                  <a:srgbClr val="C0C0C0"/>
                </a:outerShdw>
              </a:effectLst>
              <a:latin typeface="Verdana" pitchFamily="34" charset="0"/>
              <a:ea typeface="굴림" pitchFamily="50"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2"/>
                                        </p:tgtEl>
                                        <p:attrNameLst>
                                          <p:attrName>r</p:attrName>
                                        </p:attrNameLst>
                                      </p:cBhvr>
                                    </p:animRot>
                                  </p:childTnLst>
                                </p:cTn>
                              </p:par>
                              <p:par>
                                <p:cTn id="7" presetID="53"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childTnLst>
                          </p:cTn>
                        </p:par>
                        <p:par>
                          <p:cTn id="12" fill="hold">
                            <p:stCondLst>
                              <p:cond delay="3000"/>
                            </p:stCondLst>
                            <p:childTnLst>
                              <p:par>
                                <p:cTn id="13" presetID="45" presetClass="entr" presetSubtype="0" fill="hold" grpId="0" nodeType="afterEffect">
                                  <p:stCondLst>
                                    <p:cond delay="0"/>
                                  </p:stCondLst>
                                  <p:iterate type="lt">
                                    <p:tmPct val="10000"/>
                                  </p:iterate>
                                  <p:childTnLst>
                                    <p:set>
                                      <p:cBhvr>
                                        <p:cTn id="14" dur="1" fill="hold">
                                          <p:stCondLst>
                                            <p:cond delay="0"/>
                                          </p:stCondLst>
                                        </p:cTn>
                                        <p:tgtEl>
                                          <p:spTgt spid="40990"/>
                                        </p:tgtEl>
                                        <p:attrNameLst>
                                          <p:attrName>style.visibility</p:attrName>
                                        </p:attrNameLst>
                                      </p:cBhvr>
                                      <p:to>
                                        <p:strVal val="visible"/>
                                      </p:to>
                                    </p:set>
                                    <p:animEffect transition="in" filter="fade">
                                      <p:cBhvr>
                                        <p:cTn id="15" dur="2000"/>
                                        <p:tgtEl>
                                          <p:spTgt spid="40990"/>
                                        </p:tgtEl>
                                      </p:cBhvr>
                                    </p:animEffect>
                                    <p:anim calcmode="lin" valueType="num">
                                      <p:cBhvr>
                                        <p:cTn id="16" dur="2000" fill="hold"/>
                                        <p:tgtEl>
                                          <p:spTgt spid="40990"/>
                                        </p:tgtEl>
                                        <p:attrNameLst>
                                          <p:attrName>ppt_w</p:attrName>
                                        </p:attrNameLst>
                                      </p:cBhvr>
                                      <p:tavLst>
                                        <p:tav tm="0" fmla="#ppt_w*sin(2.5*pi*$)">
                                          <p:val>
                                            <p:fltVal val="0"/>
                                          </p:val>
                                        </p:tav>
                                        <p:tav tm="100000">
                                          <p:val>
                                            <p:fltVal val="1"/>
                                          </p:val>
                                        </p:tav>
                                      </p:tavLst>
                                    </p:anim>
                                    <p:anim calcmode="lin" valueType="num">
                                      <p:cBhvr>
                                        <p:cTn id="17" dur="2000" fill="hold"/>
                                        <p:tgtEl>
                                          <p:spTgt spid="409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项目管理中的人</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5" name="Rectangle 3"/>
          <p:cNvSpPr txBox="1">
            <a:spLocks noChangeArrowheads="1"/>
          </p:cNvSpPr>
          <p:nvPr/>
        </p:nvSpPr>
        <p:spPr bwMode="auto">
          <a:xfrm>
            <a:off x="428596" y="1428736"/>
            <a:ext cx="8435975"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Tx/>
              <a:buFont typeface="Wingdings" pitchFamily="2" charset="2"/>
              <a:buChar char="v"/>
              <a:tabLst/>
              <a:defRPr/>
            </a:pPr>
            <a:r>
              <a:rPr kumimoji="0" lang="zh-CN" altLang="en-US" sz="2800" b="1" i="0" u="none" strike="noStrike" kern="0" cap="none" spc="0" normalizeH="0" baseline="0" noProof="0" dirty="0" smtClean="0">
                <a:ln>
                  <a:noFill/>
                </a:ln>
                <a:solidFill>
                  <a:schemeClr val="tx2"/>
                </a:solidFill>
                <a:effectLst/>
                <a:uLnTx/>
                <a:uFillTx/>
                <a:latin typeface="+mn-lt"/>
                <a:ea typeface="+mn-ea"/>
                <a:cs typeface="+mn-cs"/>
              </a:rPr>
              <a:t>在软件项目中，每个人或多或少都做着“管理”的工作。但是，管理活动的范围各不相同。</a:t>
            </a:r>
            <a:endParaRPr kumimoji="0" lang="en-US" altLang="zh-CN" sz="2800" b="1" i="0" u="none" strike="noStrike" kern="0" cap="none" spc="0" normalizeH="0" baseline="0" noProof="0" dirty="0" smtClean="0">
              <a:ln>
                <a:noFill/>
              </a:ln>
              <a:solidFill>
                <a:schemeClr val="tx2"/>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itchFamily="2" charset="2"/>
              <a:buChar char="n"/>
              <a:tabLst/>
              <a:defRPr/>
            </a:pPr>
            <a:r>
              <a:rPr kumimoji="0" lang="zh-CN" altLang="en-US" sz="2400" b="0" i="0" u="none" strike="noStrike" kern="0" cap="none" spc="0" normalizeH="0" baseline="0" noProof="0" dirty="0" smtClean="0">
                <a:ln>
                  <a:noFill/>
                </a:ln>
                <a:solidFill>
                  <a:srgbClr val="FF0000"/>
                </a:solidFill>
                <a:effectLst/>
                <a:uLnTx/>
                <a:uFillTx/>
                <a:latin typeface="+mn-lt"/>
              </a:rPr>
              <a:t>软件工程师</a:t>
            </a:r>
            <a:r>
              <a:rPr kumimoji="0" lang="zh-CN" altLang="en-US" sz="2400" b="0" i="0" u="none" strike="noStrike" kern="0" cap="none" spc="0" normalizeH="0" baseline="0" noProof="0" dirty="0" smtClean="0">
                <a:ln>
                  <a:noFill/>
                </a:ln>
                <a:solidFill>
                  <a:schemeClr val="tx2"/>
                </a:solidFill>
                <a:effectLst/>
                <a:uLnTx/>
                <a:uFillTx/>
                <a:latin typeface="+mn-lt"/>
              </a:rPr>
              <a:t>管理他的日常活动，计划和监控技术任务。</a:t>
            </a:r>
            <a:endParaRPr kumimoji="0" lang="en-US" altLang="zh-CN" sz="2400" b="0" i="0" u="none" strike="noStrike" kern="0" cap="none" spc="0" normalizeH="0" baseline="0" noProof="0" dirty="0" smtClean="0">
              <a:ln>
                <a:noFill/>
              </a:ln>
              <a:solidFill>
                <a:schemeClr val="tx2"/>
              </a:solidFill>
              <a:effectLst/>
              <a:uLnTx/>
              <a:uFillTx/>
              <a:latin typeface="+mn-lt"/>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itchFamily="2" charset="2"/>
              <a:buChar char="n"/>
              <a:tabLst/>
              <a:defRPr/>
            </a:pPr>
            <a:r>
              <a:rPr kumimoji="0" lang="zh-CN" altLang="en-US" sz="2400" b="0" i="0" u="none" strike="noStrike" kern="0" cap="none" spc="0" normalizeH="0" baseline="0" noProof="0" dirty="0" smtClean="0">
                <a:ln>
                  <a:noFill/>
                </a:ln>
                <a:solidFill>
                  <a:srgbClr val="FF0000"/>
                </a:solidFill>
                <a:effectLst/>
                <a:uLnTx/>
                <a:uFillTx/>
                <a:latin typeface="+mn-lt"/>
              </a:rPr>
              <a:t>项目经理</a:t>
            </a:r>
            <a:r>
              <a:rPr kumimoji="0" lang="zh-CN" altLang="en-US" sz="2400" b="0" i="0" u="none" strike="noStrike" kern="0" cap="none" spc="0" normalizeH="0" baseline="0" noProof="0" dirty="0" smtClean="0">
                <a:ln>
                  <a:noFill/>
                </a:ln>
                <a:solidFill>
                  <a:schemeClr val="tx2"/>
                </a:solidFill>
                <a:effectLst/>
                <a:uLnTx/>
                <a:uFillTx/>
                <a:latin typeface="+mn-lt"/>
              </a:rPr>
              <a:t>计划和监控软件工程师团队的工作。</a:t>
            </a:r>
            <a:endParaRPr kumimoji="0" lang="en-US" altLang="zh-CN" sz="2400" b="0" i="0" u="none" strike="noStrike" kern="0" cap="none" spc="0" normalizeH="0" baseline="0" noProof="0" dirty="0" smtClean="0">
              <a:ln>
                <a:noFill/>
              </a:ln>
              <a:solidFill>
                <a:schemeClr val="tx2"/>
              </a:solidFill>
              <a:effectLst/>
              <a:uLnTx/>
              <a:uFillTx/>
              <a:latin typeface="+mn-lt"/>
            </a:endParaRPr>
          </a:p>
          <a:p>
            <a:pPr marL="742950" marR="0" lvl="1" indent="-285750" algn="l" defTabSz="914400" rtl="0" eaLnBrk="1" fontAlgn="base" latinLnBrk="0" hangingPunct="1">
              <a:lnSpc>
                <a:spcPct val="100000"/>
              </a:lnSpc>
              <a:spcBef>
                <a:spcPct val="20000"/>
              </a:spcBef>
              <a:spcAft>
                <a:spcPct val="0"/>
              </a:spcAft>
              <a:buClr>
                <a:schemeClr val="tx2"/>
              </a:buClr>
              <a:buSzPct val="60000"/>
              <a:buFont typeface="Wingdings" pitchFamily="2" charset="2"/>
              <a:buChar char="n"/>
              <a:tabLst/>
              <a:defRPr/>
            </a:pPr>
            <a:r>
              <a:rPr kumimoji="0" lang="zh-CN" altLang="en-US" sz="2400" b="0" i="0" u="none" strike="noStrike" kern="0" cap="none" spc="0" normalizeH="0" baseline="0" noProof="0" dirty="0" smtClean="0">
                <a:ln>
                  <a:noFill/>
                </a:ln>
                <a:solidFill>
                  <a:srgbClr val="FF0000"/>
                </a:solidFill>
                <a:effectLst/>
                <a:uLnTx/>
                <a:uFillTx/>
                <a:latin typeface="+mn-lt"/>
              </a:rPr>
              <a:t>高级管理者</a:t>
            </a:r>
            <a:r>
              <a:rPr kumimoji="0" lang="zh-CN" altLang="en-US" sz="2400" b="0" i="0" u="none" strike="noStrike" kern="0" cap="none" spc="0" normalizeH="0" baseline="0" noProof="0" dirty="0" smtClean="0">
                <a:ln>
                  <a:noFill/>
                </a:ln>
                <a:solidFill>
                  <a:schemeClr val="tx2"/>
                </a:solidFill>
                <a:effectLst/>
                <a:uLnTx/>
                <a:uFillTx/>
                <a:latin typeface="+mn-lt"/>
              </a:rPr>
              <a:t>协调业务和软件专业人员之间的关系。</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4P</a:t>
            </a:r>
            <a:r>
              <a:rPr lang="zh-CN" altLang="en-US" b="1" dirty="0" smtClean="0"/>
              <a:t>原则</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graphicFrame>
        <p:nvGraphicFramePr>
          <p:cNvPr id="6" name="图示 5"/>
          <p:cNvGraphicFramePr/>
          <p:nvPr/>
        </p:nvGraphicFramePr>
        <p:xfrm>
          <a:off x="0" y="1142984"/>
          <a:ext cx="8786874" cy="535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4P</a:t>
            </a:r>
            <a:r>
              <a:rPr lang="zh-CN" altLang="en-US" b="1" dirty="0" smtClean="0"/>
              <a:t>原则</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5" name="Rectangle 3"/>
          <p:cNvSpPr>
            <a:spLocks noGrp="1" noChangeArrowheads="1"/>
          </p:cNvSpPr>
          <p:nvPr>
            <p:ph idx="1"/>
          </p:nvPr>
        </p:nvSpPr>
        <p:spPr>
          <a:xfrm>
            <a:off x="457200" y="1600200"/>
            <a:ext cx="8229600" cy="4525963"/>
          </a:xfrm>
        </p:spPr>
        <p:txBody>
          <a:bodyPr>
            <a:normAutofit/>
          </a:bodyPr>
          <a:lstStyle/>
          <a:p>
            <a:pPr>
              <a:defRPr/>
            </a:pPr>
            <a:r>
              <a:rPr lang="zh-CN" altLang="en-US" dirty="0" smtClean="0"/>
              <a:t>有效的软件项目管理集中于四个</a:t>
            </a:r>
            <a:r>
              <a:rPr lang="en-US" altLang="zh-CN" dirty="0" smtClean="0"/>
              <a:t>P</a:t>
            </a:r>
            <a:r>
              <a:rPr lang="zh-CN" altLang="en-US" dirty="0" smtClean="0"/>
              <a:t>上，即人员、产品、过程和项目。</a:t>
            </a:r>
            <a:endParaRPr lang="en-US" altLang="zh-CN" dirty="0" smtClean="0"/>
          </a:p>
          <a:p>
            <a:pPr lvl="1">
              <a:defRPr/>
            </a:pPr>
            <a:r>
              <a:rPr lang="zh-CN" altLang="en-US" dirty="0" smtClean="0"/>
              <a:t>它们的顺序不是任意的，任何管理者如果忘记了软件工程工作是</a:t>
            </a:r>
            <a:r>
              <a:rPr lang="zh-CN" altLang="en-US" b="1" dirty="0" smtClean="0">
                <a:solidFill>
                  <a:srgbClr val="0070C0"/>
                </a:solidFill>
              </a:rPr>
              <a:t>人的智力密集的劳动</a:t>
            </a:r>
            <a:r>
              <a:rPr lang="zh-CN" altLang="en-US" dirty="0" smtClean="0"/>
              <a:t>，他就永远不可能在项目管理上取得成功；任何管理者如果在项目开发早期没有</a:t>
            </a:r>
            <a:r>
              <a:rPr lang="zh-CN" altLang="en-US" b="1" dirty="0" smtClean="0">
                <a:solidFill>
                  <a:srgbClr val="0070C0"/>
                </a:solidFill>
              </a:rPr>
              <a:t>鼓励共利益者之间的广泛交流</a:t>
            </a:r>
            <a:r>
              <a:rPr lang="zh-CN" altLang="en-US" dirty="0" smtClean="0"/>
              <a:t>，他就冒着为错误的问题构造了“良好的”解决方案的风险；对</a:t>
            </a:r>
            <a:r>
              <a:rPr lang="zh-CN" altLang="en-US" b="1" dirty="0" smtClean="0">
                <a:solidFill>
                  <a:srgbClr val="0070C0"/>
                </a:solidFill>
              </a:rPr>
              <a:t>过程</a:t>
            </a:r>
            <a:r>
              <a:rPr lang="zh-CN" altLang="en-US" dirty="0" smtClean="0"/>
              <a:t>不在意的管理者可能冒着把有效的技术方法和工具插入到真空中的风险；没有建立</a:t>
            </a:r>
            <a:r>
              <a:rPr lang="zh-CN" altLang="en-US" b="1" dirty="0" smtClean="0">
                <a:solidFill>
                  <a:srgbClr val="0070C0"/>
                </a:solidFill>
              </a:rPr>
              <a:t>可靠的项目计划</a:t>
            </a:r>
            <a:r>
              <a:rPr lang="zh-CN" altLang="en-US" dirty="0" smtClean="0"/>
              <a:t>就开始工作的管理者将危及产品的成功。</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软件项目管理过程模型</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grpSp>
        <p:nvGrpSpPr>
          <p:cNvPr id="5" name="Group 64"/>
          <p:cNvGrpSpPr>
            <a:grpSpLocks noChangeAspect="1"/>
          </p:cNvGrpSpPr>
          <p:nvPr/>
        </p:nvGrpSpPr>
        <p:grpSpPr bwMode="auto">
          <a:xfrm>
            <a:off x="0" y="1125538"/>
            <a:ext cx="9144000" cy="5732462"/>
            <a:chOff x="647" y="1675"/>
            <a:chExt cx="12533" cy="8113"/>
          </a:xfrm>
        </p:grpSpPr>
        <p:sp>
          <p:nvSpPr>
            <p:cNvPr id="7" name="AutoShape 65"/>
            <p:cNvSpPr>
              <a:spLocks noChangeAspect="1" noChangeArrowheads="1"/>
            </p:cNvSpPr>
            <p:nvPr/>
          </p:nvSpPr>
          <p:spPr bwMode="auto">
            <a:xfrm>
              <a:off x="647" y="1675"/>
              <a:ext cx="12533" cy="8113"/>
            </a:xfrm>
            <a:prstGeom prst="rect">
              <a:avLst/>
            </a:prstGeom>
            <a:noFill/>
            <a:ln>
              <a:noFill/>
            </a:ln>
            <a:extLst>
              <a:ext uri="{909E8E84-426E-40DD-AFC4-6F175D3DCCD1}"/>
              <a:ext uri="{91240B29-F687-4F45-9708-019B960494DF}"/>
            </a:extLst>
          </p:spPr>
          <p:txBody>
            <a:bodyPr/>
            <a:lstStyle/>
            <a:p>
              <a:pPr eaLnBrk="1" hangingPunct="1">
                <a:defRPr/>
              </a:pPr>
              <a:endParaRPr lang="zh-CN" altLang="en-US" b="1">
                <a:latin typeface="+mn-ea"/>
                <a:ea typeface="+mn-ea"/>
              </a:endParaRPr>
            </a:p>
          </p:txBody>
        </p:sp>
        <p:grpSp>
          <p:nvGrpSpPr>
            <p:cNvPr id="8" name="Group 66"/>
            <p:cNvGrpSpPr>
              <a:grpSpLocks/>
            </p:cNvGrpSpPr>
            <p:nvPr/>
          </p:nvGrpSpPr>
          <p:grpSpPr bwMode="auto">
            <a:xfrm>
              <a:off x="960" y="1676"/>
              <a:ext cx="12218" cy="7825"/>
              <a:chOff x="2527" y="1675"/>
              <a:chExt cx="11719" cy="6508"/>
            </a:xfrm>
          </p:grpSpPr>
          <p:grpSp>
            <p:nvGrpSpPr>
              <p:cNvPr id="9" name="Group 67"/>
              <p:cNvGrpSpPr>
                <a:grpSpLocks/>
              </p:cNvGrpSpPr>
              <p:nvPr/>
            </p:nvGrpSpPr>
            <p:grpSpPr bwMode="auto">
              <a:xfrm>
                <a:off x="4052" y="1675"/>
                <a:ext cx="1405" cy="1245"/>
                <a:chOff x="3658" y="663"/>
                <a:chExt cx="674" cy="590"/>
              </a:xfrm>
            </p:grpSpPr>
            <p:sp>
              <p:nvSpPr>
                <p:cNvPr id="85" name="Text Box 68"/>
                <p:cNvSpPr txBox="1">
                  <a:spLocks noChangeArrowheads="1"/>
                </p:cNvSpPr>
                <p:nvPr/>
              </p:nvSpPr>
              <p:spPr bwMode="auto">
                <a:xfrm>
                  <a:off x="3658" y="663"/>
                  <a:ext cx="628" cy="590"/>
                </a:xfrm>
                <a:prstGeom prst="rect">
                  <a:avLst/>
                </a:prstGeom>
                <a:solidFill>
                  <a:srgbClr val="E6E6E6"/>
                </a:solidFill>
                <a:ln w="9525">
                  <a:solidFill>
                    <a:srgbClr val="000000"/>
                  </a:solidFill>
                  <a:miter lim="800000"/>
                  <a:headEnd/>
                  <a:tailEnd/>
                </a:ln>
              </p:spPr>
              <p:txBody>
                <a:bodyPr lIns="55778" tIns="27889" rIns="55778" bIns="27889"/>
                <a:lstStyle/>
                <a:p>
                  <a:pPr eaLnBrk="1" hangingPunct="1">
                    <a:defRPr/>
                  </a:pPr>
                  <a:r>
                    <a:rPr kumimoji="1" lang="zh-CN" altLang="en-US" sz="1200" b="1" dirty="0">
                      <a:solidFill>
                        <a:srgbClr val="FF0000"/>
                      </a:solidFill>
                      <a:latin typeface="+mn-ea"/>
                      <a:ea typeface="+mn-ea"/>
                    </a:rPr>
                    <a:t>项目目标</a:t>
                  </a:r>
                  <a:endParaRPr kumimoji="1" lang="zh-CN" altLang="en-US" sz="1200" b="1" dirty="0">
                    <a:latin typeface="+mn-ea"/>
                    <a:ea typeface="+mn-ea"/>
                  </a:endParaRPr>
                </a:p>
              </p:txBody>
            </p:sp>
            <p:sp>
              <p:nvSpPr>
                <p:cNvPr id="86" name="Text Box 69"/>
                <p:cNvSpPr txBox="1">
                  <a:spLocks noChangeArrowheads="1"/>
                </p:cNvSpPr>
                <p:nvPr/>
              </p:nvSpPr>
              <p:spPr bwMode="auto">
                <a:xfrm>
                  <a:off x="3738" y="799"/>
                  <a:ext cx="503"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dirty="0">
                      <a:solidFill>
                        <a:srgbClr val="000000"/>
                      </a:solidFill>
                      <a:latin typeface="+mn-ea"/>
                      <a:ea typeface="+mn-ea"/>
                    </a:rPr>
                    <a:t>经济效益</a:t>
                  </a:r>
                  <a:endParaRPr kumimoji="1" lang="zh-CN" altLang="en-US" sz="1200" b="1" dirty="0">
                    <a:latin typeface="+mn-ea"/>
                    <a:ea typeface="+mn-ea"/>
                  </a:endParaRPr>
                </a:p>
              </p:txBody>
            </p:sp>
            <p:sp>
              <p:nvSpPr>
                <p:cNvPr id="87" name="Text Box 70"/>
                <p:cNvSpPr txBox="1">
                  <a:spLocks noChangeArrowheads="1"/>
                </p:cNvSpPr>
                <p:nvPr/>
              </p:nvSpPr>
              <p:spPr bwMode="auto">
                <a:xfrm>
                  <a:off x="3738" y="935"/>
                  <a:ext cx="503"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dirty="0">
                      <a:solidFill>
                        <a:srgbClr val="000000"/>
                      </a:solidFill>
                      <a:latin typeface="+mn-ea"/>
                      <a:ea typeface="+mn-ea"/>
                    </a:rPr>
                    <a:t>生产效率</a:t>
                  </a:r>
                  <a:endParaRPr kumimoji="1" lang="zh-CN" altLang="en-US" sz="1200" b="1" dirty="0">
                    <a:latin typeface="+mn-ea"/>
                    <a:ea typeface="+mn-ea"/>
                  </a:endParaRPr>
                </a:p>
              </p:txBody>
            </p:sp>
            <p:sp>
              <p:nvSpPr>
                <p:cNvPr id="88" name="Text Box 71"/>
                <p:cNvSpPr txBox="1">
                  <a:spLocks noChangeArrowheads="1"/>
                </p:cNvSpPr>
                <p:nvPr/>
              </p:nvSpPr>
              <p:spPr bwMode="auto">
                <a:xfrm>
                  <a:off x="3749" y="1071"/>
                  <a:ext cx="583"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产品质量</a:t>
                  </a:r>
                  <a:endParaRPr kumimoji="1" lang="zh-CN" altLang="en-US" sz="1200" b="1">
                    <a:latin typeface="+mn-ea"/>
                    <a:ea typeface="+mn-ea"/>
                  </a:endParaRPr>
                </a:p>
              </p:txBody>
            </p:sp>
          </p:grpSp>
          <p:grpSp>
            <p:nvGrpSpPr>
              <p:cNvPr id="10" name="Group 72"/>
              <p:cNvGrpSpPr>
                <a:grpSpLocks/>
              </p:cNvGrpSpPr>
              <p:nvPr/>
            </p:nvGrpSpPr>
            <p:grpSpPr bwMode="auto">
              <a:xfrm>
                <a:off x="3184" y="3687"/>
                <a:ext cx="2747" cy="2203"/>
                <a:chOff x="475" y="2434"/>
                <a:chExt cx="1319" cy="1044"/>
              </a:xfrm>
            </p:grpSpPr>
            <p:sp>
              <p:nvSpPr>
                <p:cNvPr id="72" name="Text Box 73"/>
                <p:cNvSpPr txBox="1">
                  <a:spLocks noChangeArrowheads="1"/>
                </p:cNvSpPr>
                <p:nvPr/>
              </p:nvSpPr>
              <p:spPr bwMode="auto">
                <a:xfrm>
                  <a:off x="475" y="2434"/>
                  <a:ext cx="1316" cy="1044"/>
                </a:xfrm>
                <a:prstGeom prst="rect">
                  <a:avLst/>
                </a:prstGeom>
                <a:solidFill>
                  <a:srgbClr val="FFFF00"/>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0000"/>
                      </a:solidFill>
                      <a:latin typeface="+mn-ea"/>
                      <a:ea typeface="+mn-ea"/>
                    </a:rPr>
                    <a:t>项目计划</a:t>
                  </a: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latin typeface="+mn-ea"/>
                    <a:ea typeface="+mn-ea"/>
                  </a:endParaRPr>
                </a:p>
              </p:txBody>
            </p:sp>
            <p:sp>
              <p:nvSpPr>
                <p:cNvPr id="73" name="Text Box 74"/>
                <p:cNvSpPr txBox="1">
                  <a:spLocks noChangeArrowheads="1"/>
                </p:cNvSpPr>
                <p:nvPr/>
              </p:nvSpPr>
              <p:spPr bwMode="auto">
                <a:xfrm>
                  <a:off x="476" y="2659"/>
                  <a:ext cx="571" cy="771"/>
                </a:xfrm>
                <a:prstGeom prst="rect">
                  <a:avLst/>
                </a:prstGeom>
                <a:solidFill>
                  <a:srgbClr val="E6E6E6"/>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6600"/>
                      </a:solidFill>
                      <a:latin typeface="+mn-ea"/>
                      <a:ea typeface="+mn-ea"/>
                    </a:rPr>
                    <a:t>规模估算</a:t>
                  </a:r>
                  <a:endParaRPr kumimoji="1" lang="zh-CN" altLang="en-US" sz="1200" b="1">
                    <a:latin typeface="+mn-ea"/>
                    <a:ea typeface="+mn-ea"/>
                  </a:endParaRPr>
                </a:p>
              </p:txBody>
            </p:sp>
            <p:sp>
              <p:nvSpPr>
                <p:cNvPr id="74" name="Text Box 75"/>
                <p:cNvSpPr txBox="1">
                  <a:spLocks noChangeArrowheads="1"/>
                </p:cNvSpPr>
                <p:nvPr/>
              </p:nvSpPr>
              <p:spPr bwMode="auto">
                <a:xfrm>
                  <a:off x="531" y="2850"/>
                  <a:ext cx="428"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工作量</a:t>
                  </a:r>
                  <a:endParaRPr kumimoji="1" lang="zh-CN" altLang="en-US" sz="1200" b="1">
                    <a:latin typeface="+mn-ea"/>
                    <a:ea typeface="+mn-ea"/>
                  </a:endParaRPr>
                </a:p>
              </p:txBody>
            </p:sp>
            <p:sp>
              <p:nvSpPr>
                <p:cNvPr id="75" name="Text Box 76"/>
                <p:cNvSpPr txBox="1">
                  <a:spLocks noChangeArrowheads="1"/>
                </p:cNvSpPr>
                <p:nvPr/>
              </p:nvSpPr>
              <p:spPr bwMode="auto">
                <a:xfrm>
                  <a:off x="531" y="3124"/>
                  <a:ext cx="560" cy="174"/>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开发时间</a:t>
                  </a:r>
                  <a:endParaRPr kumimoji="1" lang="zh-CN" altLang="en-US" sz="1200" b="1">
                    <a:latin typeface="+mn-ea"/>
                    <a:ea typeface="+mn-ea"/>
                  </a:endParaRPr>
                </a:p>
              </p:txBody>
            </p:sp>
            <p:sp>
              <p:nvSpPr>
                <p:cNvPr id="76" name="Text Box 77"/>
                <p:cNvSpPr txBox="1">
                  <a:spLocks noChangeArrowheads="1"/>
                </p:cNvSpPr>
                <p:nvPr/>
              </p:nvSpPr>
              <p:spPr bwMode="auto">
                <a:xfrm>
                  <a:off x="531" y="3259"/>
                  <a:ext cx="535"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开发资源</a:t>
                  </a:r>
                  <a:endParaRPr kumimoji="1" lang="zh-CN" altLang="en-US" sz="1200" b="1">
                    <a:latin typeface="+mn-ea"/>
                    <a:ea typeface="+mn-ea"/>
                  </a:endParaRPr>
                </a:p>
              </p:txBody>
            </p:sp>
            <p:sp>
              <p:nvSpPr>
                <p:cNvPr id="77" name="Text Box 78"/>
                <p:cNvSpPr txBox="1">
                  <a:spLocks noChangeArrowheads="1"/>
                </p:cNvSpPr>
                <p:nvPr/>
              </p:nvSpPr>
              <p:spPr bwMode="auto">
                <a:xfrm>
                  <a:off x="531" y="2977"/>
                  <a:ext cx="535" cy="174"/>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开发成本</a:t>
                  </a:r>
                  <a:endParaRPr kumimoji="1" lang="zh-CN" altLang="en-US" sz="1200" b="1">
                    <a:latin typeface="+mn-ea"/>
                    <a:ea typeface="+mn-ea"/>
                  </a:endParaRPr>
                </a:p>
              </p:txBody>
            </p:sp>
            <p:grpSp>
              <p:nvGrpSpPr>
                <p:cNvPr id="78" name="Group 79"/>
                <p:cNvGrpSpPr>
                  <a:grpSpLocks/>
                </p:cNvGrpSpPr>
                <p:nvPr/>
              </p:nvGrpSpPr>
              <p:grpSpPr bwMode="auto">
                <a:xfrm>
                  <a:off x="1223" y="2659"/>
                  <a:ext cx="571" cy="773"/>
                  <a:chOff x="2744" y="3111"/>
                  <a:chExt cx="590" cy="773"/>
                </a:xfrm>
              </p:grpSpPr>
              <p:sp>
                <p:nvSpPr>
                  <p:cNvPr id="80" name="Text Box 80"/>
                  <p:cNvSpPr txBox="1">
                    <a:spLocks noChangeArrowheads="1"/>
                  </p:cNvSpPr>
                  <p:nvPr/>
                </p:nvSpPr>
                <p:spPr bwMode="auto">
                  <a:xfrm>
                    <a:off x="2744" y="3111"/>
                    <a:ext cx="590" cy="771"/>
                  </a:xfrm>
                  <a:prstGeom prst="rect">
                    <a:avLst/>
                  </a:prstGeom>
                  <a:solidFill>
                    <a:srgbClr val="E6E6E6"/>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6600"/>
                        </a:solidFill>
                        <a:latin typeface="+mn-ea"/>
                        <a:ea typeface="+mn-ea"/>
                      </a:rPr>
                      <a:t>项目计划</a:t>
                    </a:r>
                    <a:endParaRPr kumimoji="1" lang="zh-CN" altLang="en-US" sz="1200" b="1">
                      <a:latin typeface="+mn-ea"/>
                      <a:ea typeface="+mn-ea"/>
                    </a:endParaRPr>
                  </a:p>
                </p:txBody>
              </p:sp>
              <p:sp>
                <p:nvSpPr>
                  <p:cNvPr id="81" name="Text Box 81"/>
                  <p:cNvSpPr txBox="1">
                    <a:spLocks noChangeArrowheads="1"/>
                  </p:cNvSpPr>
                  <p:nvPr/>
                </p:nvSpPr>
                <p:spPr bwMode="auto">
                  <a:xfrm>
                    <a:off x="2788" y="3289"/>
                    <a:ext cx="546" cy="174"/>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人力资源</a:t>
                    </a:r>
                    <a:endParaRPr kumimoji="1" lang="zh-CN" altLang="en-US" sz="1200" b="1">
                      <a:latin typeface="+mn-ea"/>
                      <a:ea typeface="+mn-ea"/>
                    </a:endParaRPr>
                  </a:p>
                </p:txBody>
              </p:sp>
              <p:sp>
                <p:nvSpPr>
                  <p:cNvPr id="82" name="Text Box 82"/>
                  <p:cNvSpPr txBox="1">
                    <a:spLocks noChangeArrowheads="1"/>
                  </p:cNvSpPr>
                  <p:nvPr/>
                </p:nvSpPr>
                <p:spPr bwMode="auto">
                  <a:xfrm>
                    <a:off x="2788" y="3566"/>
                    <a:ext cx="545"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进度计划</a:t>
                    </a:r>
                    <a:endParaRPr kumimoji="1" lang="zh-CN" altLang="en-US" sz="1200" b="1">
                      <a:latin typeface="+mn-ea"/>
                      <a:ea typeface="+mn-ea"/>
                    </a:endParaRPr>
                  </a:p>
                </p:txBody>
              </p:sp>
              <p:sp>
                <p:nvSpPr>
                  <p:cNvPr id="83" name="Text Box 83"/>
                  <p:cNvSpPr txBox="1">
                    <a:spLocks noChangeArrowheads="1"/>
                  </p:cNvSpPr>
                  <p:nvPr/>
                </p:nvSpPr>
                <p:spPr bwMode="auto">
                  <a:xfrm>
                    <a:off x="2788" y="3711"/>
                    <a:ext cx="546" cy="173"/>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软硬设备</a:t>
                    </a:r>
                    <a:endParaRPr kumimoji="1" lang="zh-CN" altLang="en-US" sz="1200" b="1">
                      <a:latin typeface="+mn-ea"/>
                      <a:ea typeface="+mn-ea"/>
                    </a:endParaRPr>
                  </a:p>
                </p:txBody>
              </p:sp>
              <p:sp>
                <p:nvSpPr>
                  <p:cNvPr id="84" name="Text Box 84"/>
                  <p:cNvSpPr txBox="1">
                    <a:spLocks noChangeArrowheads="1"/>
                  </p:cNvSpPr>
                  <p:nvPr/>
                </p:nvSpPr>
                <p:spPr bwMode="auto">
                  <a:xfrm>
                    <a:off x="2788" y="3429"/>
                    <a:ext cx="545" cy="174"/>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latin typeface="+mn-ea"/>
                        <a:ea typeface="+mn-ea"/>
                      </a:rPr>
                      <a:t>资金预算</a:t>
                    </a:r>
                    <a:endParaRPr kumimoji="1" lang="zh-CN" altLang="en-US" sz="1200" b="1">
                      <a:latin typeface="+mn-ea"/>
                      <a:ea typeface="+mn-ea"/>
                    </a:endParaRPr>
                  </a:p>
                </p:txBody>
              </p:sp>
            </p:grpSp>
            <p:sp>
              <p:nvSpPr>
                <p:cNvPr id="79" name="AutoShape 85"/>
                <p:cNvSpPr>
                  <a:spLocks noChangeArrowheads="1"/>
                </p:cNvSpPr>
                <p:nvPr/>
              </p:nvSpPr>
              <p:spPr bwMode="auto">
                <a:xfrm>
                  <a:off x="1047" y="2980"/>
                  <a:ext cx="169" cy="134"/>
                </a:xfrm>
                <a:prstGeom prst="rightArrow">
                  <a:avLst>
                    <a:gd name="adj1" fmla="val 50000"/>
                    <a:gd name="adj2" fmla="val 32836"/>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grpSp>
          <p:grpSp>
            <p:nvGrpSpPr>
              <p:cNvPr id="11" name="Group 86"/>
              <p:cNvGrpSpPr>
                <a:grpSpLocks/>
              </p:cNvGrpSpPr>
              <p:nvPr/>
            </p:nvGrpSpPr>
            <p:grpSpPr bwMode="auto">
              <a:xfrm>
                <a:off x="11506" y="4451"/>
                <a:ext cx="1323" cy="762"/>
                <a:chOff x="3424" y="1071"/>
                <a:chExt cx="635" cy="361"/>
              </a:xfrm>
            </p:grpSpPr>
            <p:sp>
              <p:nvSpPr>
                <p:cNvPr id="70" name="Text Box 87"/>
                <p:cNvSpPr txBox="1">
                  <a:spLocks noChangeArrowheads="1"/>
                </p:cNvSpPr>
                <p:nvPr/>
              </p:nvSpPr>
              <p:spPr bwMode="auto">
                <a:xfrm>
                  <a:off x="3424" y="1071"/>
                  <a:ext cx="635" cy="352"/>
                </a:xfrm>
                <a:prstGeom prst="rect">
                  <a:avLst/>
                </a:prstGeom>
                <a:solidFill>
                  <a:srgbClr val="FFFF00"/>
                </a:solidFill>
                <a:ln w="9525">
                  <a:solidFill>
                    <a:srgbClr val="000000"/>
                  </a:solidFill>
                  <a:miter lim="800000"/>
                  <a:headEnd/>
                  <a:tailEnd/>
                </a:ln>
              </p:spPr>
              <p:txBody>
                <a:bodyPr lIns="55778" tIns="27889" rIns="55778" bIns="27889"/>
                <a:lstStyle/>
                <a:p>
                  <a:pPr eaLnBrk="1" hangingPunct="1">
                    <a:defRPr/>
                  </a:pPr>
                  <a:r>
                    <a:rPr kumimoji="1" lang="zh-CN" altLang="en-US" sz="1200" b="1" dirty="0">
                      <a:solidFill>
                        <a:srgbClr val="FF0000"/>
                      </a:solidFill>
                      <a:latin typeface="+mn-ea"/>
                      <a:ea typeface="+mn-ea"/>
                    </a:rPr>
                    <a:t>检测与度量</a:t>
                  </a:r>
                </a:p>
                <a:p>
                  <a:pPr eaLnBrk="1" hangingPunct="1">
                    <a:defRPr/>
                  </a:pPr>
                  <a:endParaRPr kumimoji="1" lang="zh-CN" altLang="en-US" sz="1200" b="1" dirty="0">
                    <a:latin typeface="+mn-ea"/>
                    <a:ea typeface="+mn-ea"/>
                  </a:endParaRPr>
                </a:p>
              </p:txBody>
            </p:sp>
            <p:sp>
              <p:nvSpPr>
                <p:cNvPr id="71" name="Text Box 88"/>
                <p:cNvSpPr txBox="1">
                  <a:spLocks noChangeArrowheads="1"/>
                </p:cNvSpPr>
                <p:nvPr/>
              </p:nvSpPr>
              <p:spPr bwMode="auto">
                <a:xfrm>
                  <a:off x="3424" y="1253"/>
                  <a:ext cx="635" cy="179"/>
                </a:xfrm>
                <a:prstGeom prst="rect">
                  <a:avLst/>
                </a:prstGeom>
                <a:solidFill>
                  <a:srgbClr val="C0C0C0"/>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000000"/>
                      </a:solidFill>
                      <a:latin typeface="+mn-ea"/>
                      <a:ea typeface="+mn-ea"/>
                    </a:rPr>
                    <a:t>项目度量</a:t>
                  </a:r>
                  <a:endParaRPr kumimoji="1" lang="zh-CN" altLang="en-US" sz="1200" b="1">
                    <a:latin typeface="+mn-ea"/>
                    <a:ea typeface="+mn-ea"/>
                  </a:endParaRPr>
                </a:p>
              </p:txBody>
            </p:sp>
          </p:grpSp>
          <p:sp>
            <p:nvSpPr>
              <p:cNvPr id="12" name="AutoShape 89"/>
              <p:cNvSpPr>
                <a:spLocks noChangeArrowheads="1"/>
              </p:cNvSpPr>
              <p:nvPr/>
            </p:nvSpPr>
            <p:spPr bwMode="auto">
              <a:xfrm rot="5400000" flipV="1">
                <a:off x="12200" y="3160"/>
                <a:ext cx="2295" cy="282"/>
              </a:xfrm>
              <a:prstGeom prst="rightArrow">
                <a:avLst>
                  <a:gd name="adj1" fmla="val 62639"/>
                  <a:gd name="adj2" fmla="val 91007"/>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3" name="AutoShape 90"/>
              <p:cNvSpPr>
                <a:spLocks noChangeArrowheads="1"/>
              </p:cNvSpPr>
              <p:nvPr/>
            </p:nvSpPr>
            <p:spPr bwMode="auto">
              <a:xfrm rot="16200000" flipV="1">
                <a:off x="3893" y="6221"/>
                <a:ext cx="1054" cy="380"/>
              </a:xfrm>
              <a:prstGeom prst="rightArrow">
                <a:avLst>
                  <a:gd name="adj1" fmla="val 50000"/>
                  <a:gd name="adj2" fmla="val 69276"/>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4" name="Rectangle 91"/>
              <p:cNvSpPr>
                <a:spLocks noChangeArrowheads="1"/>
              </p:cNvSpPr>
              <p:nvPr/>
            </p:nvSpPr>
            <p:spPr bwMode="auto">
              <a:xfrm>
                <a:off x="4324" y="6938"/>
                <a:ext cx="3875" cy="193"/>
              </a:xfrm>
              <a:prstGeom prst="rect">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5" name="AutoShape 92"/>
              <p:cNvSpPr>
                <a:spLocks noChangeArrowheads="1"/>
              </p:cNvSpPr>
              <p:nvPr/>
            </p:nvSpPr>
            <p:spPr bwMode="auto">
              <a:xfrm flipV="1">
                <a:off x="2529" y="4643"/>
                <a:ext cx="666" cy="383"/>
              </a:xfrm>
              <a:prstGeom prst="rightArrow">
                <a:avLst>
                  <a:gd name="adj1" fmla="val 50000"/>
                  <a:gd name="adj2" fmla="val 43294"/>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6" name="AutoShape 93"/>
              <p:cNvSpPr>
                <a:spLocks noChangeArrowheads="1"/>
              </p:cNvSpPr>
              <p:nvPr/>
            </p:nvSpPr>
            <p:spPr bwMode="auto">
              <a:xfrm flipV="1">
                <a:off x="8293" y="4737"/>
                <a:ext cx="469" cy="383"/>
              </a:xfrm>
              <a:prstGeom prst="rightArrow">
                <a:avLst>
                  <a:gd name="adj1" fmla="val 50000"/>
                  <a:gd name="adj2" fmla="val 30664"/>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7" name="AutoShape 94"/>
              <p:cNvSpPr>
                <a:spLocks noChangeArrowheads="1"/>
              </p:cNvSpPr>
              <p:nvPr/>
            </p:nvSpPr>
            <p:spPr bwMode="auto">
              <a:xfrm flipV="1">
                <a:off x="5931" y="4740"/>
                <a:ext cx="472" cy="383"/>
              </a:xfrm>
              <a:prstGeom prst="rightArrow">
                <a:avLst>
                  <a:gd name="adj1" fmla="val 50000"/>
                  <a:gd name="adj2" fmla="val 30664"/>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8" name="AutoShape 95"/>
              <p:cNvSpPr>
                <a:spLocks noChangeArrowheads="1"/>
              </p:cNvSpPr>
              <p:nvPr/>
            </p:nvSpPr>
            <p:spPr bwMode="auto">
              <a:xfrm flipV="1">
                <a:off x="10087" y="4738"/>
                <a:ext cx="380" cy="288"/>
              </a:xfrm>
              <a:prstGeom prst="rightArrow">
                <a:avLst>
                  <a:gd name="adj1" fmla="val 62639"/>
                  <a:gd name="adj2" fmla="val 33514"/>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19" name="AutoShape 96"/>
              <p:cNvSpPr>
                <a:spLocks noChangeArrowheads="1"/>
              </p:cNvSpPr>
              <p:nvPr/>
            </p:nvSpPr>
            <p:spPr bwMode="auto">
              <a:xfrm rot="5399855" flipV="1">
                <a:off x="9791" y="5982"/>
                <a:ext cx="1914" cy="190"/>
              </a:xfrm>
              <a:prstGeom prst="rightArrow">
                <a:avLst>
                  <a:gd name="adj1" fmla="val 100000"/>
                  <a:gd name="adj2" fmla="val 43443"/>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20" name="AutoShape 97"/>
              <p:cNvSpPr>
                <a:spLocks noChangeArrowheads="1"/>
              </p:cNvSpPr>
              <p:nvPr/>
            </p:nvSpPr>
            <p:spPr bwMode="auto">
              <a:xfrm>
                <a:off x="10467" y="4546"/>
                <a:ext cx="568" cy="576"/>
              </a:xfrm>
              <a:prstGeom prst="flowChartSummingJunction">
                <a:avLst/>
              </a:prstGeom>
              <a:solidFill>
                <a:srgbClr val="3399FF"/>
              </a:solidFill>
              <a:ln w="19050">
                <a:solidFill>
                  <a:srgbClr val="000000"/>
                </a:solidFill>
                <a:round/>
                <a:headEnd/>
                <a:tailEnd/>
              </a:ln>
            </p:spPr>
            <p:txBody>
              <a:bodyPr anchor="ctr"/>
              <a:lstStyle/>
              <a:p>
                <a:pPr eaLnBrk="1" hangingPunct="1">
                  <a:defRPr/>
                </a:pPr>
                <a:endParaRPr lang="zh-CN" altLang="en-US" b="1">
                  <a:latin typeface="+mn-ea"/>
                  <a:ea typeface="+mn-ea"/>
                </a:endParaRPr>
              </a:p>
            </p:txBody>
          </p:sp>
          <p:sp>
            <p:nvSpPr>
              <p:cNvPr id="21" name="AutoShape 98"/>
              <p:cNvSpPr>
                <a:spLocks noChangeArrowheads="1"/>
              </p:cNvSpPr>
              <p:nvPr/>
            </p:nvSpPr>
            <p:spPr bwMode="auto">
              <a:xfrm flipV="1">
                <a:off x="5363" y="2153"/>
                <a:ext cx="8034" cy="193"/>
              </a:xfrm>
              <a:prstGeom prst="rightArrow">
                <a:avLst>
                  <a:gd name="adj1" fmla="val 100000"/>
                  <a:gd name="adj2" fmla="val 49005"/>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22" name="Text Box 99"/>
              <p:cNvSpPr txBox="1">
                <a:spLocks noChangeArrowheads="1"/>
              </p:cNvSpPr>
              <p:nvPr/>
            </p:nvSpPr>
            <p:spPr bwMode="auto">
              <a:xfrm>
                <a:off x="2527" y="4067"/>
                <a:ext cx="380" cy="6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启动</a:t>
                </a:r>
                <a:endParaRPr kumimoji="1" lang="zh-CN" altLang="en-US" sz="1200" b="1">
                  <a:latin typeface="+mn-ea"/>
                  <a:ea typeface="+mn-ea"/>
                </a:endParaRPr>
              </a:p>
            </p:txBody>
          </p:sp>
          <p:sp>
            <p:nvSpPr>
              <p:cNvPr id="23" name="Text Box 100"/>
              <p:cNvSpPr txBox="1">
                <a:spLocks noChangeArrowheads="1"/>
              </p:cNvSpPr>
              <p:nvPr/>
            </p:nvSpPr>
            <p:spPr bwMode="auto">
              <a:xfrm>
                <a:off x="8293" y="3398"/>
                <a:ext cx="378" cy="1254"/>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产品输出</a:t>
                </a:r>
                <a:endParaRPr kumimoji="1" lang="zh-CN" altLang="en-US" sz="1200" b="1">
                  <a:latin typeface="+mn-ea"/>
                  <a:ea typeface="+mn-ea"/>
                </a:endParaRPr>
              </a:p>
            </p:txBody>
          </p:sp>
          <p:sp>
            <p:nvSpPr>
              <p:cNvPr id="24" name="Text Box 101"/>
              <p:cNvSpPr txBox="1">
                <a:spLocks noChangeArrowheads="1"/>
              </p:cNvSpPr>
              <p:nvPr/>
            </p:nvSpPr>
            <p:spPr bwMode="auto">
              <a:xfrm>
                <a:off x="12829" y="5120"/>
                <a:ext cx="380" cy="6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偏差</a:t>
                </a:r>
                <a:endParaRPr kumimoji="1" lang="zh-CN" altLang="en-US" sz="1200" b="1">
                  <a:latin typeface="+mn-ea"/>
                  <a:ea typeface="+mn-ea"/>
                </a:endParaRPr>
              </a:p>
            </p:txBody>
          </p:sp>
          <p:sp>
            <p:nvSpPr>
              <p:cNvPr id="25" name="Text Box 102"/>
              <p:cNvSpPr txBox="1">
                <a:spLocks noChangeArrowheads="1"/>
              </p:cNvSpPr>
              <p:nvPr/>
            </p:nvSpPr>
            <p:spPr bwMode="auto">
              <a:xfrm>
                <a:off x="2907" y="1675"/>
                <a:ext cx="943" cy="447"/>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设定</a:t>
                </a:r>
                <a:endParaRPr kumimoji="1" lang="zh-CN" altLang="en-US" sz="1200" b="1">
                  <a:latin typeface="+mn-ea"/>
                  <a:ea typeface="+mn-ea"/>
                </a:endParaRPr>
              </a:p>
            </p:txBody>
          </p:sp>
          <p:sp>
            <p:nvSpPr>
              <p:cNvPr id="26" name="Text Box 103"/>
              <p:cNvSpPr txBox="1">
                <a:spLocks noChangeArrowheads="1"/>
              </p:cNvSpPr>
              <p:nvPr/>
            </p:nvSpPr>
            <p:spPr bwMode="auto">
              <a:xfrm>
                <a:off x="12733" y="4165"/>
                <a:ext cx="474" cy="607"/>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en-US" altLang="zh-CN" sz="1200" b="1">
                    <a:solidFill>
                      <a:srgbClr val="000000"/>
                    </a:solidFill>
                    <a:latin typeface="+mn-ea"/>
                    <a:ea typeface="+mn-ea"/>
                  </a:rPr>
                  <a:t>+</a:t>
                </a:r>
                <a:endParaRPr kumimoji="1" lang="en-US" altLang="zh-CN" sz="1200" b="1">
                  <a:latin typeface="+mn-ea"/>
                  <a:ea typeface="+mn-ea"/>
                </a:endParaRPr>
              </a:p>
            </p:txBody>
          </p:sp>
          <p:sp>
            <p:nvSpPr>
              <p:cNvPr id="27" name="Text Box 104"/>
              <p:cNvSpPr txBox="1">
                <a:spLocks noChangeArrowheads="1"/>
              </p:cNvSpPr>
              <p:nvPr/>
            </p:nvSpPr>
            <p:spPr bwMode="auto">
              <a:xfrm>
                <a:off x="10181" y="3589"/>
                <a:ext cx="474" cy="607"/>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en-US" altLang="zh-CN" sz="1200" b="1">
                    <a:solidFill>
                      <a:srgbClr val="000000"/>
                    </a:solidFill>
                    <a:latin typeface="+mn-ea"/>
                    <a:ea typeface="+mn-ea"/>
                  </a:rPr>
                  <a:t>-</a:t>
                </a:r>
                <a:endParaRPr kumimoji="1" lang="en-US" altLang="zh-CN" sz="1200" b="1">
                  <a:latin typeface="+mn-ea"/>
                  <a:ea typeface="+mn-ea"/>
                </a:endParaRPr>
              </a:p>
            </p:txBody>
          </p:sp>
          <p:sp>
            <p:nvSpPr>
              <p:cNvPr id="28" name="Text Box 105"/>
              <p:cNvSpPr txBox="1">
                <a:spLocks noChangeArrowheads="1"/>
              </p:cNvSpPr>
              <p:nvPr/>
            </p:nvSpPr>
            <p:spPr bwMode="auto">
              <a:xfrm>
                <a:off x="8201" y="6557"/>
                <a:ext cx="563" cy="1626"/>
              </a:xfrm>
              <a:prstGeom prst="rect">
                <a:avLst/>
              </a:prstGeom>
              <a:solidFill>
                <a:srgbClr val="FFFF00"/>
              </a:solidFill>
              <a:ln w="9525">
                <a:solidFill>
                  <a:srgbClr val="000000"/>
                </a:solidFill>
                <a:miter lim="800000"/>
                <a:headEnd/>
                <a:tailEnd/>
              </a:ln>
            </p:spPr>
            <p:txBody>
              <a:bodyPr lIns="55778" tIns="27889" rIns="55778" bIns="27889"/>
              <a:lstStyle/>
              <a:p>
                <a:pPr eaLnBrk="1" hangingPunct="1">
                  <a:defRPr/>
                </a:pPr>
                <a:r>
                  <a:rPr kumimoji="1" lang="zh-CN" altLang="en-US" sz="1200" b="1" dirty="0">
                    <a:solidFill>
                      <a:srgbClr val="C00000"/>
                    </a:solidFill>
                    <a:latin typeface="+mn-ea"/>
                    <a:ea typeface="+mn-ea"/>
                  </a:rPr>
                  <a:t>实时调整</a:t>
                </a:r>
              </a:p>
            </p:txBody>
          </p:sp>
          <p:sp>
            <p:nvSpPr>
              <p:cNvPr id="29" name="AutoShape 106"/>
              <p:cNvSpPr>
                <a:spLocks noChangeArrowheads="1"/>
              </p:cNvSpPr>
              <p:nvPr/>
            </p:nvSpPr>
            <p:spPr bwMode="auto">
              <a:xfrm rot="16200000" flipV="1">
                <a:off x="6822" y="6413"/>
                <a:ext cx="766" cy="284"/>
              </a:xfrm>
              <a:prstGeom prst="rightArrow">
                <a:avLst>
                  <a:gd name="adj1" fmla="val 50000"/>
                  <a:gd name="adj2" fmla="val 67430"/>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30" name="Text Box 107"/>
              <p:cNvSpPr txBox="1">
                <a:spLocks noChangeArrowheads="1"/>
              </p:cNvSpPr>
              <p:nvPr/>
            </p:nvSpPr>
            <p:spPr bwMode="auto">
              <a:xfrm>
                <a:off x="5835" y="4146"/>
                <a:ext cx="380" cy="6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输入</a:t>
                </a:r>
                <a:endParaRPr kumimoji="1" lang="zh-CN" altLang="en-US" sz="1200" b="1">
                  <a:latin typeface="+mn-ea"/>
                  <a:ea typeface="+mn-ea"/>
                </a:endParaRPr>
              </a:p>
            </p:txBody>
          </p:sp>
          <p:sp>
            <p:nvSpPr>
              <p:cNvPr id="31" name="AutoShape 108"/>
              <p:cNvSpPr>
                <a:spLocks noChangeArrowheads="1"/>
              </p:cNvSpPr>
              <p:nvPr/>
            </p:nvSpPr>
            <p:spPr bwMode="auto">
              <a:xfrm flipV="1">
                <a:off x="11035" y="4738"/>
                <a:ext cx="472" cy="288"/>
              </a:xfrm>
              <a:prstGeom prst="rightArrow">
                <a:avLst>
                  <a:gd name="adj1" fmla="val 62639"/>
                  <a:gd name="adj2" fmla="val 41738"/>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32" name="Text Box 109"/>
              <p:cNvSpPr txBox="1">
                <a:spLocks noChangeArrowheads="1"/>
              </p:cNvSpPr>
              <p:nvPr/>
            </p:nvSpPr>
            <p:spPr bwMode="auto">
              <a:xfrm>
                <a:off x="11035" y="3494"/>
                <a:ext cx="378" cy="1252"/>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项目输出</a:t>
                </a:r>
                <a:endParaRPr kumimoji="1" lang="zh-CN" altLang="en-US" sz="1200" b="1">
                  <a:latin typeface="+mn-ea"/>
                  <a:ea typeface="+mn-ea"/>
                </a:endParaRPr>
              </a:p>
            </p:txBody>
          </p:sp>
          <p:sp>
            <p:nvSpPr>
              <p:cNvPr id="33" name="Rectangle 110"/>
              <p:cNvSpPr>
                <a:spLocks noChangeArrowheads="1"/>
              </p:cNvSpPr>
              <p:nvPr/>
            </p:nvSpPr>
            <p:spPr bwMode="auto">
              <a:xfrm rot="10800000">
                <a:off x="6118" y="3112"/>
                <a:ext cx="4726" cy="191"/>
              </a:xfrm>
              <a:prstGeom prst="rect">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grpSp>
            <p:nvGrpSpPr>
              <p:cNvPr id="34" name="Group 111"/>
              <p:cNvGrpSpPr>
                <a:grpSpLocks/>
              </p:cNvGrpSpPr>
              <p:nvPr/>
            </p:nvGrpSpPr>
            <p:grpSpPr bwMode="auto">
              <a:xfrm>
                <a:off x="8762" y="4259"/>
                <a:ext cx="1309" cy="1148"/>
                <a:chOff x="2517" y="1071"/>
                <a:chExt cx="628" cy="544"/>
              </a:xfrm>
            </p:grpSpPr>
            <p:sp>
              <p:nvSpPr>
                <p:cNvPr id="67" name="Text Box 112"/>
                <p:cNvSpPr txBox="1">
                  <a:spLocks noChangeArrowheads="1"/>
                </p:cNvSpPr>
                <p:nvPr/>
              </p:nvSpPr>
              <p:spPr bwMode="auto">
                <a:xfrm>
                  <a:off x="2517" y="1071"/>
                  <a:ext cx="628" cy="525"/>
                </a:xfrm>
                <a:prstGeom prst="rect">
                  <a:avLst/>
                </a:prstGeom>
                <a:solidFill>
                  <a:srgbClr val="FFFF00"/>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0000"/>
                      </a:solidFill>
                      <a:latin typeface="+mn-ea"/>
                      <a:ea typeface="+mn-ea"/>
                    </a:rPr>
                    <a:t>检测与度量</a:t>
                  </a: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latin typeface="+mn-ea"/>
                    <a:ea typeface="+mn-ea"/>
                  </a:endParaRPr>
                </a:p>
              </p:txBody>
            </p:sp>
            <p:sp>
              <p:nvSpPr>
                <p:cNvPr id="68" name="Text Box 113"/>
                <p:cNvSpPr txBox="1">
                  <a:spLocks noChangeArrowheads="1"/>
                </p:cNvSpPr>
                <p:nvPr/>
              </p:nvSpPr>
              <p:spPr bwMode="auto">
                <a:xfrm>
                  <a:off x="2517" y="1260"/>
                  <a:ext cx="628" cy="179"/>
                </a:xfrm>
                <a:prstGeom prst="rect">
                  <a:avLst/>
                </a:prstGeom>
                <a:solidFill>
                  <a:srgbClr val="C0C0C0"/>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000000"/>
                      </a:solidFill>
                      <a:latin typeface="+mn-ea"/>
                      <a:ea typeface="+mn-ea"/>
                    </a:rPr>
                    <a:t>过程度量</a:t>
                  </a:r>
                  <a:endParaRPr kumimoji="1" lang="zh-CN" altLang="en-US" sz="1200" b="1">
                    <a:latin typeface="+mn-ea"/>
                    <a:ea typeface="+mn-ea"/>
                  </a:endParaRPr>
                </a:p>
              </p:txBody>
            </p:sp>
            <p:sp>
              <p:nvSpPr>
                <p:cNvPr id="69" name="Text Box 114"/>
                <p:cNvSpPr txBox="1">
                  <a:spLocks noChangeArrowheads="1"/>
                </p:cNvSpPr>
                <p:nvPr/>
              </p:nvSpPr>
              <p:spPr bwMode="auto">
                <a:xfrm>
                  <a:off x="2517" y="1436"/>
                  <a:ext cx="628" cy="179"/>
                </a:xfrm>
                <a:prstGeom prst="rect">
                  <a:avLst/>
                </a:prstGeom>
                <a:solidFill>
                  <a:srgbClr val="C0C0C0"/>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000000"/>
                      </a:solidFill>
                      <a:latin typeface="+mn-ea"/>
                      <a:ea typeface="+mn-ea"/>
                    </a:rPr>
                    <a:t>产品度量</a:t>
                  </a:r>
                  <a:endParaRPr kumimoji="1" lang="zh-CN" altLang="en-US" sz="1200" b="1">
                    <a:latin typeface="+mn-ea"/>
                    <a:ea typeface="+mn-ea"/>
                  </a:endParaRPr>
                </a:p>
              </p:txBody>
            </p:sp>
          </p:grpSp>
          <p:sp>
            <p:nvSpPr>
              <p:cNvPr id="35" name="AutoShape 115"/>
              <p:cNvSpPr>
                <a:spLocks noChangeArrowheads="1"/>
              </p:cNvSpPr>
              <p:nvPr/>
            </p:nvSpPr>
            <p:spPr bwMode="auto">
              <a:xfrm>
                <a:off x="13113" y="4451"/>
                <a:ext cx="568" cy="576"/>
              </a:xfrm>
              <a:prstGeom prst="flowChartSummingJunction">
                <a:avLst/>
              </a:prstGeom>
              <a:solidFill>
                <a:srgbClr val="3399FF"/>
              </a:solidFill>
              <a:ln w="19050">
                <a:solidFill>
                  <a:srgbClr val="000000"/>
                </a:solidFill>
                <a:round/>
                <a:headEnd/>
                <a:tailEnd/>
              </a:ln>
            </p:spPr>
            <p:txBody>
              <a:bodyPr anchor="ctr"/>
              <a:lstStyle/>
              <a:p>
                <a:pPr eaLnBrk="1" hangingPunct="1">
                  <a:defRPr/>
                </a:pPr>
                <a:endParaRPr lang="zh-CN" altLang="en-US" b="1">
                  <a:latin typeface="+mn-ea"/>
                  <a:ea typeface="+mn-ea"/>
                </a:endParaRPr>
              </a:p>
            </p:txBody>
          </p:sp>
          <p:sp>
            <p:nvSpPr>
              <p:cNvPr id="36" name="AutoShape 116"/>
              <p:cNvSpPr>
                <a:spLocks noChangeArrowheads="1"/>
              </p:cNvSpPr>
              <p:nvPr/>
            </p:nvSpPr>
            <p:spPr bwMode="auto">
              <a:xfrm flipV="1">
                <a:off x="12829" y="4641"/>
                <a:ext cx="284" cy="290"/>
              </a:xfrm>
              <a:prstGeom prst="rightArrow">
                <a:avLst>
                  <a:gd name="adj1" fmla="val 62639"/>
                  <a:gd name="adj2" fmla="val 25556"/>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37" name="AutoShape 117"/>
              <p:cNvSpPr>
                <a:spLocks noChangeArrowheads="1"/>
              </p:cNvSpPr>
              <p:nvPr/>
            </p:nvSpPr>
            <p:spPr bwMode="auto">
              <a:xfrm rot="5400000" flipV="1">
                <a:off x="10033" y="3640"/>
                <a:ext cx="1434" cy="378"/>
              </a:xfrm>
              <a:prstGeom prst="rightArrow">
                <a:avLst>
                  <a:gd name="adj1" fmla="val 50000"/>
                  <a:gd name="adj2" fmla="val 94591"/>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38" name="AutoShape 118"/>
              <p:cNvSpPr>
                <a:spLocks noChangeArrowheads="1"/>
              </p:cNvSpPr>
              <p:nvPr/>
            </p:nvSpPr>
            <p:spPr bwMode="auto">
              <a:xfrm rot="16199711" flipV="1">
                <a:off x="5734" y="3495"/>
                <a:ext cx="955" cy="190"/>
              </a:xfrm>
              <a:prstGeom prst="rightArrow">
                <a:avLst>
                  <a:gd name="adj1" fmla="val 100000"/>
                  <a:gd name="adj2" fmla="val 21802"/>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39" name="AutoShape 119"/>
              <p:cNvSpPr>
                <a:spLocks noChangeArrowheads="1"/>
              </p:cNvSpPr>
              <p:nvPr/>
            </p:nvSpPr>
            <p:spPr bwMode="auto">
              <a:xfrm flipV="1">
                <a:off x="5929" y="3780"/>
                <a:ext cx="380" cy="385"/>
              </a:xfrm>
              <a:prstGeom prst="rightArrow">
                <a:avLst>
                  <a:gd name="adj1" fmla="val 50000"/>
                  <a:gd name="adj2" fmla="val 25000"/>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grpSp>
            <p:nvGrpSpPr>
              <p:cNvPr id="40" name="Group 120"/>
              <p:cNvGrpSpPr>
                <a:grpSpLocks/>
              </p:cNvGrpSpPr>
              <p:nvPr/>
            </p:nvGrpSpPr>
            <p:grpSpPr bwMode="auto">
              <a:xfrm>
                <a:off x="6402" y="3589"/>
                <a:ext cx="1892" cy="2621"/>
                <a:chOff x="2653" y="482"/>
                <a:chExt cx="908" cy="1243"/>
              </a:xfrm>
            </p:grpSpPr>
            <p:sp>
              <p:nvSpPr>
                <p:cNvPr id="51" name="Text Box 121"/>
                <p:cNvSpPr txBox="1">
                  <a:spLocks noChangeArrowheads="1"/>
                </p:cNvSpPr>
                <p:nvPr/>
              </p:nvSpPr>
              <p:spPr bwMode="auto">
                <a:xfrm>
                  <a:off x="2653" y="482"/>
                  <a:ext cx="907" cy="1217"/>
                </a:xfrm>
                <a:prstGeom prst="rect">
                  <a:avLst/>
                </a:prstGeom>
                <a:solidFill>
                  <a:srgbClr val="FFFF00"/>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0000"/>
                      </a:solidFill>
                      <a:latin typeface="+mn-ea"/>
                      <a:ea typeface="+mn-ea"/>
                    </a:rPr>
                    <a:t>软件过程</a:t>
                  </a: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solidFill>
                      <a:srgbClr val="FF0000"/>
                    </a:solidFill>
                    <a:latin typeface="+mn-ea"/>
                    <a:ea typeface="+mn-ea"/>
                  </a:endParaRPr>
                </a:p>
                <a:p>
                  <a:pPr eaLnBrk="1" hangingPunct="1">
                    <a:defRPr/>
                  </a:pPr>
                  <a:endParaRPr kumimoji="1" lang="zh-CN" altLang="en-US" sz="1200" b="1">
                    <a:latin typeface="+mn-ea"/>
                    <a:ea typeface="+mn-ea"/>
                  </a:endParaRPr>
                </a:p>
              </p:txBody>
            </p:sp>
            <p:sp>
              <p:nvSpPr>
                <p:cNvPr id="52" name="Text Box 122"/>
                <p:cNvSpPr txBox="1">
                  <a:spLocks noChangeArrowheads="1"/>
                </p:cNvSpPr>
                <p:nvPr/>
              </p:nvSpPr>
              <p:spPr bwMode="auto">
                <a:xfrm>
                  <a:off x="2654" y="1071"/>
                  <a:ext cx="907" cy="636"/>
                </a:xfrm>
                <a:prstGeom prst="rect">
                  <a:avLst/>
                </a:prstGeom>
                <a:solidFill>
                  <a:srgbClr val="E6E6E6"/>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6600"/>
                      </a:solidFill>
                      <a:latin typeface="+mn-ea"/>
                      <a:ea typeface="+mn-ea"/>
                    </a:rPr>
                    <a:t>管理活动</a:t>
                  </a:r>
                  <a:endParaRPr kumimoji="1" lang="zh-CN" altLang="en-US" sz="1200" b="1">
                    <a:latin typeface="+mn-ea"/>
                    <a:ea typeface="+mn-ea"/>
                  </a:endParaRPr>
                </a:p>
              </p:txBody>
            </p:sp>
            <p:sp>
              <p:nvSpPr>
                <p:cNvPr id="53" name="Text Box 123"/>
                <p:cNvSpPr txBox="1">
                  <a:spLocks noChangeArrowheads="1"/>
                </p:cNvSpPr>
                <p:nvPr/>
              </p:nvSpPr>
              <p:spPr bwMode="auto">
                <a:xfrm>
                  <a:off x="2653" y="663"/>
                  <a:ext cx="907" cy="409"/>
                </a:xfrm>
                <a:prstGeom prst="rect">
                  <a:avLst/>
                </a:prstGeom>
                <a:solidFill>
                  <a:srgbClr val="E6E6E6"/>
                </a:solidFill>
                <a:ln w="9525">
                  <a:solidFill>
                    <a:srgbClr val="000000"/>
                  </a:solidFill>
                  <a:miter lim="800000"/>
                  <a:headEnd/>
                  <a:tailEnd/>
                </a:ln>
              </p:spPr>
              <p:txBody>
                <a:bodyPr lIns="55778" tIns="27889" rIns="55778" bIns="27889"/>
                <a:lstStyle/>
                <a:p>
                  <a:pPr eaLnBrk="1" hangingPunct="1">
                    <a:defRPr/>
                  </a:pPr>
                  <a:r>
                    <a:rPr kumimoji="1" lang="zh-CN" altLang="en-US" sz="1200" b="1">
                      <a:solidFill>
                        <a:srgbClr val="FF6600"/>
                      </a:solidFill>
                      <a:latin typeface="+mn-ea"/>
                      <a:ea typeface="+mn-ea"/>
                    </a:rPr>
                    <a:t>开发活动</a:t>
                  </a:r>
                  <a:endParaRPr kumimoji="1" lang="zh-CN" altLang="en-US" sz="1200" b="1">
                    <a:latin typeface="+mn-ea"/>
                    <a:ea typeface="+mn-ea"/>
                  </a:endParaRPr>
                </a:p>
              </p:txBody>
            </p:sp>
            <p:sp>
              <p:nvSpPr>
                <p:cNvPr id="54" name="AutoShape 124"/>
                <p:cNvSpPr>
                  <a:spLocks noChangeArrowheads="1"/>
                </p:cNvSpPr>
                <p:nvPr/>
              </p:nvSpPr>
              <p:spPr bwMode="auto">
                <a:xfrm>
                  <a:off x="2880" y="889"/>
                  <a:ext cx="91" cy="92"/>
                </a:xfrm>
                <a:prstGeom prst="rightArrow">
                  <a:avLst>
                    <a:gd name="adj1" fmla="val 50000"/>
                    <a:gd name="adj2" fmla="val 25000"/>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55" name="AutoShape 125"/>
                <p:cNvSpPr>
                  <a:spLocks noChangeArrowheads="1"/>
                </p:cNvSpPr>
                <p:nvPr/>
              </p:nvSpPr>
              <p:spPr bwMode="auto">
                <a:xfrm>
                  <a:off x="3108" y="890"/>
                  <a:ext cx="90" cy="90"/>
                </a:xfrm>
                <a:prstGeom prst="rightArrow">
                  <a:avLst>
                    <a:gd name="adj1" fmla="val 50000"/>
                    <a:gd name="adj2" fmla="val 25278"/>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56" name="AutoShape 126"/>
                <p:cNvSpPr>
                  <a:spLocks noChangeArrowheads="1"/>
                </p:cNvSpPr>
                <p:nvPr/>
              </p:nvSpPr>
              <p:spPr bwMode="auto">
                <a:xfrm>
                  <a:off x="3334" y="890"/>
                  <a:ext cx="90" cy="90"/>
                </a:xfrm>
                <a:prstGeom prst="rightArrow">
                  <a:avLst>
                    <a:gd name="adj1" fmla="val 50000"/>
                    <a:gd name="adj2" fmla="val 25281"/>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57" name="Text Box 127"/>
                <p:cNvSpPr txBox="1">
                  <a:spLocks noChangeArrowheads="1"/>
                </p:cNvSpPr>
                <p:nvPr/>
              </p:nvSpPr>
              <p:spPr bwMode="auto">
                <a:xfrm>
                  <a:off x="2698" y="754"/>
                  <a:ext cx="182" cy="2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分析</a:t>
                  </a:r>
                  <a:endParaRPr kumimoji="1" lang="zh-CN" altLang="en-US" sz="1200" b="1">
                    <a:latin typeface="+mn-ea"/>
                    <a:ea typeface="+mn-ea"/>
                  </a:endParaRPr>
                </a:p>
              </p:txBody>
            </p:sp>
            <p:sp>
              <p:nvSpPr>
                <p:cNvPr id="58" name="Text Box 128"/>
                <p:cNvSpPr txBox="1">
                  <a:spLocks noChangeArrowheads="1"/>
                </p:cNvSpPr>
                <p:nvPr/>
              </p:nvSpPr>
              <p:spPr bwMode="auto">
                <a:xfrm>
                  <a:off x="2932" y="754"/>
                  <a:ext cx="137" cy="2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设计</a:t>
                  </a:r>
                  <a:endParaRPr kumimoji="1" lang="zh-CN" altLang="en-US" sz="1200" b="1">
                    <a:latin typeface="+mn-ea"/>
                    <a:ea typeface="+mn-ea"/>
                  </a:endParaRPr>
                </a:p>
              </p:txBody>
            </p:sp>
            <p:sp>
              <p:nvSpPr>
                <p:cNvPr id="59" name="Text Box 129"/>
                <p:cNvSpPr txBox="1">
                  <a:spLocks noChangeArrowheads="1"/>
                </p:cNvSpPr>
                <p:nvPr/>
              </p:nvSpPr>
              <p:spPr bwMode="auto">
                <a:xfrm>
                  <a:off x="3152" y="754"/>
                  <a:ext cx="136" cy="2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实现</a:t>
                  </a:r>
                  <a:endParaRPr kumimoji="1" lang="zh-CN" altLang="en-US" sz="1200" b="1">
                    <a:latin typeface="+mn-ea"/>
                    <a:ea typeface="+mn-ea"/>
                  </a:endParaRPr>
                </a:p>
              </p:txBody>
            </p:sp>
            <p:sp>
              <p:nvSpPr>
                <p:cNvPr id="60" name="Text Box 130"/>
                <p:cNvSpPr txBox="1">
                  <a:spLocks noChangeArrowheads="1"/>
                </p:cNvSpPr>
                <p:nvPr/>
              </p:nvSpPr>
              <p:spPr bwMode="auto">
                <a:xfrm>
                  <a:off x="3379" y="754"/>
                  <a:ext cx="182" cy="2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维护</a:t>
                  </a:r>
                  <a:endParaRPr kumimoji="1" lang="zh-CN" altLang="en-US" sz="1200" b="1">
                    <a:latin typeface="+mn-ea"/>
                    <a:ea typeface="+mn-ea"/>
                  </a:endParaRPr>
                </a:p>
              </p:txBody>
            </p:sp>
            <p:sp>
              <p:nvSpPr>
                <p:cNvPr id="61" name="Text Box 131"/>
                <p:cNvSpPr txBox="1">
                  <a:spLocks noChangeArrowheads="1"/>
                </p:cNvSpPr>
                <p:nvPr/>
              </p:nvSpPr>
              <p:spPr bwMode="auto">
                <a:xfrm>
                  <a:off x="2654" y="1207"/>
                  <a:ext cx="181" cy="51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dirty="0">
                      <a:solidFill>
                        <a:srgbClr val="000000"/>
                      </a:solidFill>
                      <a:effectLst>
                        <a:outerShdw blurRad="38100" dist="38100" dir="2700000" algn="tl">
                          <a:srgbClr val="C0C0C0"/>
                        </a:outerShdw>
                      </a:effectLst>
                      <a:latin typeface="+mn-ea"/>
                      <a:ea typeface="+mn-ea"/>
                    </a:rPr>
                    <a:t>质量管理</a:t>
                  </a:r>
                  <a:endParaRPr kumimoji="1" lang="zh-CN" altLang="en-US" sz="1200" b="1" dirty="0">
                    <a:latin typeface="+mn-ea"/>
                    <a:ea typeface="+mn-ea"/>
                  </a:endParaRPr>
                </a:p>
              </p:txBody>
            </p:sp>
            <p:sp>
              <p:nvSpPr>
                <p:cNvPr id="62" name="Text Box 132"/>
                <p:cNvSpPr txBox="1">
                  <a:spLocks noChangeArrowheads="1"/>
                </p:cNvSpPr>
                <p:nvPr/>
              </p:nvSpPr>
              <p:spPr bwMode="auto">
                <a:xfrm>
                  <a:off x="2790" y="1207"/>
                  <a:ext cx="181" cy="51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effectLst>
                        <a:outerShdw blurRad="38100" dist="38100" dir="2700000" algn="tl">
                          <a:srgbClr val="C0C0C0"/>
                        </a:outerShdw>
                      </a:effectLst>
                      <a:latin typeface="+mn-ea"/>
                      <a:ea typeface="+mn-ea"/>
                    </a:rPr>
                    <a:t>资源管理</a:t>
                  </a:r>
                  <a:endParaRPr kumimoji="1" lang="zh-CN" altLang="en-US" sz="1200" b="1">
                    <a:latin typeface="+mn-ea"/>
                    <a:ea typeface="+mn-ea"/>
                  </a:endParaRPr>
                </a:p>
              </p:txBody>
            </p:sp>
            <p:sp>
              <p:nvSpPr>
                <p:cNvPr id="63" name="Text Box 133"/>
                <p:cNvSpPr txBox="1">
                  <a:spLocks noChangeArrowheads="1"/>
                </p:cNvSpPr>
                <p:nvPr/>
              </p:nvSpPr>
              <p:spPr bwMode="auto">
                <a:xfrm>
                  <a:off x="2933" y="1207"/>
                  <a:ext cx="175" cy="51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dirty="0">
                      <a:solidFill>
                        <a:srgbClr val="000000"/>
                      </a:solidFill>
                      <a:effectLst>
                        <a:outerShdw blurRad="38100" dist="38100" dir="2700000" algn="tl">
                          <a:srgbClr val="C0C0C0"/>
                        </a:outerShdw>
                      </a:effectLst>
                      <a:latin typeface="+mn-ea"/>
                      <a:ea typeface="+mn-ea"/>
                    </a:rPr>
                    <a:t>团队管理</a:t>
                  </a:r>
                  <a:endParaRPr kumimoji="1" lang="zh-CN" altLang="en-US" sz="1200" b="1" dirty="0">
                    <a:latin typeface="+mn-ea"/>
                    <a:ea typeface="+mn-ea"/>
                  </a:endParaRPr>
                </a:p>
              </p:txBody>
            </p:sp>
            <p:sp>
              <p:nvSpPr>
                <p:cNvPr id="64" name="Text Box 134"/>
                <p:cNvSpPr txBox="1">
                  <a:spLocks noChangeArrowheads="1"/>
                </p:cNvSpPr>
                <p:nvPr/>
              </p:nvSpPr>
              <p:spPr bwMode="auto">
                <a:xfrm>
                  <a:off x="3069" y="1207"/>
                  <a:ext cx="174" cy="51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effectLst>
                        <a:outerShdw blurRad="38100" dist="38100" dir="2700000" algn="tl">
                          <a:srgbClr val="C0C0C0"/>
                        </a:outerShdw>
                      </a:effectLst>
                      <a:latin typeface="+mn-ea"/>
                      <a:ea typeface="+mn-ea"/>
                    </a:rPr>
                    <a:t>风险管理</a:t>
                  </a:r>
                  <a:endParaRPr kumimoji="1" lang="zh-CN" altLang="en-US" sz="1200" b="1">
                    <a:latin typeface="+mn-ea"/>
                    <a:ea typeface="+mn-ea"/>
                  </a:endParaRPr>
                </a:p>
              </p:txBody>
            </p:sp>
            <p:sp>
              <p:nvSpPr>
                <p:cNvPr id="65" name="Text Box 135"/>
                <p:cNvSpPr txBox="1">
                  <a:spLocks noChangeArrowheads="1"/>
                </p:cNvSpPr>
                <p:nvPr/>
              </p:nvSpPr>
              <p:spPr bwMode="auto">
                <a:xfrm>
                  <a:off x="3198" y="1207"/>
                  <a:ext cx="181" cy="51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000000"/>
                      </a:solidFill>
                      <a:effectLst>
                        <a:outerShdw blurRad="38100" dist="38100" dir="2700000" algn="tl">
                          <a:srgbClr val="C0C0C0"/>
                        </a:outerShdw>
                      </a:effectLst>
                      <a:latin typeface="+mn-ea"/>
                      <a:ea typeface="+mn-ea"/>
                    </a:rPr>
                    <a:t>进度管理</a:t>
                  </a:r>
                  <a:endParaRPr kumimoji="1" lang="zh-CN" altLang="en-US" sz="1200" b="1">
                    <a:latin typeface="+mn-ea"/>
                    <a:ea typeface="+mn-ea"/>
                  </a:endParaRPr>
                </a:p>
              </p:txBody>
            </p:sp>
            <p:sp>
              <p:nvSpPr>
                <p:cNvPr id="66" name="Text Box 136"/>
                <p:cNvSpPr txBox="1">
                  <a:spLocks noChangeArrowheads="1"/>
                </p:cNvSpPr>
                <p:nvPr/>
              </p:nvSpPr>
              <p:spPr bwMode="auto">
                <a:xfrm>
                  <a:off x="3334" y="1207"/>
                  <a:ext cx="181" cy="51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dirty="0">
                      <a:solidFill>
                        <a:srgbClr val="000000"/>
                      </a:solidFill>
                      <a:effectLst>
                        <a:outerShdw blurRad="38100" dist="38100" dir="2700000" algn="tl">
                          <a:srgbClr val="C0C0C0"/>
                        </a:outerShdw>
                      </a:effectLst>
                      <a:latin typeface="+mn-ea"/>
                      <a:ea typeface="+mn-ea"/>
                    </a:rPr>
                    <a:t>配置管理</a:t>
                  </a:r>
                  <a:endParaRPr kumimoji="1" lang="zh-CN" altLang="en-US" sz="1200" b="1" dirty="0">
                    <a:latin typeface="+mn-ea"/>
                    <a:ea typeface="+mn-ea"/>
                  </a:endParaRPr>
                </a:p>
              </p:txBody>
            </p:sp>
          </p:grpSp>
          <p:sp>
            <p:nvSpPr>
              <p:cNvPr id="41" name="AutoShape 137"/>
              <p:cNvSpPr>
                <a:spLocks noChangeArrowheads="1"/>
              </p:cNvSpPr>
              <p:nvPr/>
            </p:nvSpPr>
            <p:spPr bwMode="auto">
              <a:xfrm flipV="1">
                <a:off x="13678" y="4641"/>
                <a:ext cx="568" cy="290"/>
              </a:xfrm>
              <a:prstGeom prst="rightArrow">
                <a:avLst>
                  <a:gd name="adj1" fmla="val 62639"/>
                  <a:gd name="adj2" fmla="val 50138"/>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42" name="Text Box 138"/>
              <p:cNvSpPr txBox="1">
                <a:spLocks noChangeArrowheads="1"/>
              </p:cNvSpPr>
              <p:nvPr/>
            </p:nvSpPr>
            <p:spPr bwMode="auto">
              <a:xfrm>
                <a:off x="10181" y="5217"/>
                <a:ext cx="380" cy="688"/>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偏差</a:t>
                </a:r>
                <a:endParaRPr kumimoji="1" lang="zh-CN" altLang="en-US" sz="1200" b="1">
                  <a:latin typeface="+mn-ea"/>
                  <a:ea typeface="+mn-ea"/>
                </a:endParaRPr>
              </a:p>
            </p:txBody>
          </p:sp>
          <p:sp>
            <p:nvSpPr>
              <p:cNvPr id="43" name="AutoShape 139"/>
              <p:cNvSpPr>
                <a:spLocks noChangeArrowheads="1"/>
              </p:cNvSpPr>
              <p:nvPr/>
            </p:nvSpPr>
            <p:spPr bwMode="auto">
              <a:xfrm rot="5399855" flipV="1">
                <a:off x="12102" y="6221"/>
                <a:ext cx="2585" cy="188"/>
              </a:xfrm>
              <a:prstGeom prst="rightArrow">
                <a:avLst>
                  <a:gd name="adj1" fmla="val 100000"/>
                  <a:gd name="adj2" fmla="val 58992"/>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44" name="AutoShape 140"/>
              <p:cNvSpPr>
                <a:spLocks noChangeArrowheads="1"/>
              </p:cNvSpPr>
              <p:nvPr/>
            </p:nvSpPr>
            <p:spPr bwMode="auto">
              <a:xfrm rot="10799711" flipV="1">
                <a:off x="8756" y="7222"/>
                <a:ext cx="4728" cy="671"/>
              </a:xfrm>
              <a:prstGeom prst="rightArrow">
                <a:avLst>
                  <a:gd name="adj1" fmla="val 22676"/>
                  <a:gd name="adj2" fmla="val 38534"/>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45" name="AutoShape 141"/>
              <p:cNvSpPr>
                <a:spLocks noChangeArrowheads="1"/>
              </p:cNvSpPr>
              <p:nvPr/>
            </p:nvSpPr>
            <p:spPr bwMode="auto">
              <a:xfrm rot="10799711" flipV="1">
                <a:off x="8764" y="6841"/>
                <a:ext cx="2080" cy="378"/>
              </a:xfrm>
              <a:prstGeom prst="rightArrow">
                <a:avLst>
                  <a:gd name="adj1" fmla="val 44009"/>
                  <a:gd name="adj2" fmla="val 41728"/>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46" name="Text Box 142"/>
              <p:cNvSpPr txBox="1">
                <a:spLocks noChangeArrowheads="1"/>
              </p:cNvSpPr>
              <p:nvPr/>
            </p:nvSpPr>
            <p:spPr bwMode="auto">
              <a:xfrm>
                <a:off x="13678" y="3974"/>
                <a:ext cx="380" cy="686"/>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zh-CN" altLang="en-US" sz="1200" b="1">
                    <a:solidFill>
                      <a:srgbClr val="FF6600"/>
                    </a:solidFill>
                    <a:latin typeface="+mn-ea"/>
                    <a:ea typeface="+mn-ea"/>
                  </a:rPr>
                  <a:t>经验</a:t>
                </a:r>
                <a:endParaRPr kumimoji="1" lang="zh-CN" altLang="en-US" sz="1200" b="1">
                  <a:latin typeface="+mn-ea"/>
                  <a:ea typeface="+mn-ea"/>
                </a:endParaRPr>
              </a:p>
            </p:txBody>
          </p:sp>
          <p:sp>
            <p:nvSpPr>
              <p:cNvPr id="47" name="AutoShape 143"/>
              <p:cNvSpPr>
                <a:spLocks noChangeArrowheads="1"/>
              </p:cNvSpPr>
              <p:nvPr/>
            </p:nvSpPr>
            <p:spPr bwMode="auto">
              <a:xfrm flipV="1">
                <a:off x="2623" y="2058"/>
                <a:ext cx="1417" cy="385"/>
              </a:xfrm>
              <a:prstGeom prst="rightArrow">
                <a:avLst>
                  <a:gd name="adj1" fmla="val 50000"/>
                  <a:gd name="adj2" fmla="val 92188"/>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48" name="AutoShape 144"/>
              <p:cNvSpPr>
                <a:spLocks noChangeArrowheads="1"/>
              </p:cNvSpPr>
              <p:nvPr/>
            </p:nvSpPr>
            <p:spPr bwMode="auto">
              <a:xfrm rot="5400000" flipV="1">
                <a:off x="4221" y="3111"/>
                <a:ext cx="772" cy="378"/>
              </a:xfrm>
              <a:prstGeom prst="rightArrow">
                <a:avLst>
                  <a:gd name="adj1" fmla="val 50000"/>
                  <a:gd name="adj2" fmla="val 50858"/>
                </a:avLst>
              </a:prstGeom>
              <a:solidFill>
                <a:srgbClr val="3399FF"/>
              </a:solidFill>
              <a:ln w="9525">
                <a:solidFill>
                  <a:srgbClr val="000000"/>
                </a:solidFill>
                <a:miter lim="800000"/>
                <a:headEnd/>
                <a:tailEnd/>
              </a:ln>
            </p:spPr>
            <p:txBody>
              <a:bodyPr anchor="ctr"/>
              <a:lstStyle/>
              <a:p>
                <a:pPr eaLnBrk="1" hangingPunct="1">
                  <a:defRPr/>
                </a:pPr>
                <a:endParaRPr lang="zh-CN" altLang="en-US" b="1">
                  <a:latin typeface="+mn-ea"/>
                  <a:ea typeface="+mn-ea"/>
                </a:endParaRPr>
              </a:p>
            </p:txBody>
          </p:sp>
          <p:sp>
            <p:nvSpPr>
              <p:cNvPr id="49" name="Text Box 145"/>
              <p:cNvSpPr txBox="1">
                <a:spLocks noChangeArrowheads="1"/>
              </p:cNvSpPr>
              <p:nvPr/>
            </p:nvSpPr>
            <p:spPr bwMode="auto">
              <a:xfrm>
                <a:off x="12733" y="3686"/>
                <a:ext cx="474" cy="607"/>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en-US" altLang="zh-CN" sz="1200" b="1">
                    <a:solidFill>
                      <a:srgbClr val="000000"/>
                    </a:solidFill>
                    <a:latin typeface="+mn-ea"/>
                    <a:ea typeface="+mn-ea"/>
                  </a:rPr>
                  <a:t>-</a:t>
                </a:r>
                <a:endParaRPr kumimoji="1" lang="en-US" altLang="zh-CN" sz="1200" b="1">
                  <a:latin typeface="+mn-ea"/>
                  <a:ea typeface="+mn-ea"/>
                </a:endParaRPr>
              </a:p>
            </p:txBody>
          </p:sp>
          <p:sp>
            <p:nvSpPr>
              <p:cNvPr id="50" name="Text Box 146"/>
              <p:cNvSpPr txBox="1">
                <a:spLocks noChangeArrowheads="1"/>
              </p:cNvSpPr>
              <p:nvPr/>
            </p:nvSpPr>
            <p:spPr bwMode="auto">
              <a:xfrm>
                <a:off x="10087" y="4165"/>
                <a:ext cx="474" cy="607"/>
              </a:xfrm>
              <a:prstGeom prst="rect">
                <a:avLst/>
              </a:prstGeom>
              <a:noFill/>
              <a:ln>
                <a:noFill/>
              </a:ln>
              <a:extLst>
                <a:ext uri="{909E8E84-426E-40DD-AFC4-6F175D3DCCD1}"/>
                <a:ext uri="{91240B29-F687-4F45-9708-019B960494DF}"/>
              </a:extLst>
            </p:spPr>
            <p:txBody>
              <a:bodyPr lIns="55778" tIns="27889" rIns="55778" bIns="27889"/>
              <a:lstStyle/>
              <a:p>
                <a:pPr algn="just" eaLnBrk="1" hangingPunct="1">
                  <a:defRPr/>
                </a:pPr>
                <a:r>
                  <a:rPr kumimoji="1" lang="en-US" altLang="zh-CN" sz="1200" b="1">
                    <a:solidFill>
                      <a:srgbClr val="000000"/>
                    </a:solidFill>
                    <a:latin typeface="+mn-ea"/>
                    <a:ea typeface="+mn-ea"/>
                  </a:rPr>
                  <a:t>+</a:t>
                </a:r>
                <a:endParaRPr kumimoji="1" lang="en-US" altLang="zh-CN" sz="1200" b="1">
                  <a:latin typeface="+mn-ea"/>
                  <a:ea typeface="+mn-ea"/>
                </a:endParaRPr>
              </a:p>
            </p:txBody>
          </p:sp>
        </p:gr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dirty="0"/>
              <a:t>各环节作用及基本工作原理</a:t>
            </a:r>
          </a:p>
        </p:txBody>
      </p:sp>
      <p:sp>
        <p:nvSpPr>
          <p:cNvPr id="6" name="内容占位符 6"/>
          <p:cNvSpPr>
            <a:spLocks noGrp="1"/>
          </p:cNvSpPr>
          <p:nvPr>
            <p:ph idx="1"/>
          </p:nvPr>
        </p:nvSpPr>
        <p:spPr>
          <a:xfrm>
            <a:off x="457200" y="1600200"/>
            <a:ext cx="8229600" cy="4525963"/>
          </a:xfrm>
        </p:spPr>
        <p:txBody>
          <a:bodyPr>
            <a:normAutofit/>
          </a:bodyPr>
          <a:lstStyle/>
          <a:p>
            <a:pPr>
              <a:defRPr/>
            </a:pPr>
            <a:r>
              <a:rPr lang="zh-CN" altLang="en-US" dirty="0" smtClean="0">
                <a:solidFill>
                  <a:srgbClr val="C00000"/>
                </a:solidFill>
              </a:rPr>
              <a:t>“项目目标”</a:t>
            </a:r>
            <a:r>
              <a:rPr lang="zh-CN" altLang="en-US" dirty="0" smtClean="0"/>
              <a:t>是依据企业经营目标设定的，在满足产品质量的前提下达到效益和效率最大化，是制定项目计划和评估项目结果的依据。</a:t>
            </a:r>
          </a:p>
          <a:p>
            <a:pPr>
              <a:defRPr/>
            </a:pPr>
            <a:r>
              <a:rPr lang="zh-CN" altLang="en-US" dirty="0" smtClean="0">
                <a:solidFill>
                  <a:srgbClr val="C00000"/>
                </a:solidFill>
              </a:rPr>
              <a:t>“项目计划”“软件过程”</a:t>
            </a:r>
            <a:r>
              <a:rPr lang="zh-CN" altLang="en-US" dirty="0" smtClean="0"/>
              <a:t>构成项目管理的主题活动。它们构成投入产出的链条关系：“项目计划”作为项目的启动，计划结果作为“软件过程”的输入，“软件过程”就是执行计划得到产品的输出。</a:t>
            </a:r>
          </a:p>
          <a:p>
            <a:pPr>
              <a:defRPr/>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a:t>各环节作用及基本工作原理</a:t>
            </a:r>
          </a:p>
        </p:txBody>
      </p:sp>
      <p:sp>
        <p:nvSpPr>
          <p:cNvPr id="6" name="内容占位符 2"/>
          <p:cNvSpPr>
            <a:spLocks noGrp="1"/>
          </p:cNvSpPr>
          <p:nvPr>
            <p:ph idx="1"/>
          </p:nvPr>
        </p:nvSpPr>
        <p:spPr>
          <a:xfrm>
            <a:off x="457200" y="1341438"/>
            <a:ext cx="8229600" cy="4995862"/>
          </a:xfrm>
        </p:spPr>
        <p:txBody>
          <a:bodyPr>
            <a:normAutofit/>
          </a:bodyPr>
          <a:lstStyle/>
          <a:p>
            <a:pPr>
              <a:lnSpc>
                <a:spcPct val="100000"/>
              </a:lnSpc>
              <a:defRPr/>
            </a:pPr>
            <a:r>
              <a:rPr lang="zh-CN" altLang="en-US" sz="2000" dirty="0" smtClean="0"/>
              <a:t>项目管理过程由两个闭环构成：</a:t>
            </a:r>
          </a:p>
          <a:p>
            <a:pPr>
              <a:lnSpc>
                <a:spcPct val="100000"/>
              </a:lnSpc>
              <a:defRPr/>
            </a:pPr>
            <a:r>
              <a:rPr lang="zh-CN" altLang="en-US" sz="2000" b="1" dirty="0" smtClean="0">
                <a:solidFill>
                  <a:srgbClr val="FF0000"/>
                </a:solidFill>
              </a:rPr>
              <a:t>内环</a:t>
            </a:r>
            <a:r>
              <a:rPr lang="zh-CN" altLang="en-US" sz="2000" dirty="0" smtClean="0"/>
              <a:t>是对软件过程及形成的半成品（加工过程）进行实时跟踪和控制，过程输出经过“检测和度量”与 “项目计划”比   较得到偏差（找到问题），用偏差指导“项目计划”的“调 整”，改进“软件过程”。通过不断跟踪、调整与改进来减小负偏差以达到实施结果与计划相符。</a:t>
            </a:r>
          </a:p>
          <a:p>
            <a:pPr>
              <a:lnSpc>
                <a:spcPct val="100000"/>
              </a:lnSpc>
              <a:defRPr/>
            </a:pPr>
            <a:r>
              <a:rPr lang="zh-CN" altLang="en-US" sz="2000" b="1" dirty="0" smtClean="0">
                <a:solidFill>
                  <a:srgbClr val="FF0000"/>
                </a:solidFill>
              </a:rPr>
              <a:t>外环</a:t>
            </a:r>
            <a:r>
              <a:rPr lang="zh-CN" altLang="en-US" sz="2000" dirty="0" smtClean="0"/>
              <a:t>是项目结果的评估。在项目进行过程中度量项目指标是否超过容许偏差，偏差过大就要参与调解；项目完成后进行指标的评估，为后续项目积累经验数据。</a:t>
            </a:r>
          </a:p>
          <a:p>
            <a:pPr>
              <a:lnSpc>
                <a:spcPct val="100000"/>
              </a:lnSpc>
              <a:defRPr/>
            </a:pPr>
            <a:r>
              <a:rPr lang="zh-CN" altLang="en-US" sz="2000" b="1" dirty="0" smtClean="0">
                <a:solidFill>
                  <a:srgbClr val="FF0000"/>
                </a:solidFill>
              </a:rPr>
              <a:t>外环的度量周期</a:t>
            </a:r>
            <a:r>
              <a:rPr lang="en-US" altLang="zh-CN" sz="2000" b="1" dirty="0" smtClean="0">
                <a:solidFill>
                  <a:srgbClr val="FF0000"/>
                </a:solidFill>
              </a:rPr>
              <a:t>&gt;&gt;</a:t>
            </a:r>
            <a:r>
              <a:rPr lang="zh-CN" altLang="en-US" sz="2000" b="1" dirty="0" smtClean="0">
                <a:solidFill>
                  <a:srgbClr val="FF0000"/>
                </a:solidFill>
              </a:rPr>
              <a:t>内环周期</a:t>
            </a:r>
            <a:r>
              <a:rPr lang="zh-CN" altLang="en-US" sz="2000" dirty="0" smtClean="0"/>
              <a:t>，系统的实时性主要靠内环。但与物理上的实时系统的快速性不同，在软件项目管理中度量是花费时间和成本的，因此它的实时性是阶段性的，可能以日、周、月或年计，与基线和里程碑有关；</a:t>
            </a:r>
          </a:p>
          <a:p>
            <a:pPr>
              <a:lnSpc>
                <a:spcPct val="100000"/>
              </a:lnSpc>
              <a:defRPr/>
            </a:pPr>
            <a:r>
              <a:rPr lang="zh-CN" altLang="en-US" sz="2000" b="1" dirty="0" smtClean="0">
                <a:solidFill>
                  <a:srgbClr val="FF0000"/>
                </a:solidFill>
              </a:rPr>
              <a:t>系统是多变量并且具有耦合性</a:t>
            </a:r>
            <a:r>
              <a:rPr lang="zh-CN" altLang="en-US" sz="2000" dirty="0" smtClean="0"/>
              <a:t>，比如进度管理与团队管理等其它管理都有关联。</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a:t>项目计划</a:t>
            </a:r>
          </a:p>
        </p:txBody>
      </p:sp>
      <p:sp>
        <p:nvSpPr>
          <p:cNvPr id="6" name="内容占位符 2"/>
          <p:cNvSpPr>
            <a:spLocks noGrp="1"/>
          </p:cNvSpPr>
          <p:nvPr>
            <p:ph idx="1"/>
          </p:nvPr>
        </p:nvSpPr>
        <p:spPr>
          <a:xfrm>
            <a:off x="457200" y="1600200"/>
            <a:ext cx="8229600" cy="4525963"/>
          </a:xfrm>
        </p:spPr>
        <p:txBody>
          <a:bodyPr>
            <a:normAutofit fontScale="77500" lnSpcReduction="20000"/>
          </a:bodyPr>
          <a:lstStyle/>
          <a:p>
            <a:pPr>
              <a:lnSpc>
                <a:spcPct val="120000"/>
              </a:lnSpc>
              <a:defRPr/>
            </a:pPr>
            <a:r>
              <a:rPr lang="zh-CN" altLang="en-US" dirty="0" smtClean="0"/>
              <a:t>项目计划是项目启动的输入环节，并且随着项目的进展定期调整，并随着工程的进展不断地加以精化。项目计划的基础是估算。估算应当在软件开发项目开始时的一个有限时间段内作出。</a:t>
            </a:r>
          </a:p>
          <a:p>
            <a:pPr>
              <a:lnSpc>
                <a:spcPct val="120000"/>
              </a:lnSpc>
              <a:defRPr/>
            </a:pPr>
            <a:r>
              <a:rPr lang="zh-CN" altLang="en-US" dirty="0" smtClean="0"/>
              <a:t>首先是规模估算。根据估算的软件规模做出工作量、开发成本、开发时间、人力与设备资源的估算： ；</a:t>
            </a:r>
          </a:p>
          <a:p>
            <a:pPr>
              <a:lnSpc>
                <a:spcPct val="120000"/>
              </a:lnSpc>
              <a:defRPr/>
            </a:pPr>
            <a:r>
              <a:rPr lang="zh-CN" altLang="en-US" dirty="0" smtClean="0"/>
              <a:t>估算技术。可参考以前项目的花费；利用以前的基线度量指标；经验估算模型；多种估算技术相互交叉；</a:t>
            </a:r>
          </a:p>
          <a:p>
            <a:pPr>
              <a:lnSpc>
                <a:spcPct val="120000"/>
              </a:lnSpc>
              <a:defRPr/>
            </a:pPr>
            <a:r>
              <a:rPr lang="zh-CN" altLang="en-US" dirty="0" smtClean="0"/>
              <a:t>根据估算做出项目如下计划</a:t>
            </a:r>
          </a:p>
          <a:p>
            <a:pPr lvl="1">
              <a:lnSpc>
                <a:spcPct val="120000"/>
              </a:lnSpc>
              <a:defRPr/>
            </a:pPr>
            <a:r>
              <a:rPr lang="zh-CN" altLang="en-US" dirty="0" smtClean="0"/>
              <a:t>人力资源计划：需要的人力（以人月为单位）；</a:t>
            </a:r>
          </a:p>
          <a:p>
            <a:pPr lvl="1">
              <a:lnSpc>
                <a:spcPct val="120000"/>
              </a:lnSpc>
              <a:defRPr/>
            </a:pPr>
            <a:r>
              <a:rPr lang="zh-CN" altLang="en-US" dirty="0" smtClean="0"/>
              <a:t>进度计划：项目持续时间以及阶段里程碑（以年份或月份为单位）；</a:t>
            </a:r>
          </a:p>
          <a:p>
            <a:pPr lvl="1">
              <a:lnSpc>
                <a:spcPct val="120000"/>
              </a:lnSpc>
              <a:defRPr/>
            </a:pPr>
            <a:r>
              <a:rPr lang="zh-CN" altLang="en-US" dirty="0" smtClean="0"/>
              <a:t>资金预算：为开发过程、资源分摊占用成本（以元为单位）；</a:t>
            </a:r>
          </a:p>
          <a:p>
            <a:pPr lvl="1">
              <a:lnSpc>
                <a:spcPct val="120000"/>
              </a:lnSpc>
              <a:defRPr/>
            </a:pPr>
            <a:r>
              <a:rPr lang="zh-CN" altLang="en-US" dirty="0" smtClean="0"/>
              <a:t>设备计划：软、硬件资源及开发环境；  </a:t>
            </a:r>
          </a:p>
          <a:p>
            <a:pPr lvl="1">
              <a:lnSpc>
                <a:spcPct val="120000"/>
              </a:lnSpc>
              <a:defRPr/>
            </a:pPr>
            <a:endParaRPr lang="zh-CN" altLang="en-US" dirty="0" smtClean="0"/>
          </a:p>
          <a:p>
            <a:pPr>
              <a:lnSpc>
                <a:spcPct val="120000"/>
              </a:lnSpc>
              <a:defRPr/>
            </a:pP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软件项目计划书</a:t>
            </a:r>
            <a:endParaRPr lang="zh-CN" altLang="en-US" dirty="0"/>
          </a:p>
        </p:txBody>
      </p:sp>
      <p:sp>
        <p:nvSpPr>
          <p:cNvPr id="5" name="内容占位符 4"/>
          <p:cNvSpPr>
            <a:spLocks noGrp="1"/>
          </p:cNvSpPr>
          <p:nvPr>
            <p:ph sz="half" idx="1"/>
          </p:nvPr>
        </p:nvSpPr>
        <p:spPr>
          <a:xfrm>
            <a:off x="914432" y="1071546"/>
            <a:ext cx="4038600" cy="5081588"/>
          </a:xfrm>
        </p:spPr>
        <p:txBody>
          <a:bodyPr/>
          <a:lstStyle/>
          <a:p>
            <a:pPr marL="514350" indent="-514350">
              <a:buNone/>
            </a:pPr>
            <a:r>
              <a:rPr lang="en-US" altLang="zh-CN" sz="1400" dirty="0" smtClean="0"/>
              <a:t>1 </a:t>
            </a:r>
            <a:r>
              <a:rPr lang="zh-CN" altLang="en-US" sz="1400" dirty="0" smtClean="0"/>
              <a:t>引言</a:t>
            </a:r>
            <a:endParaRPr lang="en-US" altLang="zh-CN" sz="1400" dirty="0" smtClean="0"/>
          </a:p>
          <a:p>
            <a:pPr marL="514350" indent="-514350">
              <a:buNone/>
            </a:pPr>
            <a:r>
              <a:rPr lang="en-US" altLang="zh-CN" sz="1400" dirty="0" smtClean="0"/>
              <a:t>	1.1</a:t>
            </a:r>
            <a:r>
              <a:rPr lang="zh-CN" altLang="en-US" sz="1400" dirty="0" smtClean="0"/>
              <a:t>编写目的</a:t>
            </a:r>
            <a:endParaRPr lang="en-US" altLang="zh-CN" sz="1400" dirty="0" smtClean="0"/>
          </a:p>
          <a:p>
            <a:pPr marL="514350" indent="-514350">
              <a:buNone/>
            </a:pPr>
            <a:r>
              <a:rPr lang="en-US" altLang="zh-CN" sz="1400" dirty="0" smtClean="0"/>
              <a:t>	1.2</a:t>
            </a:r>
            <a:r>
              <a:rPr lang="zh-CN" altLang="en-US" sz="1400" dirty="0" smtClean="0"/>
              <a:t>背景</a:t>
            </a:r>
            <a:endParaRPr lang="en-US" altLang="zh-CN" sz="1400" dirty="0" smtClean="0"/>
          </a:p>
          <a:p>
            <a:pPr marL="514350" indent="-514350">
              <a:buNone/>
            </a:pPr>
            <a:r>
              <a:rPr lang="en-US" altLang="zh-CN" sz="1400" dirty="0" smtClean="0"/>
              <a:t>	1.3</a:t>
            </a:r>
            <a:r>
              <a:rPr lang="zh-CN" altLang="en-US" sz="1400" dirty="0" smtClean="0"/>
              <a:t>定义</a:t>
            </a:r>
            <a:endParaRPr lang="en-US" altLang="zh-CN" sz="1400" dirty="0" smtClean="0"/>
          </a:p>
          <a:p>
            <a:pPr marL="514350" indent="-514350">
              <a:buNone/>
            </a:pPr>
            <a:r>
              <a:rPr lang="en-US" altLang="zh-CN" sz="1400" dirty="0" smtClean="0"/>
              <a:t>	1.4</a:t>
            </a:r>
            <a:r>
              <a:rPr lang="zh-CN" altLang="en-US" sz="1400" dirty="0" smtClean="0"/>
              <a:t>参考资料</a:t>
            </a:r>
            <a:endParaRPr lang="en-US" altLang="zh-CN" sz="1400" dirty="0" smtClean="0"/>
          </a:p>
          <a:p>
            <a:pPr marL="514350" indent="-514350">
              <a:buNone/>
            </a:pPr>
            <a:r>
              <a:rPr lang="en-US" altLang="zh-CN" sz="1400" dirty="0" smtClean="0"/>
              <a:t>	1.5</a:t>
            </a:r>
            <a:r>
              <a:rPr lang="zh-CN" altLang="en-US" sz="1400" dirty="0" smtClean="0"/>
              <a:t>标准、条约和约定</a:t>
            </a:r>
            <a:endParaRPr lang="en-US" altLang="zh-CN" sz="1400" dirty="0" smtClean="0"/>
          </a:p>
          <a:p>
            <a:pPr marL="514350" indent="-514350">
              <a:buNone/>
            </a:pPr>
            <a:r>
              <a:rPr lang="en-US" altLang="zh-CN" sz="1400" dirty="0" smtClean="0"/>
              <a:t>2 </a:t>
            </a:r>
            <a:r>
              <a:rPr lang="zh-CN" altLang="en-US" sz="1400" dirty="0" smtClean="0"/>
              <a:t>项目概述</a:t>
            </a:r>
            <a:endParaRPr lang="en-US" altLang="zh-CN" sz="1400" dirty="0" smtClean="0"/>
          </a:p>
          <a:p>
            <a:pPr marL="514350" indent="-514350">
              <a:buNone/>
            </a:pPr>
            <a:r>
              <a:rPr lang="en-US" altLang="zh-CN" sz="1400" dirty="0" smtClean="0"/>
              <a:t>	2.1</a:t>
            </a:r>
            <a:r>
              <a:rPr lang="zh-CN" altLang="en-US" sz="1400" dirty="0" smtClean="0"/>
              <a:t>项目目标</a:t>
            </a:r>
            <a:endParaRPr lang="en-US" altLang="zh-CN" sz="1400" dirty="0" smtClean="0"/>
          </a:p>
          <a:p>
            <a:pPr marL="514350" indent="-514350">
              <a:buNone/>
            </a:pPr>
            <a:r>
              <a:rPr lang="en-US" altLang="zh-CN" sz="1400" dirty="0" smtClean="0"/>
              <a:t>	2.2</a:t>
            </a:r>
            <a:r>
              <a:rPr lang="zh-CN" altLang="en-US" sz="1400" dirty="0" smtClean="0"/>
              <a:t>产品目标与范围</a:t>
            </a:r>
            <a:endParaRPr lang="en-US" altLang="zh-CN" sz="1400" dirty="0" smtClean="0"/>
          </a:p>
          <a:p>
            <a:pPr marL="514350" indent="-514350">
              <a:buNone/>
            </a:pPr>
            <a:r>
              <a:rPr lang="en-US" altLang="zh-CN" sz="1400" dirty="0" smtClean="0"/>
              <a:t>	2.3</a:t>
            </a:r>
            <a:r>
              <a:rPr lang="zh-CN" altLang="en-US" sz="1400" dirty="0" smtClean="0"/>
              <a:t>假设与约束</a:t>
            </a:r>
            <a:endParaRPr lang="en-US" altLang="zh-CN" sz="1400" dirty="0" smtClean="0"/>
          </a:p>
          <a:p>
            <a:pPr marL="514350" indent="-514350">
              <a:buNone/>
            </a:pPr>
            <a:r>
              <a:rPr lang="en-US" altLang="zh-CN" sz="1400" dirty="0" smtClean="0"/>
              <a:t>	2.4</a:t>
            </a:r>
            <a:r>
              <a:rPr lang="zh-CN" altLang="en-US" sz="1400" dirty="0" smtClean="0"/>
              <a:t>项目工作范围</a:t>
            </a:r>
            <a:endParaRPr lang="en-US" altLang="zh-CN" sz="1400" dirty="0" smtClean="0"/>
          </a:p>
          <a:p>
            <a:pPr marL="514350" indent="-514350">
              <a:buNone/>
            </a:pPr>
            <a:r>
              <a:rPr lang="en-US" altLang="zh-CN" sz="1400" dirty="0" smtClean="0"/>
              <a:t>	2.5</a:t>
            </a:r>
            <a:r>
              <a:rPr lang="zh-CN" altLang="en-US" sz="1400" dirty="0" smtClean="0"/>
              <a:t>应交付成果</a:t>
            </a:r>
            <a:endParaRPr lang="en-US" altLang="zh-CN" sz="1400" dirty="0" smtClean="0"/>
          </a:p>
          <a:p>
            <a:pPr marL="514350" indent="-514350">
              <a:buNone/>
            </a:pPr>
            <a:r>
              <a:rPr lang="en-US" altLang="zh-CN" sz="1400" dirty="0" smtClean="0"/>
              <a:t>		2.5.1</a:t>
            </a:r>
            <a:r>
              <a:rPr lang="zh-CN" altLang="en-US" sz="1400" dirty="0" smtClean="0"/>
              <a:t>需完成的软件</a:t>
            </a:r>
            <a:endParaRPr lang="en-US" altLang="zh-CN" sz="1400" dirty="0" smtClean="0"/>
          </a:p>
          <a:p>
            <a:pPr marL="514350" indent="-514350">
              <a:buNone/>
            </a:pPr>
            <a:r>
              <a:rPr lang="en-US" altLang="zh-CN" sz="1400" dirty="0" smtClean="0"/>
              <a:t>		2.5.2</a:t>
            </a:r>
            <a:r>
              <a:rPr lang="zh-CN" altLang="en-US" sz="1400" dirty="0" smtClean="0"/>
              <a:t>需提交给用户的文档</a:t>
            </a:r>
            <a:endParaRPr lang="en-US" altLang="zh-CN" sz="1400" dirty="0" smtClean="0"/>
          </a:p>
          <a:p>
            <a:pPr marL="514350" indent="-514350">
              <a:buNone/>
            </a:pPr>
            <a:r>
              <a:rPr lang="en-US" altLang="zh-CN" sz="1400" dirty="0" smtClean="0"/>
              <a:t>		2.5.3</a:t>
            </a:r>
            <a:r>
              <a:rPr lang="zh-CN" altLang="en-US" sz="1400" dirty="0" smtClean="0"/>
              <a:t>需提交内部的文档</a:t>
            </a:r>
            <a:endParaRPr lang="en-US" altLang="zh-CN" sz="1400" dirty="0" smtClean="0"/>
          </a:p>
          <a:p>
            <a:pPr marL="514350" indent="-514350">
              <a:buNone/>
            </a:pPr>
            <a:r>
              <a:rPr lang="en-US" altLang="zh-CN" sz="1400" dirty="0" smtClean="0"/>
              <a:t>		2.5.4</a:t>
            </a:r>
            <a:r>
              <a:rPr lang="zh-CN" altLang="en-US" sz="1400" dirty="0" smtClean="0"/>
              <a:t>应当提供的服务</a:t>
            </a:r>
            <a:endParaRPr lang="en-US" altLang="zh-CN" sz="1400" dirty="0" smtClean="0"/>
          </a:p>
          <a:p>
            <a:pPr marL="514350" indent="-514350">
              <a:buNone/>
            </a:pPr>
            <a:r>
              <a:rPr lang="en-US" altLang="zh-CN" sz="1400" dirty="0" smtClean="0"/>
              <a:t>	2.6</a:t>
            </a:r>
            <a:r>
              <a:rPr lang="zh-CN" altLang="en-US" sz="1400" dirty="0" smtClean="0"/>
              <a:t>项目开发环境</a:t>
            </a:r>
            <a:endParaRPr lang="en-US" altLang="zh-CN" sz="1400" dirty="0" smtClean="0"/>
          </a:p>
          <a:p>
            <a:pPr marL="514350" indent="-514350">
              <a:buNone/>
            </a:pPr>
            <a:r>
              <a:rPr lang="en-US" altLang="zh-CN" sz="1400" dirty="0" smtClean="0"/>
              <a:t>	2.7</a:t>
            </a:r>
            <a:r>
              <a:rPr lang="zh-CN" altLang="en-US" sz="1400" dirty="0" smtClean="0"/>
              <a:t>项目验收方式与依据</a:t>
            </a:r>
            <a:endParaRPr lang="en-US" altLang="zh-CN" sz="1400" dirty="0" smtClean="0"/>
          </a:p>
          <a:p>
            <a:pPr marL="514350" indent="-514350">
              <a:buNone/>
            </a:pPr>
            <a:r>
              <a:rPr lang="en-US" altLang="zh-CN" sz="1400" dirty="0" smtClean="0"/>
              <a:t>3 </a:t>
            </a:r>
            <a:r>
              <a:rPr lang="zh-CN" altLang="en-US" sz="1400" dirty="0" smtClean="0"/>
              <a:t>项目团队组织</a:t>
            </a:r>
            <a:endParaRPr lang="en-US" altLang="zh-CN" sz="1400" dirty="0" smtClean="0"/>
          </a:p>
          <a:p>
            <a:pPr marL="514350" indent="-514350">
              <a:buNone/>
            </a:pPr>
            <a:r>
              <a:rPr lang="en-US" altLang="zh-CN" sz="1400" dirty="0" smtClean="0"/>
              <a:t>	3.1</a:t>
            </a:r>
            <a:r>
              <a:rPr lang="zh-CN" altLang="en-US" sz="1400" dirty="0" smtClean="0"/>
              <a:t>组织结构</a:t>
            </a:r>
            <a:endParaRPr lang="en-US" altLang="zh-CN" sz="1400" dirty="0" smtClean="0"/>
          </a:p>
          <a:p>
            <a:pPr marL="514350" indent="-514350">
              <a:buNone/>
            </a:pPr>
            <a:r>
              <a:rPr lang="en-US" altLang="zh-CN" sz="1400" dirty="0" smtClean="0"/>
              <a:t>	3.2</a:t>
            </a:r>
            <a:r>
              <a:rPr lang="zh-CN" altLang="en-US" sz="1400" dirty="0" smtClean="0"/>
              <a:t>人员分工</a:t>
            </a:r>
            <a:endParaRPr lang="zh-CN" altLang="en-US" sz="1400" dirty="0"/>
          </a:p>
        </p:txBody>
      </p:sp>
      <p:sp>
        <p:nvSpPr>
          <p:cNvPr id="6" name="内容占位符 5"/>
          <p:cNvSpPr>
            <a:spLocks noGrp="1"/>
          </p:cNvSpPr>
          <p:nvPr>
            <p:ph sz="half" idx="2"/>
          </p:nvPr>
        </p:nvSpPr>
        <p:spPr>
          <a:xfrm>
            <a:off x="5105432" y="1071546"/>
            <a:ext cx="4038600" cy="5081588"/>
          </a:xfrm>
        </p:spPr>
        <p:txBody>
          <a:bodyPr/>
          <a:lstStyle/>
          <a:p>
            <a:pPr>
              <a:buNone/>
            </a:pPr>
            <a:r>
              <a:rPr lang="en-US" altLang="zh-CN" sz="1400" dirty="0" smtClean="0"/>
              <a:t>	3.3</a:t>
            </a:r>
            <a:r>
              <a:rPr lang="zh-CN" altLang="en-US" sz="1400" dirty="0" smtClean="0"/>
              <a:t>协作与沟通</a:t>
            </a:r>
            <a:endParaRPr lang="en-US" altLang="zh-CN" sz="1400" dirty="0" smtClean="0"/>
          </a:p>
          <a:p>
            <a:pPr>
              <a:buNone/>
            </a:pPr>
            <a:r>
              <a:rPr lang="en-US" altLang="zh-CN" sz="1400" dirty="0" smtClean="0"/>
              <a:t>4</a:t>
            </a:r>
            <a:r>
              <a:rPr lang="zh-CN" altLang="en-US" sz="1400" dirty="0" smtClean="0"/>
              <a:t>实施计划</a:t>
            </a:r>
            <a:endParaRPr lang="en-US" altLang="zh-CN" sz="1400" dirty="0" smtClean="0"/>
          </a:p>
          <a:p>
            <a:pPr>
              <a:buNone/>
            </a:pPr>
            <a:r>
              <a:rPr lang="en-US" altLang="zh-CN" sz="1400" dirty="0" smtClean="0"/>
              <a:t>	4.1</a:t>
            </a:r>
            <a:r>
              <a:rPr lang="zh-CN" altLang="en-US" sz="1400" dirty="0" smtClean="0"/>
              <a:t>风险评估及对策</a:t>
            </a:r>
            <a:endParaRPr lang="en-US" altLang="zh-CN" sz="1400" dirty="0" smtClean="0"/>
          </a:p>
          <a:p>
            <a:pPr>
              <a:buNone/>
            </a:pPr>
            <a:r>
              <a:rPr lang="en-US" altLang="zh-CN" sz="1400" dirty="0" smtClean="0"/>
              <a:t>	4.2</a:t>
            </a:r>
            <a:r>
              <a:rPr lang="zh-CN" altLang="en-US" sz="1400" dirty="0" smtClean="0"/>
              <a:t>工作流程</a:t>
            </a:r>
            <a:endParaRPr lang="en-US" altLang="zh-CN" sz="1400" dirty="0" smtClean="0"/>
          </a:p>
          <a:p>
            <a:pPr>
              <a:buNone/>
            </a:pPr>
            <a:r>
              <a:rPr lang="en-US" altLang="zh-CN" sz="1400" dirty="0" smtClean="0"/>
              <a:t>	4.3</a:t>
            </a:r>
            <a:r>
              <a:rPr lang="zh-CN" altLang="en-US" sz="1400" dirty="0" smtClean="0"/>
              <a:t>总体进度计划</a:t>
            </a:r>
            <a:endParaRPr lang="en-US" altLang="zh-CN" sz="1400" dirty="0" smtClean="0"/>
          </a:p>
          <a:p>
            <a:pPr>
              <a:buNone/>
            </a:pPr>
            <a:r>
              <a:rPr lang="en-US" altLang="zh-CN" sz="1400" dirty="0" smtClean="0"/>
              <a:t>	4.4</a:t>
            </a:r>
            <a:r>
              <a:rPr lang="zh-CN" altLang="en-US" sz="1400" dirty="0" smtClean="0"/>
              <a:t>项目控制计划</a:t>
            </a:r>
            <a:endParaRPr lang="en-US" altLang="zh-CN" sz="1400" dirty="0" smtClean="0"/>
          </a:p>
          <a:p>
            <a:pPr>
              <a:buNone/>
            </a:pPr>
            <a:r>
              <a:rPr lang="en-US" altLang="zh-CN" sz="1400" dirty="0" smtClean="0"/>
              <a:t>	      4.4.1</a:t>
            </a:r>
            <a:r>
              <a:rPr lang="zh-CN" altLang="en-US" sz="1400" dirty="0" smtClean="0"/>
              <a:t>质量保证计划</a:t>
            </a:r>
            <a:endParaRPr lang="en-US" altLang="zh-CN" sz="1400" dirty="0" smtClean="0"/>
          </a:p>
          <a:p>
            <a:pPr>
              <a:buNone/>
            </a:pPr>
            <a:r>
              <a:rPr lang="en-US" altLang="zh-CN" sz="1400" dirty="0" smtClean="0"/>
              <a:t>	      4.4.2</a:t>
            </a:r>
            <a:r>
              <a:rPr lang="zh-CN" altLang="en-US" sz="1400" dirty="0" smtClean="0"/>
              <a:t>进度控制计划</a:t>
            </a:r>
            <a:endParaRPr lang="en-US" altLang="zh-CN" sz="1400" dirty="0" smtClean="0"/>
          </a:p>
          <a:p>
            <a:pPr>
              <a:buNone/>
            </a:pPr>
            <a:r>
              <a:rPr lang="en-US" altLang="zh-CN" sz="1400" dirty="0" smtClean="0"/>
              <a:t>	      4.4.3</a:t>
            </a:r>
            <a:r>
              <a:rPr lang="zh-CN" altLang="en-US" sz="1400" dirty="0" smtClean="0"/>
              <a:t>预算监控计划</a:t>
            </a:r>
            <a:endParaRPr lang="en-US" altLang="zh-CN" sz="1400" dirty="0" smtClean="0"/>
          </a:p>
          <a:p>
            <a:pPr>
              <a:buNone/>
            </a:pPr>
            <a:r>
              <a:rPr lang="en-US" altLang="zh-CN" sz="1400" dirty="0" smtClean="0"/>
              <a:t>	      4.4.4</a:t>
            </a:r>
            <a:r>
              <a:rPr lang="zh-CN" altLang="en-US" sz="1400" dirty="0" smtClean="0"/>
              <a:t>配置管理计划</a:t>
            </a:r>
            <a:endParaRPr lang="en-US" altLang="zh-CN" sz="1400" dirty="0" smtClean="0"/>
          </a:p>
          <a:p>
            <a:pPr>
              <a:buNone/>
            </a:pPr>
            <a:r>
              <a:rPr lang="en-US" altLang="zh-CN" sz="1400" dirty="0" smtClean="0"/>
              <a:t>5</a:t>
            </a:r>
            <a:r>
              <a:rPr lang="zh-CN" altLang="en-US" sz="1400" dirty="0" smtClean="0"/>
              <a:t>支持条件</a:t>
            </a:r>
            <a:endParaRPr lang="en-US" altLang="zh-CN" sz="1400" dirty="0" smtClean="0"/>
          </a:p>
          <a:p>
            <a:pPr>
              <a:buNone/>
            </a:pPr>
            <a:r>
              <a:rPr lang="en-US" altLang="zh-CN" sz="1400" dirty="0" smtClean="0"/>
              <a:t>	5.1</a:t>
            </a:r>
            <a:r>
              <a:rPr lang="zh-CN" altLang="en-US" sz="1400" dirty="0" smtClean="0"/>
              <a:t>内部支持</a:t>
            </a:r>
            <a:endParaRPr lang="en-US" altLang="zh-CN" sz="1400" dirty="0" smtClean="0"/>
          </a:p>
          <a:p>
            <a:pPr>
              <a:buNone/>
            </a:pPr>
            <a:r>
              <a:rPr lang="en-US" altLang="zh-CN" sz="1400" dirty="0" smtClean="0"/>
              <a:t>	5.2</a:t>
            </a:r>
            <a:r>
              <a:rPr lang="zh-CN" altLang="en-US" sz="1400" dirty="0" smtClean="0"/>
              <a:t>客户支持</a:t>
            </a:r>
            <a:endParaRPr lang="en-US" altLang="zh-CN" sz="1400" dirty="0" smtClean="0"/>
          </a:p>
          <a:p>
            <a:pPr>
              <a:buNone/>
            </a:pPr>
            <a:r>
              <a:rPr lang="en-US" altLang="zh-CN" sz="1400" dirty="0" smtClean="0"/>
              <a:t>	5.3</a:t>
            </a:r>
            <a:r>
              <a:rPr lang="zh-CN" altLang="en-US" sz="1400" dirty="0" smtClean="0"/>
              <a:t>外包</a:t>
            </a:r>
            <a:endParaRPr lang="en-US" altLang="zh-CN" sz="1400" dirty="0" smtClean="0"/>
          </a:p>
          <a:p>
            <a:pPr>
              <a:buNone/>
            </a:pPr>
            <a:r>
              <a:rPr lang="en-US" altLang="zh-CN" sz="1400" dirty="0" smtClean="0"/>
              <a:t>6</a:t>
            </a:r>
            <a:r>
              <a:rPr lang="zh-CN" altLang="en-US" sz="1400" dirty="0" smtClean="0"/>
              <a:t>预算</a:t>
            </a:r>
            <a:endParaRPr lang="en-US" altLang="zh-CN" sz="1400" dirty="0" smtClean="0"/>
          </a:p>
          <a:p>
            <a:pPr>
              <a:buNone/>
            </a:pPr>
            <a:r>
              <a:rPr lang="en-US" altLang="zh-CN" sz="1400" dirty="0" smtClean="0"/>
              <a:t>	6.1</a:t>
            </a:r>
            <a:r>
              <a:rPr lang="zh-CN" altLang="en-US" sz="1400" dirty="0" smtClean="0"/>
              <a:t>人员成本</a:t>
            </a:r>
            <a:endParaRPr lang="en-US" altLang="zh-CN" sz="1400" dirty="0" smtClean="0"/>
          </a:p>
          <a:p>
            <a:pPr>
              <a:buNone/>
            </a:pPr>
            <a:r>
              <a:rPr lang="en-US" altLang="zh-CN" sz="1400" dirty="0" smtClean="0"/>
              <a:t>	6.2</a:t>
            </a:r>
            <a:r>
              <a:rPr lang="zh-CN" altLang="en-US" sz="1400" dirty="0" smtClean="0"/>
              <a:t>设备成本</a:t>
            </a:r>
            <a:endParaRPr lang="en-US" altLang="zh-CN" sz="1400" dirty="0" smtClean="0"/>
          </a:p>
          <a:p>
            <a:pPr>
              <a:buNone/>
            </a:pPr>
            <a:r>
              <a:rPr lang="en-US" altLang="zh-CN" sz="1400" dirty="0" smtClean="0"/>
              <a:t>	6.3</a:t>
            </a:r>
            <a:r>
              <a:rPr lang="zh-CN" altLang="en-US" sz="1400" dirty="0" smtClean="0"/>
              <a:t>其他经费预算</a:t>
            </a:r>
            <a:endParaRPr lang="en-US" altLang="zh-CN" sz="1400" dirty="0" smtClean="0"/>
          </a:p>
          <a:p>
            <a:pPr>
              <a:buNone/>
            </a:pPr>
            <a:r>
              <a:rPr lang="en-US" altLang="zh-CN" sz="1400" dirty="0" smtClean="0"/>
              <a:t>	6.4</a:t>
            </a:r>
            <a:r>
              <a:rPr lang="zh-CN" altLang="en-US" sz="1400" dirty="0" smtClean="0"/>
              <a:t>项目合计经费预算</a:t>
            </a:r>
            <a:endParaRPr lang="en-US" altLang="zh-CN" sz="1400" dirty="0" smtClean="0"/>
          </a:p>
          <a:p>
            <a:pPr>
              <a:buNone/>
            </a:pPr>
            <a:r>
              <a:rPr lang="en-US" altLang="zh-CN" sz="1400" dirty="0" smtClean="0"/>
              <a:t>7</a:t>
            </a:r>
            <a:r>
              <a:rPr lang="zh-CN" altLang="en-US" sz="1400" dirty="0" smtClean="0"/>
              <a:t>关键问题</a:t>
            </a:r>
            <a:endParaRPr lang="en-US" altLang="zh-CN" sz="1400" dirty="0" smtClean="0"/>
          </a:p>
          <a:p>
            <a:pPr>
              <a:buNone/>
            </a:pPr>
            <a:r>
              <a:rPr lang="en-US" altLang="zh-CN" sz="1400" dirty="0" smtClean="0"/>
              <a:t>8</a:t>
            </a:r>
            <a:r>
              <a:rPr lang="zh-CN" altLang="en-US" sz="1400" dirty="0" smtClean="0"/>
              <a:t>专题计划要点</a:t>
            </a:r>
            <a:endParaRPr lang="zh-CN" altLang="en-US" sz="1400"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lang="zh-CN" altLang="en-US" dirty="0" smtClean="0"/>
              <a:t>检测与度量</a:t>
            </a:r>
            <a:endParaRPr dirty="0"/>
          </a:p>
        </p:txBody>
      </p:sp>
      <p:sp>
        <p:nvSpPr>
          <p:cNvPr id="6" name="内容占位符 2"/>
          <p:cNvSpPr>
            <a:spLocks noGrp="1"/>
          </p:cNvSpPr>
          <p:nvPr>
            <p:ph idx="1"/>
          </p:nvPr>
        </p:nvSpPr>
        <p:spPr>
          <a:xfrm>
            <a:off x="457200" y="1600200"/>
            <a:ext cx="8229600" cy="4525963"/>
          </a:xfrm>
        </p:spPr>
        <p:txBody>
          <a:bodyPr>
            <a:normAutofit lnSpcReduction="10000"/>
          </a:bodyPr>
          <a:lstStyle/>
          <a:p>
            <a:pPr>
              <a:defRPr/>
            </a:pPr>
            <a:r>
              <a:rPr kumimoji="1" lang="zh-CN" altLang="en-US" sz="3300" dirty="0" smtClean="0">
                <a:solidFill>
                  <a:srgbClr val="FF0000"/>
                </a:solidFill>
                <a:latin typeface="微软雅黑" pitchFamily="34" charset="-122"/>
              </a:rPr>
              <a:t>检测与度量</a:t>
            </a:r>
            <a:r>
              <a:rPr lang="zh-CN" altLang="en-US" dirty="0" smtClean="0"/>
              <a:t>是项目控制的必要环节，没有度量就没有控制。系统有两处度量：</a:t>
            </a:r>
            <a:endParaRPr lang="en-US" altLang="zh-CN" dirty="0" smtClean="0"/>
          </a:p>
          <a:p>
            <a:pPr lvl="1">
              <a:defRPr/>
            </a:pPr>
            <a:r>
              <a:rPr lang="zh-CN" altLang="en-US" dirty="0" smtClean="0"/>
              <a:t>一个是对加工过程和产品输出做观测称为“过程度量和产品度量”，构成内环，实时性强，纠正计划与实施结果的偏差，控制风险和产品质量；</a:t>
            </a:r>
            <a:endParaRPr lang="en-US" altLang="zh-CN" dirty="0" smtClean="0"/>
          </a:p>
          <a:p>
            <a:pPr lvl="1">
              <a:defRPr/>
            </a:pPr>
            <a:r>
              <a:rPr lang="zh-CN" altLang="en-US" dirty="0" smtClean="0"/>
              <a:t>另一个是对项目输出的状态观测称“项目度量”，构成外环，对目标结果进行评价，纠正目标偏差，以期达到或超过目标值。</a:t>
            </a:r>
          </a:p>
          <a:p>
            <a:pPr>
              <a:defRPr/>
            </a:pPr>
            <a:r>
              <a:rPr lang="zh-CN" altLang="en-US" dirty="0" smtClean="0"/>
              <a:t>工程上的检测与度量的实时性是以年、月、周或日为阶段，也可能以项目的基线或里程碑作为度量点。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lang="zh-CN" altLang="en-US" dirty="0" smtClean="0"/>
              <a:t>项目目标</a:t>
            </a:r>
            <a:endParaRPr dirty="0"/>
          </a:p>
        </p:txBody>
      </p:sp>
      <p:sp>
        <p:nvSpPr>
          <p:cNvPr id="6" name="内容占位符 2"/>
          <p:cNvSpPr>
            <a:spLocks noGrp="1"/>
          </p:cNvSpPr>
          <p:nvPr>
            <p:ph idx="1"/>
          </p:nvPr>
        </p:nvSpPr>
        <p:spPr>
          <a:xfrm>
            <a:off x="457200" y="1600200"/>
            <a:ext cx="8229600" cy="4525963"/>
          </a:xfrm>
        </p:spPr>
        <p:txBody>
          <a:bodyPr>
            <a:normAutofit fontScale="92500" lnSpcReduction="10000"/>
          </a:bodyPr>
          <a:lstStyle/>
          <a:p>
            <a:pPr>
              <a:defRPr/>
            </a:pPr>
            <a:r>
              <a:rPr lang="zh-CN" altLang="en-US" sz="3600" dirty="0" smtClean="0"/>
              <a:t>项目目标就是企业追求的目标，与企业规划的目标相一致，是由企业制定的指标。企业追求的就是多、快、好、省。集中体现在</a:t>
            </a:r>
            <a:r>
              <a:rPr lang="zh-CN" altLang="en-US" sz="3600" dirty="0" smtClean="0">
                <a:solidFill>
                  <a:srgbClr val="FF0000"/>
                </a:solidFill>
              </a:rPr>
              <a:t>生产效率、产品质量、经济效益</a:t>
            </a:r>
            <a:r>
              <a:rPr lang="zh-CN" altLang="en-US" sz="3600" dirty="0" smtClean="0"/>
              <a:t>的量化指标上。</a:t>
            </a:r>
          </a:p>
          <a:p>
            <a:pPr>
              <a:defRPr/>
            </a:pPr>
            <a:r>
              <a:rPr lang="zh-CN" altLang="en-US" sz="3600" dirty="0" smtClean="0"/>
              <a:t>项目目标是系统设定值，也称</a:t>
            </a:r>
            <a:r>
              <a:rPr lang="zh-CN" altLang="en-US" sz="3600" dirty="0" smtClean="0">
                <a:solidFill>
                  <a:srgbClr val="FF0000"/>
                </a:solidFill>
              </a:rPr>
              <a:t>给定值</a:t>
            </a:r>
            <a:r>
              <a:rPr lang="zh-CN" altLang="en-US" sz="3600" dirty="0" smtClean="0"/>
              <a:t>。项目计划围绕目标制定才有意义，反馈系统的调节作用就是围绕着设定值进行跟踪与控制。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4348" y="1214422"/>
            <a:ext cx="7848600" cy="609600"/>
          </a:xfrm>
        </p:spPr>
        <p:txBody>
          <a:bodyPr/>
          <a:lstStyle/>
          <a:p>
            <a:pPr algn="ctr"/>
            <a:r>
              <a:rPr lang="zh-CN" altLang="en-US" b="1" dirty="0" smtClean="0">
                <a:solidFill>
                  <a:srgbClr val="0070C0"/>
                </a:solidFill>
              </a:rPr>
              <a:t>项目</a:t>
            </a:r>
            <a:endParaRPr lang="zh-CN" altLang="en-US" b="1" dirty="0">
              <a:solidFill>
                <a:srgbClr val="0070C0"/>
              </a:solidFill>
            </a:endParaRP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7" name="内容占位符 6"/>
          <p:cNvSpPr>
            <a:spLocks noGrp="1"/>
          </p:cNvSpPr>
          <p:nvPr>
            <p:ph idx="1"/>
          </p:nvPr>
        </p:nvSpPr>
        <p:spPr>
          <a:xfrm>
            <a:off x="428596" y="2143116"/>
            <a:ext cx="8229600" cy="3810006"/>
          </a:xfrm>
        </p:spPr>
        <p:txBody>
          <a:bodyPr/>
          <a:lstStyle/>
          <a:p>
            <a:r>
              <a:rPr lang="zh-CN" altLang="en-US" dirty="0" smtClean="0">
                <a:solidFill>
                  <a:schemeClr val="tx2"/>
                </a:solidFill>
              </a:rPr>
              <a:t>项目是一个特殊的将被完成的有限任务，它是在一定时间内，满足一系列特定目标的多项相关工作的总称。</a:t>
            </a:r>
          </a:p>
          <a:p>
            <a:pPr>
              <a:buNone/>
            </a:pP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500034" y="0"/>
            <a:ext cx="8229600" cy="1143000"/>
          </a:xfrm>
        </p:spPr>
        <p:txBody>
          <a:bodyPr/>
          <a:lstStyle/>
          <a:p>
            <a:pPr>
              <a:defRPr/>
            </a:pPr>
            <a:r>
              <a:rPr lang="zh-CN" altLang="en-US" dirty="0" smtClean="0"/>
              <a:t>实时调整（追踪和控制）</a:t>
            </a:r>
            <a:endParaRPr dirty="0"/>
          </a:p>
        </p:txBody>
      </p:sp>
      <p:sp>
        <p:nvSpPr>
          <p:cNvPr id="6" name="内容占位符 2"/>
          <p:cNvSpPr>
            <a:spLocks noGrp="1"/>
          </p:cNvSpPr>
          <p:nvPr>
            <p:ph idx="1"/>
          </p:nvPr>
        </p:nvSpPr>
        <p:spPr>
          <a:xfrm>
            <a:off x="457200" y="1600200"/>
            <a:ext cx="8229600" cy="4525963"/>
          </a:xfrm>
        </p:spPr>
        <p:txBody>
          <a:bodyPr>
            <a:normAutofit fontScale="85000" lnSpcReduction="20000"/>
          </a:bodyPr>
          <a:lstStyle/>
          <a:p>
            <a:pPr>
              <a:defRPr/>
            </a:pPr>
            <a:r>
              <a:rPr lang="zh-CN" altLang="en-US" sz="3600" dirty="0" smtClean="0"/>
              <a:t>依据度量的时间点和结果，对项目计划或软件过程做实时调整，重大问题也可能随时调整。这是体现项目管理、进行风险控制的</a:t>
            </a:r>
            <a:r>
              <a:rPr lang="zh-CN" altLang="en-US" sz="3600" dirty="0" smtClean="0">
                <a:solidFill>
                  <a:srgbClr val="FF0000"/>
                </a:solidFill>
              </a:rPr>
              <a:t>核心理念和机制</a:t>
            </a:r>
            <a:r>
              <a:rPr lang="zh-CN" altLang="en-US" sz="3600" dirty="0" smtClean="0"/>
              <a:t>。有的问题可直接调整软件过程，有的可能调整计划。</a:t>
            </a:r>
          </a:p>
          <a:p>
            <a:pPr>
              <a:defRPr/>
            </a:pPr>
            <a:r>
              <a:rPr lang="zh-CN" altLang="en-US" sz="3600" dirty="0" smtClean="0"/>
              <a:t>比如工期出现问题，应进行进度计划调整，人力资源调整 和设备资源的调整等，甚至出现最坏的情况时可以修改交付日期。比如出现质量问题，对开发过程进行调整，追溯代码、设计、分析等结果。 如出现资金问题，需进行预算的调整。</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lang="zh-CN" altLang="en-US" dirty="0" smtClean="0"/>
              <a:t>测量、度量</a:t>
            </a:r>
            <a:endParaRPr dirty="0"/>
          </a:p>
        </p:txBody>
      </p:sp>
      <p:sp>
        <p:nvSpPr>
          <p:cNvPr id="6" name="内容占位符 2"/>
          <p:cNvSpPr>
            <a:spLocks noGrp="1"/>
          </p:cNvSpPr>
          <p:nvPr>
            <p:ph idx="1"/>
          </p:nvPr>
        </p:nvSpPr>
        <p:spPr>
          <a:xfrm>
            <a:off x="457200" y="1600200"/>
            <a:ext cx="8229600" cy="4525963"/>
          </a:xfrm>
        </p:spPr>
        <p:txBody>
          <a:bodyPr>
            <a:normAutofit lnSpcReduction="10000"/>
          </a:bodyPr>
          <a:lstStyle/>
          <a:p>
            <a:r>
              <a:rPr lang="zh-CN" altLang="en-US" sz="3600" dirty="0" smtClean="0">
                <a:latin typeface="微软雅黑" pitchFamily="34" charset="-122"/>
              </a:rPr>
              <a:t>测量是为了度量，测量是手段，度量是过程和目的</a:t>
            </a:r>
            <a:endParaRPr lang="en-US" altLang="zh-CN" sz="3600" dirty="0" smtClean="0">
              <a:latin typeface="微软雅黑" pitchFamily="34" charset="-122"/>
            </a:endParaRPr>
          </a:p>
          <a:p>
            <a:r>
              <a:rPr lang="zh-CN" altLang="en-US" sz="3600" dirty="0" smtClean="0">
                <a:latin typeface="微软雅黑" pitchFamily="34" charset="-122"/>
              </a:rPr>
              <a:t>一般一点测量数据不能表达一个属性的度量，度量通过一系列的观测数据反映；</a:t>
            </a:r>
            <a:endParaRPr lang="en-US" altLang="zh-CN" sz="3600" dirty="0" smtClean="0">
              <a:latin typeface="微软雅黑" pitchFamily="34" charset="-122"/>
            </a:endParaRPr>
          </a:p>
          <a:p>
            <a:r>
              <a:rPr lang="zh-CN" altLang="en-US" sz="3600" dirty="0" smtClean="0">
                <a:latin typeface="微软雅黑" pitchFamily="34" charset="-122"/>
              </a:rPr>
              <a:t>一般测量的数据也不直接是度量值，度量值是对测量数据按规则进行统计分析或按经验得到。</a:t>
            </a:r>
            <a:endParaRPr lang="en-US" altLang="zh-CN" sz="3600" dirty="0" smtClean="0">
              <a:latin typeface="微软雅黑"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229600" cy="1143000"/>
          </a:xfrm>
        </p:spPr>
        <p:txBody>
          <a:bodyPr/>
          <a:lstStyle/>
          <a:p>
            <a:pPr>
              <a:defRPr/>
            </a:pPr>
            <a:r>
              <a:rPr lang="zh-CN" altLang="en-US" dirty="0" smtClean="0"/>
              <a:t>度量的作用</a:t>
            </a:r>
            <a:endParaRPr dirty="0"/>
          </a:p>
        </p:txBody>
      </p:sp>
      <p:sp>
        <p:nvSpPr>
          <p:cNvPr id="6" name="内容占位符 2"/>
          <p:cNvSpPr>
            <a:spLocks noGrp="1"/>
          </p:cNvSpPr>
          <p:nvPr>
            <p:ph idx="1"/>
          </p:nvPr>
        </p:nvSpPr>
        <p:spPr>
          <a:xfrm>
            <a:off x="457200" y="1600200"/>
            <a:ext cx="8229600" cy="4525963"/>
          </a:xfrm>
        </p:spPr>
        <p:txBody>
          <a:bodyPr>
            <a:normAutofit fontScale="70000" lnSpcReduction="20000"/>
          </a:bodyPr>
          <a:lstStyle/>
          <a:p>
            <a:pPr>
              <a:defRPr/>
            </a:pPr>
            <a:r>
              <a:rPr lang="zh-CN" altLang="en-US" sz="3600" dirty="0" smtClean="0"/>
              <a:t>引用</a:t>
            </a:r>
            <a:r>
              <a:rPr lang="en-US" altLang="zh-CN" sz="3600" dirty="0" smtClean="0"/>
              <a:t>Lord Kelvin</a:t>
            </a:r>
            <a:r>
              <a:rPr lang="zh-CN" altLang="en-US" sz="3600" dirty="0" smtClean="0"/>
              <a:t>的话：“当你能够度量你所说的那种事物并能用数字来表示它时，则说明你了解了它；但当你不能度量它，也不能用数字表示出来时，则说明你对那种事物的知识还比较贫乏、不足；这也可能是了解的开始，但在你的思想中很难达到科学的境地。”也就是说：</a:t>
            </a:r>
            <a:r>
              <a:rPr lang="zh-CN" altLang="en-US" sz="3600" dirty="0" smtClean="0">
                <a:solidFill>
                  <a:srgbClr val="FF0000"/>
                </a:solidFill>
              </a:rPr>
              <a:t>人们是无法管理不能度量的事物</a:t>
            </a:r>
            <a:r>
              <a:rPr lang="zh-CN" altLang="en-US" sz="3600" dirty="0" smtClean="0"/>
              <a:t>。</a:t>
            </a:r>
          </a:p>
          <a:p>
            <a:pPr>
              <a:defRPr/>
            </a:pPr>
            <a:r>
              <a:rPr lang="zh-CN" altLang="en-US" sz="3600" dirty="0" smtClean="0">
                <a:solidFill>
                  <a:srgbClr val="FF0000"/>
                </a:solidFill>
              </a:rPr>
              <a:t>度量已知的事物是为了进行跟踪和评估</a:t>
            </a:r>
            <a:r>
              <a:rPr lang="zh-CN" altLang="en-US" sz="3600" dirty="0" smtClean="0"/>
              <a:t>。得到产品及其生产过程的各种指标，反映产品的质量及其生产率，是对过去的评价，用于以后的产品质量控制和过程改善。</a:t>
            </a:r>
          </a:p>
          <a:p>
            <a:pPr>
              <a:defRPr/>
            </a:pPr>
            <a:r>
              <a:rPr lang="zh-CN" altLang="en-US" sz="3600" dirty="0" smtClean="0">
                <a:solidFill>
                  <a:srgbClr val="FF0000"/>
                </a:solidFill>
              </a:rPr>
              <a:t>度量未知的事物，则用于预测也称估算（度量</a:t>
            </a:r>
            <a:r>
              <a:rPr lang="en-US" altLang="zh-CN" sz="3600" dirty="0" smtClean="0">
                <a:solidFill>
                  <a:srgbClr val="FF0000"/>
                </a:solidFill>
              </a:rPr>
              <a:t>=</a:t>
            </a:r>
            <a:r>
              <a:rPr lang="zh-CN" altLang="en-US" sz="3600" dirty="0" smtClean="0">
                <a:solidFill>
                  <a:srgbClr val="FF0000"/>
                </a:solidFill>
              </a:rPr>
              <a:t>估算 ）</a:t>
            </a:r>
            <a:r>
              <a:rPr lang="zh-CN" altLang="en-US" sz="3600" dirty="0" smtClean="0"/>
              <a:t>；</a:t>
            </a:r>
            <a:endParaRPr lang="zh-CN" altLang="en-US"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软件度量的定义</a:t>
            </a:r>
            <a:endParaRPr dirty="0"/>
          </a:p>
        </p:txBody>
      </p:sp>
      <p:sp>
        <p:nvSpPr>
          <p:cNvPr id="6" name="内容占位符 2"/>
          <p:cNvSpPr>
            <a:spLocks noGrp="1"/>
          </p:cNvSpPr>
          <p:nvPr>
            <p:ph idx="1"/>
          </p:nvPr>
        </p:nvSpPr>
        <p:spPr>
          <a:xfrm>
            <a:off x="457200" y="1600200"/>
            <a:ext cx="8229600" cy="4525963"/>
          </a:xfrm>
        </p:spPr>
        <p:txBody>
          <a:bodyPr>
            <a:normAutofit/>
          </a:bodyPr>
          <a:lstStyle/>
          <a:p>
            <a:r>
              <a:rPr lang="zh-CN" altLang="en-US" sz="3600" dirty="0" smtClean="0"/>
              <a:t>软件度量也称软件工程度量，是对软件开发项目、过程及其产品进行数据定义、收集以及分析的持续性定量化过程，采用量化的方法评测软件开发中的</a:t>
            </a:r>
            <a:r>
              <a:rPr lang="zh-CN" altLang="en-US" sz="3600" dirty="0" smtClean="0">
                <a:solidFill>
                  <a:srgbClr val="FF0000"/>
                </a:solidFill>
              </a:rPr>
              <a:t>费用、生产率、进度和产品质量</a:t>
            </a:r>
            <a:r>
              <a:rPr lang="zh-CN" altLang="en-US" sz="3600" dirty="0" smtClean="0"/>
              <a:t>等要素是否符合期望值；</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软件度量的目的</a:t>
            </a:r>
            <a:endParaRPr dirty="0"/>
          </a:p>
        </p:txBody>
      </p:sp>
      <p:sp>
        <p:nvSpPr>
          <p:cNvPr id="6" name="内容占位符 2"/>
          <p:cNvSpPr>
            <a:spLocks noGrp="1"/>
          </p:cNvSpPr>
          <p:nvPr>
            <p:ph idx="1"/>
          </p:nvPr>
        </p:nvSpPr>
        <p:spPr>
          <a:xfrm>
            <a:off x="457200" y="1600200"/>
            <a:ext cx="8229600" cy="4525963"/>
          </a:xfrm>
        </p:spPr>
        <p:txBody>
          <a:bodyPr>
            <a:normAutofit fontScale="92500"/>
          </a:bodyPr>
          <a:lstStyle/>
          <a:p>
            <a:pPr>
              <a:defRPr/>
            </a:pPr>
            <a:r>
              <a:rPr lang="zh-CN" altLang="en-US" dirty="0" smtClean="0"/>
              <a:t>项目实施过程中</a:t>
            </a:r>
            <a:endParaRPr lang="en-US" altLang="zh-CN" dirty="0" smtClean="0"/>
          </a:p>
          <a:p>
            <a:pPr lvl="1">
              <a:defRPr/>
            </a:pPr>
            <a:r>
              <a:rPr lang="zh-CN" altLang="en-US" dirty="0" smtClean="0"/>
              <a:t>软件度量在整个软件开发生命周期能够为项目管理者提供有关项目的进度、资源消耗、产品质量等各种重要信息，使软件开发过程是</a:t>
            </a:r>
            <a:r>
              <a:rPr lang="zh-CN" altLang="en-US" dirty="0" smtClean="0">
                <a:solidFill>
                  <a:srgbClr val="FF0000"/>
                </a:solidFill>
              </a:rPr>
              <a:t>可观测的、可跟踪的、可预测的、可评估的</a:t>
            </a:r>
            <a:r>
              <a:rPr lang="zh-CN" altLang="en-US" dirty="0" smtClean="0"/>
              <a:t>，进而改进软件过程、控制风险、控制软件质量。 </a:t>
            </a:r>
          </a:p>
          <a:p>
            <a:pPr>
              <a:defRPr/>
            </a:pPr>
            <a:r>
              <a:rPr lang="zh-CN" altLang="en-US" dirty="0" smtClean="0"/>
              <a:t>项目实施之后</a:t>
            </a:r>
            <a:endParaRPr lang="en-US" altLang="zh-CN" dirty="0" smtClean="0"/>
          </a:p>
          <a:p>
            <a:pPr lvl="1">
              <a:defRPr/>
            </a:pPr>
            <a:r>
              <a:rPr lang="zh-CN" altLang="en-US" dirty="0" smtClean="0"/>
              <a:t>对项目的实施情况进行评估，得到</a:t>
            </a:r>
            <a:r>
              <a:rPr lang="zh-CN" altLang="en-US" dirty="0" smtClean="0">
                <a:solidFill>
                  <a:srgbClr val="FF0000"/>
                </a:solidFill>
              </a:rPr>
              <a:t>软件产品质量、生产效率、成本效益等指标</a:t>
            </a:r>
            <a:r>
              <a:rPr lang="zh-CN" altLang="en-US" dirty="0" smtClean="0"/>
              <a:t>，为后续项目</a:t>
            </a:r>
            <a:r>
              <a:rPr lang="zh-CN" altLang="en-US" dirty="0" smtClean="0">
                <a:solidFill>
                  <a:srgbClr val="FF0000"/>
                </a:solidFill>
              </a:rPr>
              <a:t>积累经验数据</a:t>
            </a:r>
            <a:r>
              <a:rPr lang="zh-CN" altLang="en-US" dirty="0" smtClean="0"/>
              <a:t>。</a:t>
            </a:r>
          </a:p>
          <a:p>
            <a:pPr>
              <a:defRPr/>
            </a:pPr>
            <a:r>
              <a:rPr lang="zh-CN" altLang="en-US" dirty="0" smtClean="0"/>
              <a:t>项目实施之前</a:t>
            </a:r>
            <a:endParaRPr lang="en-US" altLang="zh-CN" dirty="0" smtClean="0"/>
          </a:p>
          <a:p>
            <a:pPr lvl="1">
              <a:defRPr/>
            </a:pPr>
            <a:r>
              <a:rPr lang="zh-CN" altLang="en-US" dirty="0" smtClean="0"/>
              <a:t>可以应用度量的手段和以前的度量指标进行</a:t>
            </a:r>
            <a:r>
              <a:rPr lang="zh-CN" altLang="en-US" dirty="0" smtClean="0">
                <a:solidFill>
                  <a:srgbClr val="FF0000"/>
                </a:solidFill>
              </a:rPr>
              <a:t>项目的估算</a:t>
            </a:r>
            <a:r>
              <a:rPr lang="zh-CN" altLang="en-US" dirty="0" smtClean="0"/>
              <a:t>，但不属于严格意义的度量。</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软件度量特点</a:t>
            </a:r>
            <a:endParaRPr dirty="0"/>
          </a:p>
        </p:txBody>
      </p:sp>
      <p:sp>
        <p:nvSpPr>
          <p:cNvPr id="6" name="内容占位符 2"/>
          <p:cNvSpPr>
            <a:spLocks noGrp="1"/>
          </p:cNvSpPr>
          <p:nvPr>
            <p:ph idx="1"/>
          </p:nvPr>
        </p:nvSpPr>
        <p:spPr>
          <a:xfrm>
            <a:off x="457200" y="1600200"/>
            <a:ext cx="8229600" cy="4525963"/>
          </a:xfrm>
        </p:spPr>
        <p:txBody>
          <a:bodyPr>
            <a:normAutofit/>
          </a:bodyPr>
          <a:lstStyle/>
          <a:p>
            <a:pPr marL="355600" indent="-355600">
              <a:buFont typeface="Wingdings" pitchFamily="2" charset="2"/>
              <a:buChar char="Ø"/>
              <a:defRPr/>
            </a:pPr>
            <a:r>
              <a:rPr lang="zh-CN" altLang="en-US" dirty="0" smtClean="0">
                <a:latin typeface="微软雅黑" pitchFamily="34" charset="-122"/>
              </a:rPr>
              <a:t>由于软件是逻辑产品的特点，与物理产品的度量相比，软件的数据测量实际用人工调查、间接测量或估算。</a:t>
            </a:r>
          </a:p>
          <a:p>
            <a:pPr marL="355600" indent="-355600">
              <a:buFont typeface="Wingdings" pitchFamily="2" charset="2"/>
              <a:buChar char="Ø"/>
              <a:defRPr/>
            </a:pPr>
            <a:r>
              <a:rPr lang="zh-CN" altLang="en-US" dirty="0" smtClean="0">
                <a:latin typeface="微软雅黑" pitchFamily="34" charset="-122"/>
              </a:rPr>
              <a:t>严格意义上，度量是评估过去，估算是预测未来。</a:t>
            </a:r>
            <a:endParaRPr lang="en-US" altLang="zh-CN" dirty="0" smtClean="0">
              <a:latin typeface="微软雅黑" pitchFamily="34" charset="-122"/>
            </a:endParaRPr>
          </a:p>
          <a:p>
            <a:pPr marL="755650" lvl="1" indent="-355600">
              <a:buFont typeface="Wingdings" pitchFamily="2" charset="2"/>
              <a:buChar char="Ø"/>
              <a:defRPr/>
            </a:pPr>
            <a:r>
              <a:rPr lang="zh-CN" altLang="en-US" dirty="0" smtClean="0">
                <a:latin typeface="微软雅黑" pitchFamily="34" charset="-122"/>
              </a:rPr>
              <a:t>但两者应用在软件上界限模糊，甚至有的文献对两者不加区分。这是因为有些软件度量的数据来源本身是估算的，度量值的计算有些也是采用估算技术，估算时又使用基线的度量值。</a:t>
            </a:r>
          </a:p>
        </p:txBody>
      </p:sp>
      <p:pic>
        <p:nvPicPr>
          <p:cNvPr id="1026" name="Picture 2" descr="http://www.dabaoku.com/gif/154/gif026.gif"/>
          <p:cNvPicPr>
            <a:picLocks noChangeAspect="1" noChangeArrowheads="1" noCrop="1"/>
          </p:cNvPicPr>
          <p:nvPr/>
        </p:nvPicPr>
        <p:blipFill>
          <a:blip r:embed="rId2"/>
          <a:srcRect/>
          <a:stretch>
            <a:fillRect/>
          </a:stretch>
        </p:blipFill>
        <p:spPr bwMode="auto">
          <a:xfrm rot="16431413">
            <a:off x="6703345" y="5222172"/>
            <a:ext cx="1371600" cy="685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to="" calcmode="lin" valueType="num">
                                      <p:cBhvr>
                                        <p:cTn id="7" dur="1" fill="hold"/>
                                        <p:tgtEl>
                                          <p:spTgt spid="102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软件度量特点</a:t>
            </a:r>
            <a:r>
              <a:rPr lang="en-US" altLang="zh-CN" dirty="0" smtClean="0"/>
              <a:t>(</a:t>
            </a:r>
            <a:r>
              <a:rPr lang="zh-CN" altLang="en-US" dirty="0" smtClean="0"/>
              <a:t>续</a:t>
            </a:r>
            <a:r>
              <a:rPr lang="en-US" altLang="zh-CN" dirty="0" smtClean="0"/>
              <a:t>)</a:t>
            </a:r>
            <a:endParaRPr dirty="0"/>
          </a:p>
        </p:txBody>
      </p:sp>
      <p:sp>
        <p:nvSpPr>
          <p:cNvPr id="6" name="内容占位符 2"/>
          <p:cNvSpPr>
            <a:spLocks noGrp="1"/>
          </p:cNvSpPr>
          <p:nvPr>
            <p:ph idx="1"/>
          </p:nvPr>
        </p:nvSpPr>
        <p:spPr>
          <a:xfrm>
            <a:off x="457200" y="1600200"/>
            <a:ext cx="8229600" cy="4525963"/>
          </a:xfrm>
        </p:spPr>
        <p:txBody>
          <a:bodyPr>
            <a:normAutofit fontScale="92500"/>
          </a:bodyPr>
          <a:lstStyle/>
          <a:p>
            <a:pPr marL="355600" indent="-355600">
              <a:buFont typeface="Wingdings" pitchFamily="2" charset="2"/>
              <a:buChar char="Ø"/>
              <a:defRPr/>
            </a:pPr>
            <a:r>
              <a:rPr lang="zh-CN" altLang="en-US" dirty="0" smtClean="0">
                <a:latin typeface="微软雅黑" pitchFamily="34" charset="-122"/>
              </a:rPr>
              <a:t>有些可直接测量的数据（可量化、可记载的数据）如：投入的成本和工作量，软件的执行速度、存储量大小、差错数，产生的代码行数</a:t>
            </a:r>
            <a:r>
              <a:rPr lang="en-US" altLang="zh-CN" dirty="0" smtClean="0">
                <a:latin typeface="微软雅黑" pitchFamily="34" charset="-122"/>
              </a:rPr>
              <a:t>LOC </a:t>
            </a:r>
            <a:r>
              <a:rPr lang="zh-CN" altLang="en-US" dirty="0" smtClean="0">
                <a:latin typeface="微软雅黑" pitchFamily="34" charset="-122"/>
              </a:rPr>
              <a:t>（</a:t>
            </a:r>
            <a:r>
              <a:rPr lang="en-US" altLang="zh-CN" dirty="0" smtClean="0">
                <a:latin typeface="微软雅黑" pitchFamily="34" charset="-122"/>
              </a:rPr>
              <a:t>Lines Of Code</a:t>
            </a:r>
            <a:r>
              <a:rPr lang="zh-CN" altLang="en-US" dirty="0" smtClean="0">
                <a:latin typeface="微软雅黑" pitchFamily="34" charset="-122"/>
              </a:rPr>
              <a:t>） 。</a:t>
            </a:r>
          </a:p>
          <a:p>
            <a:pPr marL="355600" indent="-355600">
              <a:buFont typeface="Wingdings" pitchFamily="2" charset="2"/>
              <a:buChar char="Ø"/>
              <a:defRPr/>
            </a:pPr>
            <a:r>
              <a:rPr lang="zh-CN" altLang="en-US" dirty="0" smtClean="0">
                <a:latin typeface="微软雅黑" pitchFamily="34" charset="-122"/>
              </a:rPr>
              <a:t>很多是间接测量的数据（不可量化）。如软件的功能性、复杂度、可靠性、可维护性和许多其它的质量特性却很难用直接测量判明，只有通过间接测量或估算。</a:t>
            </a:r>
          </a:p>
          <a:p>
            <a:pPr marL="355600" indent="-355600">
              <a:buFont typeface="Wingdings" pitchFamily="2" charset="2"/>
              <a:buChar char="Ø"/>
              <a:defRPr/>
            </a:pPr>
            <a:r>
              <a:rPr lang="zh-CN" altLang="en-US" dirty="0" smtClean="0">
                <a:latin typeface="微软雅黑" pitchFamily="34" charset="-122"/>
              </a:rPr>
              <a:t> 在业界，对软件度量的重视程度、应用程度、成熟程度远远不及软件过程。</a:t>
            </a:r>
          </a:p>
          <a:p>
            <a:pPr marL="355600" indent="-355600">
              <a:buFont typeface="Wingdings" pitchFamily="2" charset="2"/>
              <a:buChar char="Ø"/>
              <a:defRPr/>
            </a:pPr>
            <a:r>
              <a:rPr lang="zh-CN" altLang="en-US" dirty="0" smtClean="0">
                <a:latin typeface="微软雅黑" pitchFamily="34" charset="-122"/>
              </a:rPr>
              <a:t> 度量会耗费大量的精力和时间，实施困难，项目的压力经常会迫使管理者和开发人员放弃度量。</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003800" y="2349500"/>
            <a:ext cx="3744913" cy="3816350"/>
            <a:chOff x="2789" y="890"/>
            <a:chExt cx="2722" cy="2721"/>
          </a:xfrm>
        </p:grpSpPr>
        <p:sp>
          <p:nvSpPr>
            <p:cNvPr id="40965" name="AutoShape 5"/>
            <p:cNvSpPr>
              <a:spLocks noChangeArrowheads="1"/>
            </p:cNvSpPr>
            <p:nvPr/>
          </p:nvSpPr>
          <p:spPr bwMode="ltGray">
            <a:xfrm>
              <a:off x="2789" y="894"/>
              <a:ext cx="2722" cy="2684"/>
            </a:xfrm>
            <a:custGeom>
              <a:avLst/>
              <a:gdLst>
                <a:gd name="G0" fmla="+- 320 0 0"/>
                <a:gd name="G1" fmla="+- 21600 0 320"/>
                <a:gd name="G2" fmla="+- 21600 0 3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0" y="10800"/>
                  </a:moveTo>
                  <a:cubicBezTo>
                    <a:pt x="320" y="16588"/>
                    <a:pt x="5012" y="21280"/>
                    <a:pt x="10800" y="21280"/>
                  </a:cubicBezTo>
                  <a:cubicBezTo>
                    <a:pt x="16588" y="21280"/>
                    <a:pt x="21280" y="16588"/>
                    <a:pt x="21280" y="10800"/>
                  </a:cubicBezTo>
                  <a:cubicBezTo>
                    <a:pt x="21280" y="5012"/>
                    <a:pt x="16588" y="320"/>
                    <a:pt x="10800" y="320"/>
                  </a:cubicBezTo>
                  <a:cubicBezTo>
                    <a:pt x="5012" y="320"/>
                    <a:pt x="320" y="5012"/>
                    <a:pt x="320" y="10800"/>
                  </a:cubicBezTo>
                  <a:close/>
                </a:path>
              </a:pathLst>
            </a:custGeom>
            <a:solidFill>
              <a:srgbClr val="DDF2FF"/>
            </a:solidFill>
            <a:ln w="9525">
              <a:noFill/>
              <a:round/>
              <a:headEnd/>
              <a:tailEnd/>
            </a:ln>
            <a:effectLst/>
          </p:spPr>
          <p:txBody>
            <a:bodyPr wrap="none" anchor="ctr"/>
            <a:lstStyle/>
            <a:p>
              <a:endParaRPr lang="zh-CN" altLang="en-US"/>
            </a:p>
          </p:txBody>
        </p:sp>
        <p:sp>
          <p:nvSpPr>
            <p:cNvPr id="40966" name="Freeform 6"/>
            <p:cNvSpPr>
              <a:spLocks/>
            </p:cNvSpPr>
            <p:nvPr/>
          </p:nvSpPr>
          <p:spPr bwMode="ltGray">
            <a:xfrm>
              <a:off x="3196" y="3082"/>
              <a:ext cx="325" cy="244"/>
            </a:xfrm>
            <a:custGeom>
              <a:avLst/>
              <a:gdLst/>
              <a:ahLst/>
              <a:cxnLst>
                <a:cxn ang="0">
                  <a:pos x="0" y="45"/>
                </a:cxn>
                <a:cxn ang="0">
                  <a:pos x="90" y="136"/>
                </a:cxn>
                <a:cxn ang="0">
                  <a:pos x="181" y="227"/>
                </a:cxn>
                <a:cxn ang="0">
                  <a:pos x="272" y="272"/>
                </a:cxn>
                <a:cxn ang="0">
                  <a:pos x="317" y="272"/>
                </a:cxn>
                <a:cxn ang="0">
                  <a:pos x="363" y="181"/>
                </a:cxn>
                <a:cxn ang="0">
                  <a:pos x="317" y="181"/>
                </a:cxn>
                <a:cxn ang="0">
                  <a:pos x="272" y="181"/>
                </a:cxn>
                <a:cxn ang="0">
                  <a:pos x="226" y="181"/>
                </a:cxn>
                <a:cxn ang="0">
                  <a:pos x="226" y="136"/>
                </a:cxn>
                <a:cxn ang="0">
                  <a:pos x="272" y="91"/>
                </a:cxn>
                <a:cxn ang="0">
                  <a:pos x="226" y="45"/>
                </a:cxn>
                <a:cxn ang="0">
                  <a:pos x="226" y="91"/>
                </a:cxn>
                <a:cxn ang="0">
                  <a:pos x="181" y="136"/>
                </a:cxn>
                <a:cxn ang="0">
                  <a:pos x="136" y="136"/>
                </a:cxn>
                <a:cxn ang="0">
                  <a:pos x="90" y="91"/>
                </a:cxn>
                <a:cxn ang="0">
                  <a:pos x="136" y="91"/>
                </a:cxn>
                <a:cxn ang="0">
                  <a:pos x="90" y="45"/>
                </a:cxn>
                <a:cxn ang="0">
                  <a:pos x="45" y="0"/>
                </a:cxn>
                <a:cxn ang="0">
                  <a:pos x="61" y="57"/>
                </a:cxn>
                <a:cxn ang="0">
                  <a:pos x="28" y="45"/>
                </a:cxn>
                <a:cxn ang="0">
                  <a:pos x="0" y="45"/>
                </a:cxn>
              </a:cxnLst>
              <a:rect l="0" t="0" r="r" b="b"/>
              <a:pathLst>
                <a:path w="363" h="272">
                  <a:moveTo>
                    <a:pt x="0" y="45"/>
                  </a:moveTo>
                  <a:lnTo>
                    <a:pt x="90" y="136"/>
                  </a:lnTo>
                  <a:lnTo>
                    <a:pt x="181" y="227"/>
                  </a:lnTo>
                  <a:lnTo>
                    <a:pt x="272" y="272"/>
                  </a:lnTo>
                  <a:lnTo>
                    <a:pt x="317" y="272"/>
                  </a:lnTo>
                  <a:lnTo>
                    <a:pt x="363" y="181"/>
                  </a:lnTo>
                  <a:lnTo>
                    <a:pt x="317" y="181"/>
                  </a:lnTo>
                  <a:lnTo>
                    <a:pt x="272" y="181"/>
                  </a:lnTo>
                  <a:lnTo>
                    <a:pt x="226" y="181"/>
                  </a:lnTo>
                  <a:lnTo>
                    <a:pt x="226" y="136"/>
                  </a:lnTo>
                  <a:lnTo>
                    <a:pt x="272" y="91"/>
                  </a:lnTo>
                  <a:lnTo>
                    <a:pt x="226" y="45"/>
                  </a:lnTo>
                  <a:lnTo>
                    <a:pt x="226" y="91"/>
                  </a:lnTo>
                  <a:lnTo>
                    <a:pt x="181" y="136"/>
                  </a:lnTo>
                  <a:lnTo>
                    <a:pt x="136" y="136"/>
                  </a:lnTo>
                  <a:lnTo>
                    <a:pt x="90" y="91"/>
                  </a:lnTo>
                  <a:lnTo>
                    <a:pt x="136" y="91"/>
                  </a:lnTo>
                  <a:lnTo>
                    <a:pt x="90" y="45"/>
                  </a:lnTo>
                  <a:lnTo>
                    <a:pt x="45" y="0"/>
                  </a:lnTo>
                  <a:lnTo>
                    <a:pt x="61" y="57"/>
                  </a:lnTo>
                  <a:lnTo>
                    <a:pt x="28" y="45"/>
                  </a:lnTo>
                  <a:lnTo>
                    <a:pt x="0" y="45"/>
                  </a:lnTo>
                  <a:close/>
                </a:path>
              </a:pathLst>
            </a:custGeom>
            <a:solidFill>
              <a:srgbClr val="DDF2FF"/>
            </a:solidFill>
            <a:ln w="9525">
              <a:noFill/>
              <a:round/>
              <a:headEnd/>
              <a:tailEnd/>
            </a:ln>
            <a:effectLst/>
          </p:spPr>
          <p:txBody>
            <a:bodyPr/>
            <a:lstStyle/>
            <a:p>
              <a:endParaRPr lang="zh-CN" altLang="en-US"/>
            </a:p>
          </p:txBody>
        </p:sp>
        <p:sp>
          <p:nvSpPr>
            <p:cNvPr id="40967" name="Freeform 7"/>
            <p:cNvSpPr>
              <a:spLocks/>
            </p:cNvSpPr>
            <p:nvPr/>
          </p:nvSpPr>
          <p:spPr bwMode="ltGray">
            <a:xfrm>
              <a:off x="3660" y="1726"/>
              <a:ext cx="420" cy="1885"/>
            </a:xfrm>
            <a:custGeom>
              <a:avLst/>
              <a:gdLst/>
              <a:ahLst/>
              <a:cxnLst>
                <a:cxn ang="0">
                  <a:pos x="162" y="1"/>
                </a:cxn>
                <a:cxn ang="0">
                  <a:pos x="56" y="561"/>
                </a:cxn>
                <a:cxn ang="0">
                  <a:pos x="122" y="1185"/>
                </a:cxn>
                <a:cxn ang="0">
                  <a:pos x="383" y="1785"/>
                </a:cxn>
                <a:cxn ang="0">
                  <a:pos x="343" y="1785"/>
                </a:cxn>
                <a:cxn ang="0">
                  <a:pos x="70" y="1209"/>
                </a:cxn>
                <a:cxn ang="0">
                  <a:pos x="15" y="487"/>
                </a:cxn>
                <a:cxn ang="0">
                  <a:pos x="162" y="1"/>
                </a:cxn>
              </a:cxnLst>
              <a:rect l="0" t="0" r="r" b="b"/>
              <a:pathLst>
                <a:path w="420" h="1885">
                  <a:moveTo>
                    <a:pt x="162" y="1"/>
                  </a:moveTo>
                  <a:cubicBezTo>
                    <a:pt x="173" y="0"/>
                    <a:pt x="62" y="364"/>
                    <a:pt x="56" y="561"/>
                  </a:cubicBezTo>
                  <a:cubicBezTo>
                    <a:pt x="50" y="758"/>
                    <a:pt x="67" y="981"/>
                    <a:pt x="122" y="1185"/>
                  </a:cubicBezTo>
                  <a:cubicBezTo>
                    <a:pt x="176" y="1389"/>
                    <a:pt x="347" y="1685"/>
                    <a:pt x="383" y="1785"/>
                  </a:cubicBezTo>
                  <a:cubicBezTo>
                    <a:pt x="420" y="1885"/>
                    <a:pt x="395" y="1881"/>
                    <a:pt x="343" y="1785"/>
                  </a:cubicBezTo>
                  <a:cubicBezTo>
                    <a:pt x="291" y="1689"/>
                    <a:pt x="125" y="1425"/>
                    <a:pt x="70" y="1209"/>
                  </a:cubicBezTo>
                  <a:cubicBezTo>
                    <a:pt x="15" y="993"/>
                    <a:pt x="0" y="688"/>
                    <a:pt x="15" y="487"/>
                  </a:cubicBezTo>
                  <a:cubicBezTo>
                    <a:pt x="30" y="286"/>
                    <a:pt x="132" y="102"/>
                    <a:pt x="162" y="1"/>
                  </a:cubicBezTo>
                  <a:close/>
                </a:path>
              </a:pathLst>
            </a:custGeom>
            <a:solidFill>
              <a:srgbClr val="DDF2FF"/>
            </a:solidFill>
            <a:ln w="9525">
              <a:noFill/>
              <a:round/>
              <a:headEnd/>
              <a:tailEnd/>
            </a:ln>
            <a:effectLst/>
          </p:spPr>
          <p:txBody>
            <a:bodyPr/>
            <a:lstStyle/>
            <a:p>
              <a:endParaRPr lang="zh-CN" altLang="en-US"/>
            </a:p>
          </p:txBody>
        </p:sp>
        <p:sp>
          <p:nvSpPr>
            <p:cNvPr id="40968" name="Freeform 8"/>
            <p:cNvSpPr>
              <a:spLocks/>
            </p:cNvSpPr>
            <p:nvPr/>
          </p:nvSpPr>
          <p:spPr bwMode="ltGray">
            <a:xfrm>
              <a:off x="4023" y="1694"/>
              <a:ext cx="429" cy="1836"/>
            </a:xfrm>
            <a:custGeom>
              <a:avLst/>
              <a:gdLst/>
              <a:ahLst/>
              <a:cxnLst>
                <a:cxn ang="0">
                  <a:pos x="0" y="25"/>
                </a:cxn>
                <a:cxn ang="0">
                  <a:pos x="375" y="1835"/>
                </a:cxn>
                <a:cxn ang="0">
                  <a:pos x="429" y="1836"/>
                </a:cxn>
                <a:cxn ang="0">
                  <a:pos x="37" y="0"/>
                </a:cxn>
                <a:cxn ang="0">
                  <a:pos x="0" y="25"/>
                </a:cxn>
              </a:cxnLst>
              <a:rect l="0" t="0" r="r" b="b"/>
              <a:pathLst>
                <a:path w="429" h="1836">
                  <a:moveTo>
                    <a:pt x="0" y="25"/>
                  </a:moveTo>
                  <a:lnTo>
                    <a:pt x="375" y="1835"/>
                  </a:lnTo>
                  <a:lnTo>
                    <a:pt x="429" y="1836"/>
                  </a:lnTo>
                  <a:lnTo>
                    <a:pt x="37" y="0"/>
                  </a:lnTo>
                  <a:lnTo>
                    <a:pt x="0" y="25"/>
                  </a:lnTo>
                  <a:close/>
                </a:path>
              </a:pathLst>
            </a:custGeom>
            <a:solidFill>
              <a:srgbClr val="DDF2FF"/>
            </a:solidFill>
            <a:ln w="9525">
              <a:noFill/>
              <a:round/>
              <a:headEnd/>
              <a:tailEnd/>
            </a:ln>
            <a:effectLst/>
          </p:spPr>
          <p:txBody>
            <a:bodyPr/>
            <a:lstStyle/>
            <a:p>
              <a:endParaRPr lang="zh-CN" altLang="en-US"/>
            </a:p>
          </p:txBody>
        </p:sp>
        <p:sp>
          <p:nvSpPr>
            <p:cNvPr id="40969" name="Freeform 9"/>
            <p:cNvSpPr>
              <a:spLocks/>
            </p:cNvSpPr>
            <p:nvPr/>
          </p:nvSpPr>
          <p:spPr bwMode="ltGray">
            <a:xfrm>
              <a:off x="4270" y="1551"/>
              <a:ext cx="600" cy="1899"/>
            </a:xfrm>
            <a:custGeom>
              <a:avLst/>
              <a:gdLst/>
              <a:ahLst/>
              <a:cxnLst>
                <a:cxn ang="0">
                  <a:pos x="0" y="67"/>
                </a:cxn>
                <a:cxn ang="0">
                  <a:pos x="91" y="168"/>
                </a:cxn>
                <a:cxn ang="0">
                  <a:pos x="347" y="552"/>
                </a:cxn>
                <a:cxn ang="0">
                  <a:pos x="512" y="1146"/>
                </a:cxn>
                <a:cxn ang="0">
                  <a:pos x="539" y="1612"/>
                </a:cxn>
                <a:cxn ang="0">
                  <a:pos x="457" y="1859"/>
                </a:cxn>
                <a:cxn ang="0">
                  <a:pos x="503" y="1850"/>
                </a:cxn>
                <a:cxn ang="0">
                  <a:pos x="583" y="1611"/>
                </a:cxn>
                <a:cxn ang="0">
                  <a:pos x="567" y="1146"/>
                </a:cxn>
                <a:cxn ang="0">
                  <a:pos x="384" y="524"/>
                </a:cxn>
                <a:cxn ang="0">
                  <a:pos x="82" y="76"/>
                </a:cxn>
                <a:cxn ang="0">
                  <a:pos x="0" y="67"/>
                </a:cxn>
              </a:cxnLst>
              <a:rect l="0" t="0" r="r" b="b"/>
              <a:pathLst>
                <a:path w="600" h="1899">
                  <a:moveTo>
                    <a:pt x="0" y="67"/>
                  </a:moveTo>
                  <a:cubicBezTo>
                    <a:pt x="2" y="82"/>
                    <a:pt x="33" y="87"/>
                    <a:pt x="91" y="168"/>
                  </a:cubicBezTo>
                  <a:cubicBezTo>
                    <a:pt x="149" y="249"/>
                    <a:pt x="277" y="389"/>
                    <a:pt x="347" y="552"/>
                  </a:cubicBezTo>
                  <a:cubicBezTo>
                    <a:pt x="417" y="715"/>
                    <a:pt x="480" y="969"/>
                    <a:pt x="512" y="1146"/>
                  </a:cubicBezTo>
                  <a:cubicBezTo>
                    <a:pt x="544" y="1323"/>
                    <a:pt x="548" y="1493"/>
                    <a:pt x="539" y="1612"/>
                  </a:cubicBezTo>
                  <a:cubicBezTo>
                    <a:pt x="530" y="1731"/>
                    <a:pt x="463" y="1819"/>
                    <a:pt x="457" y="1859"/>
                  </a:cubicBezTo>
                  <a:cubicBezTo>
                    <a:pt x="451" y="1899"/>
                    <a:pt x="482" y="1891"/>
                    <a:pt x="503" y="1850"/>
                  </a:cubicBezTo>
                  <a:cubicBezTo>
                    <a:pt x="524" y="1809"/>
                    <a:pt x="572" y="1728"/>
                    <a:pt x="583" y="1611"/>
                  </a:cubicBezTo>
                  <a:cubicBezTo>
                    <a:pt x="594" y="1494"/>
                    <a:pt x="600" y="1327"/>
                    <a:pt x="567" y="1146"/>
                  </a:cubicBezTo>
                  <a:cubicBezTo>
                    <a:pt x="534" y="965"/>
                    <a:pt x="465" y="702"/>
                    <a:pt x="384" y="524"/>
                  </a:cubicBezTo>
                  <a:cubicBezTo>
                    <a:pt x="303" y="346"/>
                    <a:pt x="146" y="152"/>
                    <a:pt x="82" y="76"/>
                  </a:cubicBezTo>
                  <a:cubicBezTo>
                    <a:pt x="18" y="0"/>
                    <a:pt x="17" y="69"/>
                    <a:pt x="0" y="67"/>
                  </a:cubicBezTo>
                  <a:close/>
                </a:path>
              </a:pathLst>
            </a:custGeom>
            <a:solidFill>
              <a:srgbClr val="DDF2FF"/>
            </a:solidFill>
            <a:ln w="9525">
              <a:noFill/>
              <a:round/>
              <a:headEnd/>
              <a:tailEnd/>
            </a:ln>
            <a:effectLst/>
          </p:spPr>
          <p:txBody>
            <a:bodyPr/>
            <a:lstStyle/>
            <a:p>
              <a:endParaRPr lang="zh-CN" altLang="en-US"/>
            </a:p>
          </p:txBody>
        </p:sp>
        <p:sp>
          <p:nvSpPr>
            <p:cNvPr id="40970" name="Freeform 10"/>
            <p:cNvSpPr>
              <a:spLocks/>
            </p:cNvSpPr>
            <p:nvPr/>
          </p:nvSpPr>
          <p:spPr bwMode="ltGray">
            <a:xfrm>
              <a:off x="4902" y="1753"/>
              <a:ext cx="338" cy="1494"/>
            </a:xfrm>
            <a:custGeom>
              <a:avLst/>
              <a:gdLst/>
              <a:ahLst/>
              <a:cxnLst>
                <a:cxn ang="0">
                  <a:pos x="26" y="73"/>
                </a:cxn>
                <a:cxn ang="0">
                  <a:pos x="136" y="194"/>
                </a:cxn>
                <a:cxn ang="0">
                  <a:pos x="282" y="706"/>
                </a:cxn>
                <a:cxn ang="0">
                  <a:pos x="282" y="1118"/>
                </a:cxn>
                <a:cxn ang="0">
                  <a:pos x="218" y="1319"/>
                </a:cxn>
                <a:cxn ang="0">
                  <a:pos x="132" y="1475"/>
                </a:cxn>
                <a:cxn ang="0">
                  <a:pos x="206" y="1433"/>
                </a:cxn>
                <a:cxn ang="0">
                  <a:pos x="312" y="1163"/>
                </a:cxn>
                <a:cxn ang="0">
                  <a:pos x="337" y="871"/>
                </a:cxn>
                <a:cxn ang="0">
                  <a:pos x="309" y="615"/>
                </a:cxn>
                <a:cxn ang="0">
                  <a:pos x="172" y="149"/>
                </a:cxn>
                <a:cxn ang="0">
                  <a:pos x="34" y="23"/>
                </a:cxn>
                <a:cxn ang="0">
                  <a:pos x="26" y="73"/>
                </a:cxn>
              </a:cxnLst>
              <a:rect l="0" t="0" r="r" b="b"/>
              <a:pathLst>
                <a:path w="338" h="1494">
                  <a:moveTo>
                    <a:pt x="26" y="73"/>
                  </a:moveTo>
                  <a:cubicBezTo>
                    <a:pt x="43" y="102"/>
                    <a:pt x="93" y="88"/>
                    <a:pt x="136" y="194"/>
                  </a:cubicBezTo>
                  <a:cubicBezTo>
                    <a:pt x="179" y="300"/>
                    <a:pt x="258" y="552"/>
                    <a:pt x="282" y="706"/>
                  </a:cubicBezTo>
                  <a:cubicBezTo>
                    <a:pt x="306" y="860"/>
                    <a:pt x="293" y="1016"/>
                    <a:pt x="282" y="1118"/>
                  </a:cubicBezTo>
                  <a:cubicBezTo>
                    <a:pt x="271" y="1220"/>
                    <a:pt x="243" y="1260"/>
                    <a:pt x="218" y="1319"/>
                  </a:cubicBezTo>
                  <a:cubicBezTo>
                    <a:pt x="193" y="1378"/>
                    <a:pt x="134" y="1456"/>
                    <a:pt x="132" y="1475"/>
                  </a:cubicBezTo>
                  <a:cubicBezTo>
                    <a:pt x="130" y="1494"/>
                    <a:pt x="176" y="1485"/>
                    <a:pt x="206" y="1433"/>
                  </a:cubicBezTo>
                  <a:cubicBezTo>
                    <a:pt x="235" y="1381"/>
                    <a:pt x="290" y="1257"/>
                    <a:pt x="312" y="1163"/>
                  </a:cubicBezTo>
                  <a:cubicBezTo>
                    <a:pt x="334" y="1069"/>
                    <a:pt x="338" y="962"/>
                    <a:pt x="337" y="871"/>
                  </a:cubicBezTo>
                  <a:cubicBezTo>
                    <a:pt x="336" y="780"/>
                    <a:pt x="336" y="735"/>
                    <a:pt x="309" y="615"/>
                  </a:cubicBezTo>
                  <a:cubicBezTo>
                    <a:pt x="282" y="495"/>
                    <a:pt x="218" y="248"/>
                    <a:pt x="172" y="149"/>
                  </a:cubicBezTo>
                  <a:cubicBezTo>
                    <a:pt x="126" y="50"/>
                    <a:pt x="58" y="36"/>
                    <a:pt x="34" y="23"/>
                  </a:cubicBezTo>
                  <a:cubicBezTo>
                    <a:pt x="10" y="10"/>
                    <a:pt x="0" y="0"/>
                    <a:pt x="26" y="73"/>
                  </a:cubicBezTo>
                  <a:close/>
                </a:path>
              </a:pathLst>
            </a:custGeom>
            <a:solidFill>
              <a:srgbClr val="DDF2FF"/>
            </a:solidFill>
            <a:ln w="9525">
              <a:noFill/>
              <a:round/>
              <a:headEnd/>
              <a:tailEnd/>
            </a:ln>
            <a:effectLst/>
          </p:spPr>
          <p:txBody>
            <a:bodyPr/>
            <a:lstStyle/>
            <a:p>
              <a:endParaRPr lang="zh-CN" altLang="en-US"/>
            </a:p>
          </p:txBody>
        </p:sp>
        <p:sp>
          <p:nvSpPr>
            <p:cNvPr id="40971" name="Freeform 11"/>
            <p:cNvSpPr>
              <a:spLocks/>
            </p:cNvSpPr>
            <p:nvPr/>
          </p:nvSpPr>
          <p:spPr bwMode="ltGray">
            <a:xfrm>
              <a:off x="3189" y="2212"/>
              <a:ext cx="573" cy="1290"/>
            </a:xfrm>
            <a:custGeom>
              <a:avLst/>
              <a:gdLst/>
              <a:ahLst/>
              <a:cxnLst>
                <a:cxn ang="0">
                  <a:pos x="2" y="129"/>
                </a:cxn>
                <a:cxn ang="0">
                  <a:pos x="48" y="65"/>
                </a:cxn>
                <a:cxn ang="0">
                  <a:pos x="84" y="522"/>
                </a:cxn>
                <a:cxn ang="0">
                  <a:pos x="241" y="909"/>
                </a:cxn>
                <a:cxn ang="0">
                  <a:pos x="396" y="1106"/>
                </a:cxn>
                <a:cxn ang="0">
                  <a:pos x="568" y="1286"/>
                </a:cxn>
                <a:cxn ang="0">
                  <a:pos x="363" y="1130"/>
                </a:cxn>
                <a:cxn ang="0">
                  <a:pos x="183" y="909"/>
                </a:cxn>
                <a:cxn ang="0">
                  <a:pos x="38" y="540"/>
                </a:cxn>
                <a:cxn ang="0">
                  <a:pos x="2" y="129"/>
                </a:cxn>
              </a:cxnLst>
              <a:rect l="0" t="0" r="r" b="b"/>
              <a:pathLst>
                <a:path w="573" h="1290">
                  <a:moveTo>
                    <a:pt x="2" y="129"/>
                  </a:moveTo>
                  <a:cubicBezTo>
                    <a:pt x="4" y="50"/>
                    <a:pt x="34" y="0"/>
                    <a:pt x="48" y="65"/>
                  </a:cubicBezTo>
                  <a:cubicBezTo>
                    <a:pt x="62" y="130"/>
                    <a:pt x="52" y="381"/>
                    <a:pt x="84" y="522"/>
                  </a:cubicBezTo>
                  <a:cubicBezTo>
                    <a:pt x="116" y="663"/>
                    <a:pt x="189" y="812"/>
                    <a:pt x="241" y="909"/>
                  </a:cubicBezTo>
                  <a:cubicBezTo>
                    <a:pt x="293" y="1006"/>
                    <a:pt x="341" y="1043"/>
                    <a:pt x="396" y="1106"/>
                  </a:cubicBezTo>
                  <a:cubicBezTo>
                    <a:pt x="450" y="1169"/>
                    <a:pt x="573" y="1283"/>
                    <a:pt x="568" y="1286"/>
                  </a:cubicBezTo>
                  <a:cubicBezTo>
                    <a:pt x="562" y="1290"/>
                    <a:pt x="428" y="1193"/>
                    <a:pt x="363" y="1130"/>
                  </a:cubicBezTo>
                  <a:cubicBezTo>
                    <a:pt x="299" y="1068"/>
                    <a:pt x="237" y="1007"/>
                    <a:pt x="183" y="909"/>
                  </a:cubicBezTo>
                  <a:cubicBezTo>
                    <a:pt x="129" y="811"/>
                    <a:pt x="68" y="670"/>
                    <a:pt x="38" y="540"/>
                  </a:cubicBezTo>
                  <a:cubicBezTo>
                    <a:pt x="8" y="410"/>
                    <a:pt x="0" y="208"/>
                    <a:pt x="2" y="129"/>
                  </a:cubicBezTo>
                  <a:close/>
                </a:path>
              </a:pathLst>
            </a:custGeom>
            <a:solidFill>
              <a:srgbClr val="DDF2FF"/>
            </a:solidFill>
            <a:ln w="9525">
              <a:noFill/>
              <a:round/>
              <a:headEnd/>
              <a:tailEnd/>
            </a:ln>
            <a:effectLst/>
          </p:spPr>
          <p:txBody>
            <a:bodyPr/>
            <a:lstStyle/>
            <a:p>
              <a:endParaRPr lang="zh-CN" altLang="en-US"/>
            </a:p>
          </p:txBody>
        </p:sp>
        <p:sp>
          <p:nvSpPr>
            <p:cNvPr id="40972" name="Freeform 12"/>
            <p:cNvSpPr>
              <a:spLocks/>
            </p:cNvSpPr>
            <p:nvPr/>
          </p:nvSpPr>
          <p:spPr bwMode="ltGray">
            <a:xfrm>
              <a:off x="4170" y="1008"/>
              <a:ext cx="655" cy="192"/>
            </a:xfrm>
            <a:custGeom>
              <a:avLst/>
              <a:gdLst/>
              <a:ahLst/>
              <a:cxnLst>
                <a:cxn ang="0">
                  <a:pos x="17" y="187"/>
                </a:cxn>
                <a:cxn ang="0">
                  <a:pos x="255" y="41"/>
                </a:cxn>
                <a:cxn ang="0">
                  <a:pos x="456" y="4"/>
                </a:cxn>
                <a:cxn ang="0">
                  <a:pos x="629" y="16"/>
                </a:cxn>
                <a:cxn ang="0">
                  <a:pos x="720" y="61"/>
                </a:cxn>
                <a:cxn ang="0">
                  <a:pos x="565" y="50"/>
                </a:cxn>
                <a:cxn ang="0">
                  <a:pos x="264" y="77"/>
                </a:cxn>
                <a:cxn ang="0">
                  <a:pos x="53" y="196"/>
                </a:cxn>
                <a:cxn ang="0">
                  <a:pos x="17" y="187"/>
                </a:cxn>
              </a:cxnLst>
              <a:rect l="0" t="0" r="r" b="b"/>
              <a:pathLst>
                <a:path w="731" h="214">
                  <a:moveTo>
                    <a:pt x="17" y="187"/>
                  </a:moveTo>
                  <a:cubicBezTo>
                    <a:pt x="0" y="176"/>
                    <a:pt x="182" y="71"/>
                    <a:pt x="255" y="41"/>
                  </a:cubicBezTo>
                  <a:cubicBezTo>
                    <a:pt x="328" y="11"/>
                    <a:pt x="394" y="8"/>
                    <a:pt x="456" y="4"/>
                  </a:cubicBezTo>
                  <a:cubicBezTo>
                    <a:pt x="518" y="0"/>
                    <a:pt x="585" y="7"/>
                    <a:pt x="629" y="16"/>
                  </a:cubicBezTo>
                  <a:cubicBezTo>
                    <a:pt x="673" y="25"/>
                    <a:pt x="731" y="55"/>
                    <a:pt x="720" y="61"/>
                  </a:cubicBezTo>
                  <a:cubicBezTo>
                    <a:pt x="709" y="67"/>
                    <a:pt x="641" y="47"/>
                    <a:pt x="565" y="50"/>
                  </a:cubicBezTo>
                  <a:cubicBezTo>
                    <a:pt x="489" y="53"/>
                    <a:pt x="349" y="53"/>
                    <a:pt x="264" y="77"/>
                  </a:cubicBezTo>
                  <a:cubicBezTo>
                    <a:pt x="179" y="101"/>
                    <a:pt x="94" y="178"/>
                    <a:pt x="53" y="196"/>
                  </a:cubicBezTo>
                  <a:cubicBezTo>
                    <a:pt x="12" y="214"/>
                    <a:pt x="24" y="189"/>
                    <a:pt x="17" y="187"/>
                  </a:cubicBezTo>
                  <a:close/>
                </a:path>
              </a:pathLst>
            </a:custGeom>
            <a:solidFill>
              <a:srgbClr val="DDF2FF"/>
            </a:solidFill>
            <a:ln w="9525">
              <a:noFill/>
              <a:round/>
              <a:headEnd/>
              <a:tailEnd/>
            </a:ln>
            <a:effectLst/>
          </p:spPr>
          <p:txBody>
            <a:bodyPr/>
            <a:lstStyle/>
            <a:p>
              <a:endParaRPr lang="zh-CN" altLang="en-US"/>
            </a:p>
          </p:txBody>
        </p:sp>
        <p:sp>
          <p:nvSpPr>
            <p:cNvPr id="40973" name="Freeform 13"/>
            <p:cNvSpPr>
              <a:spLocks/>
            </p:cNvSpPr>
            <p:nvPr/>
          </p:nvSpPr>
          <p:spPr bwMode="ltGray">
            <a:xfrm>
              <a:off x="4322" y="1276"/>
              <a:ext cx="504" cy="82"/>
            </a:xfrm>
            <a:custGeom>
              <a:avLst/>
              <a:gdLst/>
              <a:ahLst/>
              <a:cxnLst>
                <a:cxn ang="0">
                  <a:pos x="0" y="0"/>
                </a:cxn>
                <a:cxn ang="0">
                  <a:pos x="64" y="37"/>
                </a:cxn>
                <a:cxn ang="0">
                  <a:pos x="311" y="18"/>
                </a:cxn>
                <a:cxn ang="0">
                  <a:pos x="530" y="37"/>
                </a:cxn>
                <a:cxn ang="0">
                  <a:pos x="512" y="73"/>
                </a:cxn>
                <a:cxn ang="0">
                  <a:pos x="293" y="55"/>
                </a:cxn>
                <a:cxn ang="0">
                  <a:pos x="37" y="91"/>
                </a:cxn>
              </a:cxnLst>
              <a:rect l="0" t="0" r="r" b="b"/>
              <a:pathLst>
                <a:path w="563" h="91">
                  <a:moveTo>
                    <a:pt x="0" y="0"/>
                  </a:moveTo>
                  <a:cubicBezTo>
                    <a:pt x="11" y="6"/>
                    <a:pt x="12" y="34"/>
                    <a:pt x="64" y="37"/>
                  </a:cubicBezTo>
                  <a:cubicBezTo>
                    <a:pt x="116" y="40"/>
                    <a:pt x="233" y="18"/>
                    <a:pt x="311" y="18"/>
                  </a:cubicBezTo>
                  <a:cubicBezTo>
                    <a:pt x="389" y="18"/>
                    <a:pt x="497" y="28"/>
                    <a:pt x="530" y="37"/>
                  </a:cubicBezTo>
                  <a:cubicBezTo>
                    <a:pt x="563" y="46"/>
                    <a:pt x="551" y="70"/>
                    <a:pt x="512" y="73"/>
                  </a:cubicBezTo>
                  <a:cubicBezTo>
                    <a:pt x="473" y="76"/>
                    <a:pt x="372" y="52"/>
                    <a:pt x="293" y="55"/>
                  </a:cubicBezTo>
                  <a:cubicBezTo>
                    <a:pt x="214" y="58"/>
                    <a:pt x="90" y="84"/>
                    <a:pt x="37" y="91"/>
                  </a:cubicBezTo>
                </a:path>
              </a:pathLst>
            </a:custGeom>
            <a:solidFill>
              <a:srgbClr val="DDF2FF"/>
            </a:solidFill>
            <a:ln w="9525">
              <a:noFill/>
              <a:round/>
              <a:headEnd/>
              <a:tailEnd/>
            </a:ln>
            <a:effectLst/>
          </p:spPr>
          <p:txBody>
            <a:bodyPr/>
            <a:lstStyle/>
            <a:p>
              <a:endParaRPr lang="zh-CN" altLang="en-US"/>
            </a:p>
          </p:txBody>
        </p:sp>
        <p:sp>
          <p:nvSpPr>
            <p:cNvPr id="40974" name="Freeform 14"/>
            <p:cNvSpPr>
              <a:spLocks/>
            </p:cNvSpPr>
            <p:nvPr/>
          </p:nvSpPr>
          <p:spPr bwMode="ltGray">
            <a:xfrm>
              <a:off x="4043" y="890"/>
              <a:ext cx="204" cy="247"/>
            </a:xfrm>
            <a:custGeom>
              <a:avLst/>
              <a:gdLst/>
              <a:ahLst/>
              <a:cxnLst>
                <a:cxn ang="0">
                  <a:pos x="0" y="276"/>
                </a:cxn>
                <a:cxn ang="0">
                  <a:pos x="156" y="38"/>
                </a:cxn>
                <a:cxn ang="0">
                  <a:pos x="211" y="47"/>
                </a:cxn>
                <a:cxn ang="0">
                  <a:pos x="52" y="268"/>
                </a:cxn>
              </a:cxnLst>
              <a:rect l="0" t="0" r="r" b="b"/>
              <a:pathLst>
                <a:path w="228" h="276">
                  <a:moveTo>
                    <a:pt x="0" y="276"/>
                  </a:moveTo>
                  <a:cubicBezTo>
                    <a:pt x="26" y="236"/>
                    <a:pt x="121" y="76"/>
                    <a:pt x="156" y="38"/>
                  </a:cubicBezTo>
                  <a:cubicBezTo>
                    <a:pt x="191" y="0"/>
                    <a:pt x="228" y="9"/>
                    <a:pt x="211" y="47"/>
                  </a:cubicBezTo>
                  <a:cubicBezTo>
                    <a:pt x="194" y="85"/>
                    <a:pt x="85" y="222"/>
                    <a:pt x="52" y="268"/>
                  </a:cubicBezTo>
                </a:path>
              </a:pathLst>
            </a:custGeom>
            <a:solidFill>
              <a:srgbClr val="DDF2FF"/>
            </a:solidFill>
            <a:ln w="9525">
              <a:noFill/>
              <a:round/>
              <a:headEnd/>
              <a:tailEnd/>
            </a:ln>
            <a:effectLst/>
          </p:spPr>
          <p:txBody>
            <a:bodyPr/>
            <a:lstStyle/>
            <a:p>
              <a:endParaRPr lang="zh-CN" altLang="en-US"/>
            </a:p>
          </p:txBody>
        </p:sp>
        <p:sp>
          <p:nvSpPr>
            <p:cNvPr id="40975" name="Freeform 15"/>
            <p:cNvSpPr>
              <a:spLocks/>
            </p:cNvSpPr>
            <p:nvPr/>
          </p:nvSpPr>
          <p:spPr bwMode="ltGray">
            <a:xfrm>
              <a:off x="3854" y="915"/>
              <a:ext cx="67" cy="287"/>
            </a:xfrm>
            <a:custGeom>
              <a:avLst/>
              <a:gdLst/>
              <a:ahLst/>
              <a:cxnLst>
                <a:cxn ang="0">
                  <a:pos x="1" y="46"/>
                </a:cxn>
                <a:cxn ang="0">
                  <a:pos x="36" y="285"/>
                </a:cxn>
                <a:cxn ang="0">
                  <a:pos x="74" y="266"/>
                </a:cxn>
                <a:cxn ang="0">
                  <a:pos x="28" y="37"/>
                </a:cxn>
                <a:cxn ang="0">
                  <a:pos x="1" y="46"/>
                </a:cxn>
              </a:cxnLst>
              <a:rect l="0" t="0" r="r" b="b"/>
              <a:pathLst>
                <a:path w="75" h="320">
                  <a:moveTo>
                    <a:pt x="1" y="46"/>
                  </a:moveTo>
                  <a:cubicBezTo>
                    <a:pt x="2" y="87"/>
                    <a:pt x="24" y="248"/>
                    <a:pt x="36" y="285"/>
                  </a:cubicBezTo>
                  <a:cubicBezTo>
                    <a:pt x="50" y="320"/>
                    <a:pt x="75" y="307"/>
                    <a:pt x="74" y="266"/>
                  </a:cubicBezTo>
                  <a:cubicBezTo>
                    <a:pt x="73" y="225"/>
                    <a:pt x="40" y="74"/>
                    <a:pt x="28" y="37"/>
                  </a:cubicBezTo>
                  <a:cubicBezTo>
                    <a:pt x="16" y="0"/>
                    <a:pt x="0" y="5"/>
                    <a:pt x="1" y="46"/>
                  </a:cubicBezTo>
                  <a:close/>
                </a:path>
              </a:pathLst>
            </a:custGeom>
            <a:solidFill>
              <a:srgbClr val="DDF2FF"/>
            </a:solidFill>
            <a:ln w="9525">
              <a:noFill/>
              <a:round/>
              <a:headEnd/>
              <a:tailEnd/>
            </a:ln>
            <a:effectLst/>
          </p:spPr>
          <p:txBody>
            <a:bodyPr/>
            <a:lstStyle/>
            <a:p>
              <a:endParaRPr lang="zh-CN" altLang="en-US"/>
            </a:p>
          </p:txBody>
        </p:sp>
        <p:sp>
          <p:nvSpPr>
            <p:cNvPr id="40976" name="Freeform 16"/>
            <p:cNvSpPr>
              <a:spLocks/>
            </p:cNvSpPr>
            <p:nvPr/>
          </p:nvSpPr>
          <p:spPr bwMode="ltGray">
            <a:xfrm>
              <a:off x="3319" y="1736"/>
              <a:ext cx="1687" cy="607"/>
            </a:xfrm>
            <a:custGeom>
              <a:avLst/>
              <a:gdLst/>
              <a:ahLst/>
              <a:cxnLst>
                <a:cxn ang="0">
                  <a:pos x="95" y="511"/>
                </a:cxn>
                <a:cxn ang="0">
                  <a:pos x="406" y="594"/>
                </a:cxn>
                <a:cxn ang="0">
                  <a:pos x="936" y="575"/>
                </a:cxn>
                <a:cxn ang="0">
                  <a:pos x="1430" y="392"/>
                </a:cxn>
                <a:cxn ang="0">
                  <a:pos x="1812" y="49"/>
                </a:cxn>
                <a:cxn ang="0">
                  <a:pos x="1858" y="95"/>
                </a:cxn>
                <a:cxn ang="0">
                  <a:pos x="1812" y="140"/>
                </a:cxn>
                <a:cxn ang="0">
                  <a:pos x="1449" y="458"/>
                </a:cxn>
                <a:cxn ang="0">
                  <a:pos x="964" y="639"/>
                </a:cxn>
                <a:cxn ang="0">
                  <a:pos x="406" y="666"/>
                </a:cxn>
                <a:cxn ang="0">
                  <a:pos x="59" y="575"/>
                </a:cxn>
                <a:cxn ang="0">
                  <a:pos x="49" y="548"/>
                </a:cxn>
              </a:cxnLst>
              <a:rect l="0" t="0" r="r" b="b"/>
              <a:pathLst>
                <a:path w="1883" h="677">
                  <a:moveTo>
                    <a:pt x="95" y="511"/>
                  </a:moveTo>
                  <a:cubicBezTo>
                    <a:pt x="145" y="525"/>
                    <a:pt x="266" y="583"/>
                    <a:pt x="406" y="594"/>
                  </a:cubicBezTo>
                  <a:cubicBezTo>
                    <a:pt x="546" y="605"/>
                    <a:pt x="765" y="609"/>
                    <a:pt x="936" y="575"/>
                  </a:cubicBezTo>
                  <a:cubicBezTo>
                    <a:pt x="1107" y="541"/>
                    <a:pt x="1284" y="480"/>
                    <a:pt x="1430" y="392"/>
                  </a:cubicBezTo>
                  <a:cubicBezTo>
                    <a:pt x="1576" y="304"/>
                    <a:pt x="1741" y="98"/>
                    <a:pt x="1812" y="49"/>
                  </a:cubicBezTo>
                  <a:cubicBezTo>
                    <a:pt x="1883" y="0"/>
                    <a:pt x="1858" y="80"/>
                    <a:pt x="1858" y="95"/>
                  </a:cubicBezTo>
                  <a:cubicBezTo>
                    <a:pt x="1858" y="110"/>
                    <a:pt x="1880" y="79"/>
                    <a:pt x="1812" y="140"/>
                  </a:cubicBezTo>
                  <a:cubicBezTo>
                    <a:pt x="1744" y="201"/>
                    <a:pt x="1590" y="375"/>
                    <a:pt x="1449" y="458"/>
                  </a:cubicBezTo>
                  <a:cubicBezTo>
                    <a:pt x="1308" y="541"/>
                    <a:pt x="1138" y="604"/>
                    <a:pt x="964" y="639"/>
                  </a:cubicBezTo>
                  <a:cubicBezTo>
                    <a:pt x="790" y="674"/>
                    <a:pt x="557" y="677"/>
                    <a:pt x="406" y="666"/>
                  </a:cubicBezTo>
                  <a:cubicBezTo>
                    <a:pt x="255" y="655"/>
                    <a:pt x="118" y="595"/>
                    <a:pt x="59" y="575"/>
                  </a:cubicBezTo>
                  <a:cubicBezTo>
                    <a:pt x="0" y="555"/>
                    <a:pt x="51" y="554"/>
                    <a:pt x="49" y="548"/>
                  </a:cubicBezTo>
                </a:path>
              </a:pathLst>
            </a:custGeom>
            <a:solidFill>
              <a:srgbClr val="DDF2FF"/>
            </a:solidFill>
            <a:ln w="9525">
              <a:noFill/>
              <a:round/>
              <a:headEnd/>
              <a:tailEnd/>
            </a:ln>
            <a:effectLst/>
          </p:spPr>
          <p:txBody>
            <a:bodyPr/>
            <a:lstStyle/>
            <a:p>
              <a:endParaRPr lang="zh-CN" altLang="en-US"/>
            </a:p>
          </p:txBody>
        </p:sp>
        <p:sp>
          <p:nvSpPr>
            <p:cNvPr id="40977" name="Freeform 17"/>
            <p:cNvSpPr>
              <a:spLocks/>
            </p:cNvSpPr>
            <p:nvPr/>
          </p:nvSpPr>
          <p:spPr bwMode="ltGray">
            <a:xfrm>
              <a:off x="2898" y="1874"/>
              <a:ext cx="2576" cy="1099"/>
            </a:xfrm>
            <a:custGeom>
              <a:avLst/>
              <a:gdLst/>
              <a:ahLst/>
              <a:cxnLst>
                <a:cxn ang="0">
                  <a:pos x="53" y="779"/>
                </a:cxn>
                <a:cxn ang="0">
                  <a:pos x="62" y="788"/>
                </a:cxn>
                <a:cxn ang="0">
                  <a:pos x="428" y="1062"/>
                </a:cxn>
                <a:cxn ang="0">
                  <a:pos x="931" y="1153"/>
                </a:cxn>
                <a:cxn ang="0">
                  <a:pos x="1534" y="1126"/>
                </a:cxn>
                <a:cxn ang="0">
                  <a:pos x="2147" y="907"/>
                </a:cxn>
                <a:cxn ang="0">
                  <a:pos x="2600" y="532"/>
                </a:cxn>
                <a:cxn ang="0">
                  <a:pos x="2833" y="65"/>
                </a:cxn>
                <a:cxn ang="0">
                  <a:pos x="2860" y="139"/>
                </a:cxn>
                <a:cxn ang="0">
                  <a:pos x="2787" y="340"/>
                </a:cxn>
                <a:cxn ang="0">
                  <a:pos x="2600" y="622"/>
                </a:cxn>
                <a:cxn ang="0">
                  <a:pos x="2146" y="985"/>
                </a:cxn>
                <a:cxn ang="0">
                  <a:pos x="1553" y="1181"/>
                </a:cxn>
                <a:cxn ang="0">
                  <a:pos x="949" y="1217"/>
                </a:cxn>
                <a:cxn ang="0">
                  <a:pos x="437" y="1126"/>
                </a:cxn>
                <a:cxn ang="0">
                  <a:pos x="145" y="943"/>
                </a:cxn>
                <a:cxn ang="0">
                  <a:pos x="53" y="779"/>
                </a:cxn>
              </a:cxnLst>
              <a:rect l="0" t="0" r="r" b="b"/>
              <a:pathLst>
                <a:path w="2876" h="1226">
                  <a:moveTo>
                    <a:pt x="53" y="779"/>
                  </a:moveTo>
                  <a:cubicBezTo>
                    <a:pt x="1" y="724"/>
                    <a:pt x="0" y="741"/>
                    <a:pt x="62" y="788"/>
                  </a:cubicBezTo>
                  <a:cubicBezTo>
                    <a:pt x="124" y="835"/>
                    <a:pt x="283" y="1001"/>
                    <a:pt x="428" y="1062"/>
                  </a:cubicBezTo>
                  <a:cubicBezTo>
                    <a:pt x="573" y="1123"/>
                    <a:pt x="747" y="1142"/>
                    <a:pt x="931" y="1153"/>
                  </a:cubicBezTo>
                  <a:cubicBezTo>
                    <a:pt x="1115" y="1164"/>
                    <a:pt x="1331" y="1167"/>
                    <a:pt x="1534" y="1126"/>
                  </a:cubicBezTo>
                  <a:cubicBezTo>
                    <a:pt x="1737" y="1085"/>
                    <a:pt x="1969" y="1006"/>
                    <a:pt x="2147" y="907"/>
                  </a:cubicBezTo>
                  <a:cubicBezTo>
                    <a:pt x="2325" y="808"/>
                    <a:pt x="2486" y="672"/>
                    <a:pt x="2600" y="532"/>
                  </a:cubicBezTo>
                  <a:cubicBezTo>
                    <a:pt x="2714" y="392"/>
                    <a:pt x="2790" y="130"/>
                    <a:pt x="2833" y="65"/>
                  </a:cubicBezTo>
                  <a:cubicBezTo>
                    <a:pt x="2876" y="0"/>
                    <a:pt x="2868" y="93"/>
                    <a:pt x="2860" y="139"/>
                  </a:cubicBezTo>
                  <a:cubicBezTo>
                    <a:pt x="2852" y="185"/>
                    <a:pt x="2830" y="260"/>
                    <a:pt x="2787" y="340"/>
                  </a:cubicBezTo>
                  <a:cubicBezTo>
                    <a:pt x="2744" y="420"/>
                    <a:pt x="2707" y="515"/>
                    <a:pt x="2600" y="622"/>
                  </a:cubicBezTo>
                  <a:cubicBezTo>
                    <a:pt x="2493" y="729"/>
                    <a:pt x="2320" y="892"/>
                    <a:pt x="2146" y="985"/>
                  </a:cubicBezTo>
                  <a:cubicBezTo>
                    <a:pt x="1972" y="1078"/>
                    <a:pt x="1752" y="1142"/>
                    <a:pt x="1553" y="1181"/>
                  </a:cubicBezTo>
                  <a:cubicBezTo>
                    <a:pt x="1354" y="1220"/>
                    <a:pt x="1135" y="1226"/>
                    <a:pt x="949" y="1217"/>
                  </a:cubicBezTo>
                  <a:cubicBezTo>
                    <a:pt x="763" y="1208"/>
                    <a:pt x="571" y="1172"/>
                    <a:pt x="437" y="1126"/>
                  </a:cubicBezTo>
                  <a:cubicBezTo>
                    <a:pt x="303" y="1080"/>
                    <a:pt x="209" y="1001"/>
                    <a:pt x="145" y="943"/>
                  </a:cubicBezTo>
                  <a:cubicBezTo>
                    <a:pt x="81" y="885"/>
                    <a:pt x="72" y="813"/>
                    <a:pt x="53" y="779"/>
                  </a:cubicBezTo>
                  <a:close/>
                </a:path>
              </a:pathLst>
            </a:custGeom>
            <a:solidFill>
              <a:srgbClr val="DDF2FF"/>
            </a:solidFill>
            <a:ln w="9525">
              <a:noFill/>
              <a:round/>
              <a:headEnd/>
              <a:tailEnd/>
            </a:ln>
            <a:effectLst/>
          </p:spPr>
          <p:txBody>
            <a:bodyPr/>
            <a:lstStyle/>
            <a:p>
              <a:endParaRPr lang="zh-CN" altLang="en-US"/>
            </a:p>
          </p:txBody>
        </p:sp>
        <p:sp>
          <p:nvSpPr>
            <p:cNvPr id="40978" name="Freeform 18"/>
            <p:cNvSpPr>
              <a:spLocks/>
            </p:cNvSpPr>
            <p:nvPr/>
          </p:nvSpPr>
          <p:spPr bwMode="ltGray">
            <a:xfrm>
              <a:off x="3473" y="2703"/>
              <a:ext cx="1961" cy="706"/>
            </a:xfrm>
            <a:custGeom>
              <a:avLst/>
              <a:gdLst/>
              <a:ahLst/>
              <a:cxnLst>
                <a:cxn ang="0">
                  <a:pos x="7" y="650"/>
                </a:cxn>
                <a:cxn ang="0">
                  <a:pos x="143" y="695"/>
                </a:cxn>
                <a:cxn ang="0">
                  <a:pos x="572" y="722"/>
                </a:cxn>
                <a:cxn ang="0">
                  <a:pos x="993" y="676"/>
                </a:cxn>
                <a:cxn ang="0">
                  <a:pos x="1532" y="484"/>
                </a:cxn>
                <a:cxn ang="0">
                  <a:pos x="1925" y="219"/>
                </a:cxn>
                <a:cxn ang="0">
                  <a:pos x="2163" y="9"/>
                </a:cxn>
                <a:cxn ang="0">
                  <a:pos x="2081" y="164"/>
                </a:cxn>
                <a:cxn ang="0">
                  <a:pos x="1898" y="320"/>
                </a:cxn>
                <a:cxn ang="0">
                  <a:pos x="1514" y="558"/>
                </a:cxn>
                <a:cxn ang="0">
                  <a:pos x="1039" y="731"/>
                </a:cxn>
                <a:cxn ang="0">
                  <a:pos x="591" y="786"/>
                </a:cxn>
                <a:cxn ang="0">
                  <a:pos x="98" y="741"/>
                </a:cxn>
                <a:cxn ang="0">
                  <a:pos x="7" y="650"/>
                </a:cxn>
              </a:cxnLst>
              <a:rect l="0" t="0" r="r" b="b"/>
              <a:pathLst>
                <a:path w="2189" h="788">
                  <a:moveTo>
                    <a:pt x="7" y="650"/>
                  </a:moveTo>
                  <a:cubicBezTo>
                    <a:pt x="14" y="642"/>
                    <a:pt x="49" y="683"/>
                    <a:pt x="143" y="695"/>
                  </a:cubicBezTo>
                  <a:cubicBezTo>
                    <a:pt x="237" y="707"/>
                    <a:pt x="430" y="725"/>
                    <a:pt x="572" y="722"/>
                  </a:cubicBezTo>
                  <a:cubicBezTo>
                    <a:pt x="714" y="719"/>
                    <a:pt x="833" y="716"/>
                    <a:pt x="993" y="676"/>
                  </a:cubicBezTo>
                  <a:cubicBezTo>
                    <a:pt x="1153" y="636"/>
                    <a:pt x="1377" y="560"/>
                    <a:pt x="1532" y="484"/>
                  </a:cubicBezTo>
                  <a:cubicBezTo>
                    <a:pt x="1687" y="408"/>
                    <a:pt x="1820" y="298"/>
                    <a:pt x="1925" y="219"/>
                  </a:cubicBezTo>
                  <a:cubicBezTo>
                    <a:pt x="2030" y="140"/>
                    <a:pt x="2137" y="18"/>
                    <a:pt x="2163" y="9"/>
                  </a:cubicBezTo>
                  <a:cubicBezTo>
                    <a:pt x="2189" y="0"/>
                    <a:pt x="2125" y="112"/>
                    <a:pt x="2081" y="164"/>
                  </a:cubicBezTo>
                  <a:cubicBezTo>
                    <a:pt x="2037" y="216"/>
                    <a:pt x="1992" y="254"/>
                    <a:pt x="1898" y="320"/>
                  </a:cubicBezTo>
                  <a:cubicBezTo>
                    <a:pt x="1804" y="386"/>
                    <a:pt x="1657" y="489"/>
                    <a:pt x="1514" y="558"/>
                  </a:cubicBezTo>
                  <a:cubicBezTo>
                    <a:pt x="1371" y="627"/>
                    <a:pt x="1193" y="693"/>
                    <a:pt x="1039" y="731"/>
                  </a:cubicBezTo>
                  <a:cubicBezTo>
                    <a:pt x="885" y="769"/>
                    <a:pt x="748" y="784"/>
                    <a:pt x="591" y="786"/>
                  </a:cubicBezTo>
                  <a:cubicBezTo>
                    <a:pt x="434" y="788"/>
                    <a:pt x="195" y="764"/>
                    <a:pt x="98" y="741"/>
                  </a:cubicBezTo>
                  <a:cubicBezTo>
                    <a:pt x="1" y="718"/>
                    <a:pt x="0" y="658"/>
                    <a:pt x="7" y="650"/>
                  </a:cubicBezTo>
                  <a:close/>
                </a:path>
              </a:pathLst>
            </a:custGeom>
            <a:solidFill>
              <a:srgbClr val="DDF2FF"/>
            </a:solidFill>
            <a:ln w="9525">
              <a:noFill/>
              <a:round/>
              <a:headEnd/>
              <a:tailEnd/>
            </a:ln>
            <a:effectLst/>
          </p:spPr>
          <p:txBody>
            <a:bodyPr/>
            <a:lstStyle/>
            <a:p>
              <a:endParaRPr lang="zh-CN" altLang="en-US"/>
            </a:p>
          </p:txBody>
        </p:sp>
        <p:sp>
          <p:nvSpPr>
            <p:cNvPr id="40979" name="Freeform 19"/>
            <p:cNvSpPr>
              <a:spLocks/>
            </p:cNvSpPr>
            <p:nvPr/>
          </p:nvSpPr>
          <p:spPr bwMode="ltGray">
            <a:xfrm>
              <a:off x="4198" y="1089"/>
              <a:ext cx="1273" cy="1017"/>
            </a:xfrm>
            <a:custGeom>
              <a:avLst/>
              <a:gdLst/>
              <a:ahLst/>
              <a:cxnLst>
                <a:cxn ang="0">
                  <a:pos x="287" y="318"/>
                </a:cxn>
                <a:cxn ang="0">
                  <a:pos x="259" y="294"/>
                </a:cxn>
                <a:cxn ang="0">
                  <a:pos x="214" y="384"/>
                </a:cxn>
                <a:cxn ang="0">
                  <a:pos x="121" y="423"/>
                </a:cxn>
                <a:cxn ang="0">
                  <a:pos x="79" y="387"/>
                </a:cxn>
                <a:cxn ang="0">
                  <a:pos x="46" y="420"/>
                </a:cxn>
                <a:cxn ang="0">
                  <a:pos x="15" y="454"/>
                </a:cxn>
                <a:cxn ang="0">
                  <a:pos x="151" y="454"/>
                </a:cxn>
                <a:cxn ang="0">
                  <a:pos x="46" y="561"/>
                </a:cxn>
                <a:cxn ang="0">
                  <a:pos x="7" y="654"/>
                </a:cxn>
                <a:cxn ang="0">
                  <a:pos x="46" y="753"/>
                </a:cxn>
                <a:cxn ang="0">
                  <a:pos x="85" y="795"/>
                </a:cxn>
                <a:cxn ang="0">
                  <a:pos x="16" y="822"/>
                </a:cxn>
                <a:cxn ang="0">
                  <a:pos x="196" y="801"/>
                </a:cxn>
                <a:cxn ang="0">
                  <a:pos x="82" y="1068"/>
                </a:cxn>
                <a:cxn ang="0">
                  <a:pos x="118" y="1101"/>
                </a:cxn>
                <a:cxn ang="0">
                  <a:pos x="241" y="862"/>
                </a:cxn>
                <a:cxn ang="0">
                  <a:pos x="295" y="816"/>
                </a:cxn>
                <a:cxn ang="0">
                  <a:pos x="250" y="732"/>
                </a:cxn>
                <a:cxn ang="0">
                  <a:pos x="287" y="771"/>
                </a:cxn>
                <a:cxn ang="0">
                  <a:pos x="610" y="696"/>
                </a:cxn>
                <a:cxn ang="0">
                  <a:pos x="820" y="810"/>
                </a:cxn>
                <a:cxn ang="0">
                  <a:pos x="967" y="998"/>
                </a:cxn>
                <a:cxn ang="0">
                  <a:pos x="997" y="963"/>
                </a:cxn>
                <a:cxn ang="0">
                  <a:pos x="1348" y="1029"/>
                </a:cxn>
                <a:cxn ang="0">
                  <a:pos x="1300" y="960"/>
                </a:cxn>
                <a:cxn ang="0">
                  <a:pos x="1336" y="785"/>
                </a:cxn>
                <a:cxn ang="0">
                  <a:pos x="1162" y="456"/>
                </a:cxn>
                <a:cxn ang="0">
                  <a:pos x="1007" y="227"/>
                </a:cxn>
                <a:cxn ang="0">
                  <a:pos x="860" y="99"/>
                </a:cxn>
                <a:cxn ang="0">
                  <a:pos x="664" y="0"/>
                </a:cxn>
                <a:cxn ang="0">
                  <a:pos x="695" y="91"/>
                </a:cxn>
                <a:cxn ang="0">
                  <a:pos x="520" y="15"/>
                </a:cxn>
                <a:cxn ang="0">
                  <a:pos x="469" y="93"/>
                </a:cxn>
                <a:cxn ang="0">
                  <a:pos x="430" y="189"/>
                </a:cxn>
                <a:cxn ang="0">
                  <a:pos x="712" y="234"/>
                </a:cxn>
                <a:cxn ang="0">
                  <a:pos x="634" y="342"/>
                </a:cxn>
                <a:cxn ang="0">
                  <a:pos x="565" y="363"/>
                </a:cxn>
                <a:cxn ang="0">
                  <a:pos x="423" y="318"/>
                </a:cxn>
                <a:cxn ang="0">
                  <a:pos x="283" y="234"/>
                </a:cxn>
              </a:cxnLst>
              <a:rect l="0" t="0" r="r" b="b"/>
              <a:pathLst>
                <a:path w="1421" h="1134">
                  <a:moveTo>
                    <a:pt x="287" y="273"/>
                  </a:moveTo>
                  <a:lnTo>
                    <a:pt x="287" y="318"/>
                  </a:lnTo>
                  <a:lnTo>
                    <a:pt x="253" y="336"/>
                  </a:lnTo>
                  <a:lnTo>
                    <a:pt x="259" y="294"/>
                  </a:lnTo>
                  <a:lnTo>
                    <a:pt x="223" y="318"/>
                  </a:lnTo>
                  <a:lnTo>
                    <a:pt x="214" y="384"/>
                  </a:lnTo>
                  <a:lnTo>
                    <a:pt x="154" y="396"/>
                  </a:lnTo>
                  <a:lnTo>
                    <a:pt x="121" y="423"/>
                  </a:lnTo>
                  <a:lnTo>
                    <a:pt x="85" y="423"/>
                  </a:lnTo>
                  <a:lnTo>
                    <a:pt x="79" y="387"/>
                  </a:lnTo>
                  <a:lnTo>
                    <a:pt x="46" y="387"/>
                  </a:lnTo>
                  <a:lnTo>
                    <a:pt x="46" y="420"/>
                  </a:lnTo>
                  <a:lnTo>
                    <a:pt x="13" y="426"/>
                  </a:lnTo>
                  <a:lnTo>
                    <a:pt x="15" y="454"/>
                  </a:lnTo>
                  <a:lnTo>
                    <a:pt x="60" y="454"/>
                  </a:lnTo>
                  <a:lnTo>
                    <a:pt x="151" y="454"/>
                  </a:lnTo>
                  <a:lnTo>
                    <a:pt x="105" y="545"/>
                  </a:lnTo>
                  <a:lnTo>
                    <a:pt x="46" y="561"/>
                  </a:lnTo>
                  <a:cubicBezTo>
                    <a:pt x="30" y="571"/>
                    <a:pt x="16" y="588"/>
                    <a:pt x="10" y="603"/>
                  </a:cubicBezTo>
                  <a:cubicBezTo>
                    <a:pt x="4" y="618"/>
                    <a:pt x="0" y="639"/>
                    <a:pt x="7" y="654"/>
                  </a:cubicBezTo>
                  <a:lnTo>
                    <a:pt x="49" y="693"/>
                  </a:lnTo>
                  <a:lnTo>
                    <a:pt x="46" y="753"/>
                  </a:lnTo>
                  <a:lnTo>
                    <a:pt x="76" y="762"/>
                  </a:lnTo>
                  <a:lnTo>
                    <a:pt x="85" y="795"/>
                  </a:lnTo>
                  <a:lnTo>
                    <a:pt x="46" y="792"/>
                  </a:lnTo>
                  <a:lnTo>
                    <a:pt x="16" y="822"/>
                  </a:lnTo>
                  <a:lnTo>
                    <a:pt x="121" y="837"/>
                  </a:lnTo>
                  <a:lnTo>
                    <a:pt x="196" y="801"/>
                  </a:lnTo>
                  <a:lnTo>
                    <a:pt x="166" y="975"/>
                  </a:lnTo>
                  <a:lnTo>
                    <a:pt x="82" y="1068"/>
                  </a:lnTo>
                  <a:cubicBezTo>
                    <a:pt x="65" y="1093"/>
                    <a:pt x="49" y="1116"/>
                    <a:pt x="67" y="1125"/>
                  </a:cubicBezTo>
                  <a:cubicBezTo>
                    <a:pt x="85" y="1134"/>
                    <a:pt x="101" y="1124"/>
                    <a:pt x="118" y="1101"/>
                  </a:cubicBezTo>
                  <a:lnTo>
                    <a:pt x="193" y="957"/>
                  </a:lnTo>
                  <a:lnTo>
                    <a:pt x="241" y="862"/>
                  </a:lnTo>
                  <a:lnTo>
                    <a:pt x="287" y="862"/>
                  </a:lnTo>
                  <a:lnTo>
                    <a:pt x="295" y="816"/>
                  </a:lnTo>
                  <a:lnTo>
                    <a:pt x="256" y="792"/>
                  </a:lnTo>
                  <a:lnTo>
                    <a:pt x="250" y="732"/>
                  </a:lnTo>
                  <a:lnTo>
                    <a:pt x="287" y="726"/>
                  </a:lnTo>
                  <a:lnTo>
                    <a:pt x="287" y="771"/>
                  </a:lnTo>
                  <a:lnTo>
                    <a:pt x="400" y="696"/>
                  </a:lnTo>
                  <a:cubicBezTo>
                    <a:pt x="454" y="684"/>
                    <a:pt x="550" y="687"/>
                    <a:pt x="610" y="696"/>
                  </a:cubicBezTo>
                  <a:cubicBezTo>
                    <a:pt x="670" y="705"/>
                    <a:pt x="728" y="734"/>
                    <a:pt x="763" y="753"/>
                  </a:cubicBezTo>
                  <a:cubicBezTo>
                    <a:pt x="798" y="772"/>
                    <a:pt x="801" y="784"/>
                    <a:pt x="820" y="810"/>
                  </a:cubicBezTo>
                  <a:lnTo>
                    <a:pt x="877" y="908"/>
                  </a:lnTo>
                  <a:lnTo>
                    <a:pt x="967" y="998"/>
                  </a:lnTo>
                  <a:lnTo>
                    <a:pt x="925" y="906"/>
                  </a:lnTo>
                  <a:cubicBezTo>
                    <a:pt x="930" y="900"/>
                    <a:pt x="904" y="939"/>
                    <a:pt x="997" y="963"/>
                  </a:cubicBezTo>
                  <a:cubicBezTo>
                    <a:pt x="1090" y="987"/>
                    <a:pt x="1170" y="1000"/>
                    <a:pt x="1228" y="1011"/>
                  </a:cubicBezTo>
                  <a:lnTo>
                    <a:pt x="1348" y="1029"/>
                  </a:lnTo>
                  <a:lnTo>
                    <a:pt x="1375" y="998"/>
                  </a:lnTo>
                  <a:lnTo>
                    <a:pt x="1300" y="960"/>
                  </a:lnTo>
                  <a:lnTo>
                    <a:pt x="1421" y="953"/>
                  </a:lnTo>
                  <a:lnTo>
                    <a:pt x="1336" y="785"/>
                  </a:lnTo>
                  <a:cubicBezTo>
                    <a:pt x="1307" y="722"/>
                    <a:pt x="1273" y="630"/>
                    <a:pt x="1244" y="575"/>
                  </a:cubicBezTo>
                  <a:cubicBezTo>
                    <a:pt x="1166" y="463"/>
                    <a:pt x="1188" y="486"/>
                    <a:pt x="1162" y="456"/>
                  </a:cubicBezTo>
                  <a:lnTo>
                    <a:pt x="1107" y="383"/>
                  </a:lnTo>
                  <a:lnTo>
                    <a:pt x="1007" y="227"/>
                  </a:lnTo>
                  <a:lnTo>
                    <a:pt x="924" y="154"/>
                  </a:lnTo>
                  <a:lnTo>
                    <a:pt x="860" y="99"/>
                  </a:lnTo>
                  <a:lnTo>
                    <a:pt x="709" y="0"/>
                  </a:lnTo>
                  <a:lnTo>
                    <a:pt x="664" y="0"/>
                  </a:lnTo>
                  <a:lnTo>
                    <a:pt x="730" y="81"/>
                  </a:lnTo>
                  <a:lnTo>
                    <a:pt x="695" y="91"/>
                  </a:lnTo>
                  <a:lnTo>
                    <a:pt x="634" y="24"/>
                  </a:lnTo>
                  <a:lnTo>
                    <a:pt x="520" y="15"/>
                  </a:lnTo>
                  <a:lnTo>
                    <a:pt x="493" y="51"/>
                  </a:lnTo>
                  <a:lnTo>
                    <a:pt x="469" y="93"/>
                  </a:lnTo>
                  <a:lnTo>
                    <a:pt x="436" y="153"/>
                  </a:lnTo>
                  <a:lnTo>
                    <a:pt x="430" y="189"/>
                  </a:lnTo>
                  <a:lnTo>
                    <a:pt x="706" y="186"/>
                  </a:lnTo>
                  <a:lnTo>
                    <a:pt x="712" y="234"/>
                  </a:lnTo>
                  <a:lnTo>
                    <a:pt x="628" y="291"/>
                  </a:lnTo>
                  <a:lnTo>
                    <a:pt x="634" y="342"/>
                  </a:lnTo>
                  <a:lnTo>
                    <a:pt x="574" y="399"/>
                  </a:lnTo>
                  <a:lnTo>
                    <a:pt x="565" y="363"/>
                  </a:lnTo>
                  <a:lnTo>
                    <a:pt x="505" y="366"/>
                  </a:lnTo>
                  <a:cubicBezTo>
                    <a:pt x="481" y="359"/>
                    <a:pt x="448" y="339"/>
                    <a:pt x="423" y="318"/>
                  </a:cubicBezTo>
                  <a:lnTo>
                    <a:pt x="355" y="243"/>
                  </a:lnTo>
                  <a:lnTo>
                    <a:pt x="283" y="234"/>
                  </a:lnTo>
                  <a:lnTo>
                    <a:pt x="287" y="318"/>
                  </a:lnTo>
                </a:path>
              </a:pathLst>
            </a:custGeom>
            <a:solidFill>
              <a:srgbClr val="DDF2FF"/>
            </a:solidFill>
            <a:ln w="9525">
              <a:noFill/>
              <a:round/>
              <a:headEnd/>
              <a:tailEnd/>
            </a:ln>
            <a:effectLst/>
          </p:spPr>
          <p:txBody>
            <a:bodyPr/>
            <a:lstStyle/>
            <a:p>
              <a:endParaRPr lang="zh-CN" altLang="en-US"/>
            </a:p>
          </p:txBody>
        </p:sp>
        <p:sp>
          <p:nvSpPr>
            <p:cNvPr id="40980" name="Freeform 20"/>
            <p:cNvSpPr>
              <a:spLocks/>
            </p:cNvSpPr>
            <p:nvPr/>
          </p:nvSpPr>
          <p:spPr bwMode="ltGray">
            <a:xfrm>
              <a:off x="4408" y="1097"/>
              <a:ext cx="209" cy="188"/>
            </a:xfrm>
            <a:custGeom>
              <a:avLst/>
              <a:gdLst/>
              <a:ahLst/>
              <a:cxnLst>
                <a:cxn ang="0">
                  <a:pos x="18" y="177"/>
                </a:cxn>
                <a:cxn ang="0">
                  <a:pos x="0" y="201"/>
                </a:cxn>
                <a:cxn ang="0">
                  <a:pos x="78" y="210"/>
                </a:cxn>
                <a:cxn ang="0">
                  <a:pos x="132" y="204"/>
                </a:cxn>
                <a:cxn ang="0">
                  <a:pos x="147" y="183"/>
                </a:cxn>
                <a:cxn ang="0">
                  <a:pos x="153" y="111"/>
                </a:cxn>
                <a:cxn ang="0">
                  <a:pos x="233" y="82"/>
                </a:cxn>
                <a:cxn ang="0">
                  <a:pos x="159" y="0"/>
                </a:cxn>
                <a:cxn ang="0">
                  <a:pos x="165" y="48"/>
                </a:cxn>
                <a:cxn ang="0">
                  <a:pos x="123" y="57"/>
                </a:cxn>
                <a:cxn ang="0">
                  <a:pos x="117" y="87"/>
                </a:cxn>
                <a:cxn ang="0">
                  <a:pos x="54" y="78"/>
                </a:cxn>
                <a:cxn ang="0">
                  <a:pos x="57" y="159"/>
                </a:cxn>
                <a:cxn ang="0">
                  <a:pos x="18" y="177"/>
                </a:cxn>
              </a:cxnLst>
              <a:rect l="0" t="0" r="r" b="b"/>
              <a:pathLst>
                <a:path w="233" h="210">
                  <a:moveTo>
                    <a:pt x="18" y="177"/>
                  </a:moveTo>
                  <a:lnTo>
                    <a:pt x="0" y="201"/>
                  </a:lnTo>
                  <a:lnTo>
                    <a:pt x="78" y="210"/>
                  </a:lnTo>
                  <a:lnTo>
                    <a:pt x="132" y="204"/>
                  </a:lnTo>
                  <a:lnTo>
                    <a:pt x="147" y="183"/>
                  </a:lnTo>
                  <a:lnTo>
                    <a:pt x="153" y="111"/>
                  </a:lnTo>
                  <a:lnTo>
                    <a:pt x="233" y="82"/>
                  </a:lnTo>
                  <a:lnTo>
                    <a:pt x="159" y="0"/>
                  </a:lnTo>
                  <a:lnTo>
                    <a:pt x="165" y="48"/>
                  </a:lnTo>
                  <a:lnTo>
                    <a:pt x="123" y="57"/>
                  </a:lnTo>
                  <a:lnTo>
                    <a:pt x="117" y="87"/>
                  </a:lnTo>
                  <a:cubicBezTo>
                    <a:pt x="78" y="99"/>
                    <a:pt x="61" y="65"/>
                    <a:pt x="54" y="78"/>
                  </a:cubicBezTo>
                  <a:lnTo>
                    <a:pt x="57" y="159"/>
                  </a:lnTo>
                  <a:lnTo>
                    <a:pt x="18" y="177"/>
                  </a:lnTo>
                  <a:close/>
                </a:path>
              </a:pathLst>
            </a:custGeom>
            <a:solidFill>
              <a:srgbClr val="DDF2FF"/>
            </a:solidFill>
            <a:ln w="9525">
              <a:noFill/>
              <a:round/>
              <a:headEnd/>
              <a:tailEnd/>
            </a:ln>
            <a:effectLst/>
          </p:spPr>
          <p:txBody>
            <a:bodyPr/>
            <a:lstStyle/>
            <a:p>
              <a:endParaRPr lang="zh-CN" altLang="en-US"/>
            </a:p>
          </p:txBody>
        </p:sp>
        <p:sp>
          <p:nvSpPr>
            <p:cNvPr id="40981" name="Freeform 21"/>
            <p:cNvSpPr>
              <a:spLocks/>
            </p:cNvSpPr>
            <p:nvPr/>
          </p:nvSpPr>
          <p:spPr bwMode="ltGray">
            <a:xfrm>
              <a:off x="4043" y="1045"/>
              <a:ext cx="451" cy="348"/>
            </a:xfrm>
            <a:custGeom>
              <a:avLst/>
              <a:gdLst/>
              <a:ahLst/>
              <a:cxnLst>
                <a:cxn ang="0">
                  <a:pos x="97" y="367"/>
                </a:cxn>
                <a:cxn ang="0">
                  <a:pos x="142" y="367"/>
                </a:cxn>
                <a:cxn ang="0">
                  <a:pos x="231" y="337"/>
                </a:cxn>
                <a:cxn ang="0">
                  <a:pos x="261" y="337"/>
                </a:cxn>
                <a:cxn ang="0">
                  <a:pos x="303" y="340"/>
                </a:cxn>
                <a:cxn ang="0">
                  <a:pos x="324" y="367"/>
                </a:cxn>
                <a:cxn ang="0">
                  <a:pos x="324" y="322"/>
                </a:cxn>
                <a:cxn ang="0">
                  <a:pos x="369" y="276"/>
                </a:cxn>
                <a:cxn ang="0">
                  <a:pos x="414" y="276"/>
                </a:cxn>
                <a:cxn ang="0">
                  <a:pos x="324" y="231"/>
                </a:cxn>
                <a:cxn ang="0">
                  <a:pos x="291" y="277"/>
                </a:cxn>
                <a:cxn ang="0">
                  <a:pos x="188" y="276"/>
                </a:cxn>
                <a:cxn ang="0">
                  <a:pos x="233" y="231"/>
                </a:cxn>
                <a:cxn ang="0">
                  <a:pos x="233" y="185"/>
                </a:cxn>
                <a:cxn ang="0">
                  <a:pos x="278" y="185"/>
                </a:cxn>
                <a:cxn ang="0">
                  <a:pos x="321" y="163"/>
                </a:cxn>
                <a:cxn ang="0">
                  <a:pos x="393" y="202"/>
                </a:cxn>
                <a:cxn ang="0">
                  <a:pos x="438" y="160"/>
                </a:cxn>
                <a:cxn ang="0">
                  <a:pos x="462" y="106"/>
                </a:cxn>
                <a:cxn ang="0">
                  <a:pos x="456" y="82"/>
                </a:cxn>
                <a:cxn ang="0">
                  <a:pos x="504" y="67"/>
                </a:cxn>
                <a:cxn ang="0">
                  <a:pos x="501" y="34"/>
                </a:cxn>
                <a:cxn ang="0">
                  <a:pos x="465" y="10"/>
                </a:cxn>
                <a:cxn ang="0">
                  <a:pos x="354" y="10"/>
                </a:cxn>
                <a:cxn ang="0">
                  <a:pos x="222" y="73"/>
                </a:cxn>
                <a:cxn ang="0">
                  <a:pos x="195" y="103"/>
                </a:cxn>
                <a:cxn ang="0">
                  <a:pos x="147" y="106"/>
                </a:cxn>
                <a:cxn ang="0">
                  <a:pos x="81" y="130"/>
                </a:cxn>
                <a:cxn ang="0">
                  <a:pos x="66" y="148"/>
                </a:cxn>
                <a:cxn ang="0">
                  <a:pos x="52" y="185"/>
                </a:cxn>
                <a:cxn ang="0">
                  <a:pos x="52" y="231"/>
                </a:cxn>
                <a:cxn ang="0">
                  <a:pos x="15" y="241"/>
                </a:cxn>
                <a:cxn ang="0">
                  <a:pos x="15" y="340"/>
                </a:cxn>
                <a:cxn ang="0">
                  <a:pos x="54" y="340"/>
                </a:cxn>
                <a:cxn ang="0">
                  <a:pos x="60" y="298"/>
                </a:cxn>
                <a:cxn ang="0">
                  <a:pos x="147" y="301"/>
                </a:cxn>
                <a:cxn ang="0">
                  <a:pos x="132" y="331"/>
                </a:cxn>
                <a:cxn ang="0">
                  <a:pos x="87" y="337"/>
                </a:cxn>
                <a:cxn ang="0">
                  <a:pos x="97" y="367"/>
                </a:cxn>
              </a:cxnLst>
              <a:rect l="0" t="0" r="r" b="b"/>
              <a:pathLst>
                <a:path w="504" h="388">
                  <a:moveTo>
                    <a:pt x="97" y="367"/>
                  </a:moveTo>
                  <a:lnTo>
                    <a:pt x="142" y="367"/>
                  </a:lnTo>
                  <a:cubicBezTo>
                    <a:pt x="164" y="362"/>
                    <a:pt x="180" y="340"/>
                    <a:pt x="231" y="337"/>
                  </a:cubicBezTo>
                  <a:cubicBezTo>
                    <a:pt x="282" y="334"/>
                    <a:pt x="244" y="337"/>
                    <a:pt x="261" y="337"/>
                  </a:cubicBezTo>
                  <a:lnTo>
                    <a:pt x="303" y="340"/>
                  </a:lnTo>
                  <a:lnTo>
                    <a:pt x="324" y="367"/>
                  </a:lnTo>
                  <a:lnTo>
                    <a:pt x="324" y="322"/>
                  </a:lnTo>
                  <a:lnTo>
                    <a:pt x="369" y="276"/>
                  </a:lnTo>
                  <a:lnTo>
                    <a:pt x="414" y="276"/>
                  </a:lnTo>
                  <a:lnTo>
                    <a:pt x="324" y="231"/>
                  </a:lnTo>
                  <a:lnTo>
                    <a:pt x="291" y="277"/>
                  </a:lnTo>
                  <a:lnTo>
                    <a:pt x="188" y="276"/>
                  </a:lnTo>
                  <a:lnTo>
                    <a:pt x="233" y="231"/>
                  </a:lnTo>
                  <a:lnTo>
                    <a:pt x="233" y="185"/>
                  </a:lnTo>
                  <a:lnTo>
                    <a:pt x="278" y="185"/>
                  </a:lnTo>
                  <a:lnTo>
                    <a:pt x="321" y="163"/>
                  </a:lnTo>
                  <a:lnTo>
                    <a:pt x="393" y="202"/>
                  </a:lnTo>
                  <a:lnTo>
                    <a:pt x="438" y="160"/>
                  </a:lnTo>
                  <a:lnTo>
                    <a:pt x="462" y="106"/>
                  </a:lnTo>
                  <a:lnTo>
                    <a:pt x="456" y="82"/>
                  </a:lnTo>
                  <a:lnTo>
                    <a:pt x="504" y="67"/>
                  </a:lnTo>
                  <a:lnTo>
                    <a:pt x="501" y="34"/>
                  </a:lnTo>
                  <a:lnTo>
                    <a:pt x="465" y="10"/>
                  </a:lnTo>
                  <a:cubicBezTo>
                    <a:pt x="441" y="6"/>
                    <a:pt x="394" y="0"/>
                    <a:pt x="354" y="10"/>
                  </a:cubicBezTo>
                  <a:cubicBezTo>
                    <a:pt x="306" y="13"/>
                    <a:pt x="248" y="56"/>
                    <a:pt x="222" y="73"/>
                  </a:cubicBezTo>
                  <a:lnTo>
                    <a:pt x="195" y="103"/>
                  </a:lnTo>
                  <a:lnTo>
                    <a:pt x="147" y="106"/>
                  </a:lnTo>
                  <a:lnTo>
                    <a:pt x="81" y="130"/>
                  </a:lnTo>
                  <a:cubicBezTo>
                    <a:pt x="68" y="137"/>
                    <a:pt x="71" y="139"/>
                    <a:pt x="66" y="148"/>
                  </a:cubicBezTo>
                  <a:cubicBezTo>
                    <a:pt x="61" y="157"/>
                    <a:pt x="54" y="171"/>
                    <a:pt x="52" y="185"/>
                  </a:cubicBezTo>
                  <a:cubicBezTo>
                    <a:pt x="38" y="210"/>
                    <a:pt x="58" y="222"/>
                    <a:pt x="52" y="231"/>
                  </a:cubicBezTo>
                  <a:lnTo>
                    <a:pt x="15" y="241"/>
                  </a:lnTo>
                  <a:cubicBezTo>
                    <a:pt x="9" y="259"/>
                    <a:pt x="0" y="292"/>
                    <a:pt x="15" y="340"/>
                  </a:cubicBezTo>
                  <a:cubicBezTo>
                    <a:pt x="30" y="388"/>
                    <a:pt x="46" y="347"/>
                    <a:pt x="54" y="340"/>
                  </a:cubicBezTo>
                  <a:lnTo>
                    <a:pt x="60" y="298"/>
                  </a:lnTo>
                  <a:lnTo>
                    <a:pt x="147" y="301"/>
                  </a:lnTo>
                  <a:lnTo>
                    <a:pt x="132" y="331"/>
                  </a:lnTo>
                  <a:lnTo>
                    <a:pt x="87" y="337"/>
                  </a:lnTo>
                  <a:lnTo>
                    <a:pt x="97" y="367"/>
                  </a:lnTo>
                  <a:close/>
                </a:path>
              </a:pathLst>
            </a:custGeom>
            <a:solidFill>
              <a:srgbClr val="DDF2FF"/>
            </a:solidFill>
            <a:ln w="9525">
              <a:noFill/>
              <a:round/>
              <a:headEnd/>
              <a:tailEnd/>
            </a:ln>
            <a:effectLst/>
          </p:spPr>
          <p:txBody>
            <a:bodyPr/>
            <a:lstStyle/>
            <a:p>
              <a:endParaRPr lang="zh-CN" altLang="en-US"/>
            </a:p>
          </p:txBody>
        </p:sp>
        <p:sp>
          <p:nvSpPr>
            <p:cNvPr id="40982" name="Freeform 22"/>
            <p:cNvSpPr>
              <a:spLocks/>
            </p:cNvSpPr>
            <p:nvPr/>
          </p:nvSpPr>
          <p:spPr bwMode="ltGray">
            <a:xfrm>
              <a:off x="4118" y="960"/>
              <a:ext cx="174" cy="156"/>
            </a:xfrm>
            <a:custGeom>
              <a:avLst/>
              <a:gdLst/>
              <a:ahLst/>
              <a:cxnLst>
                <a:cxn ang="0">
                  <a:pos x="0" y="174"/>
                </a:cxn>
                <a:cxn ang="0">
                  <a:pos x="33" y="135"/>
                </a:cxn>
                <a:cxn ang="0">
                  <a:pos x="105" y="132"/>
                </a:cxn>
                <a:cxn ang="0">
                  <a:pos x="138" y="93"/>
                </a:cxn>
                <a:cxn ang="0">
                  <a:pos x="141" y="69"/>
                </a:cxn>
                <a:cxn ang="0">
                  <a:pos x="194" y="54"/>
                </a:cxn>
                <a:cxn ang="0">
                  <a:pos x="168" y="27"/>
                </a:cxn>
                <a:cxn ang="0">
                  <a:pos x="135" y="30"/>
                </a:cxn>
                <a:cxn ang="0">
                  <a:pos x="99" y="0"/>
                </a:cxn>
                <a:cxn ang="0">
                  <a:pos x="72" y="33"/>
                </a:cxn>
                <a:cxn ang="0">
                  <a:pos x="0" y="87"/>
                </a:cxn>
                <a:cxn ang="0">
                  <a:pos x="0" y="174"/>
                </a:cxn>
              </a:cxnLst>
              <a:rect l="0" t="0" r="r" b="b"/>
              <a:pathLst>
                <a:path w="194" h="174">
                  <a:moveTo>
                    <a:pt x="0" y="174"/>
                  </a:moveTo>
                  <a:lnTo>
                    <a:pt x="33" y="135"/>
                  </a:lnTo>
                  <a:lnTo>
                    <a:pt x="105" y="132"/>
                  </a:lnTo>
                  <a:lnTo>
                    <a:pt x="138" y="93"/>
                  </a:lnTo>
                  <a:lnTo>
                    <a:pt x="141" y="69"/>
                  </a:lnTo>
                  <a:lnTo>
                    <a:pt x="194" y="54"/>
                  </a:lnTo>
                  <a:lnTo>
                    <a:pt x="168" y="27"/>
                  </a:lnTo>
                  <a:lnTo>
                    <a:pt x="135" y="30"/>
                  </a:lnTo>
                  <a:lnTo>
                    <a:pt x="99" y="0"/>
                  </a:lnTo>
                  <a:lnTo>
                    <a:pt x="72" y="33"/>
                  </a:lnTo>
                  <a:lnTo>
                    <a:pt x="0" y="87"/>
                  </a:lnTo>
                  <a:lnTo>
                    <a:pt x="0" y="174"/>
                  </a:lnTo>
                  <a:close/>
                </a:path>
              </a:pathLst>
            </a:custGeom>
            <a:solidFill>
              <a:srgbClr val="DDF2FF"/>
            </a:solidFill>
            <a:ln w="9525">
              <a:noFill/>
              <a:round/>
              <a:headEnd/>
              <a:tailEnd/>
            </a:ln>
            <a:effectLst/>
          </p:spPr>
          <p:txBody>
            <a:bodyPr/>
            <a:lstStyle/>
            <a:p>
              <a:endParaRPr lang="zh-CN" altLang="en-US"/>
            </a:p>
          </p:txBody>
        </p:sp>
        <p:sp>
          <p:nvSpPr>
            <p:cNvPr id="40983" name="Freeform 23"/>
            <p:cNvSpPr>
              <a:spLocks/>
            </p:cNvSpPr>
            <p:nvPr/>
          </p:nvSpPr>
          <p:spPr bwMode="ltGray">
            <a:xfrm>
              <a:off x="2789" y="967"/>
              <a:ext cx="1460" cy="1790"/>
            </a:xfrm>
            <a:custGeom>
              <a:avLst/>
              <a:gdLst/>
              <a:ahLst/>
              <a:cxnLst>
                <a:cxn ang="0">
                  <a:pos x="1061" y="9"/>
                </a:cxn>
                <a:cxn ang="0">
                  <a:pos x="868" y="82"/>
                </a:cxn>
                <a:cxn ang="0">
                  <a:pos x="558" y="275"/>
                </a:cxn>
                <a:cxn ang="0">
                  <a:pos x="266" y="604"/>
                </a:cxn>
                <a:cxn ang="0">
                  <a:pos x="110" y="896"/>
                </a:cxn>
                <a:cxn ang="0">
                  <a:pos x="10" y="1271"/>
                </a:cxn>
                <a:cxn ang="0">
                  <a:pos x="19" y="1655"/>
                </a:cxn>
                <a:cxn ang="0">
                  <a:pos x="73" y="1786"/>
                </a:cxn>
                <a:cxn ang="0">
                  <a:pos x="145" y="1849"/>
                </a:cxn>
                <a:cxn ang="0">
                  <a:pos x="190" y="1996"/>
                </a:cxn>
                <a:cxn ang="0">
                  <a:pos x="214" y="1927"/>
                </a:cxn>
                <a:cxn ang="0">
                  <a:pos x="250" y="1819"/>
                </a:cxn>
                <a:cxn ang="0">
                  <a:pos x="277" y="1630"/>
                </a:cxn>
                <a:cxn ang="0">
                  <a:pos x="379" y="1525"/>
                </a:cxn>
                <a:cxn ang="0">
                  <a:pos x="385" y="1621"/>
                </a:cxn>
                <a:cxn ang="0">
                  <a:pos x="394" y="1696"/>
                </a:cxn>
                <a:cxn ang="0">
                  <a:pos x="352" y="1834"/>
                </a:cxn>
                <a:cxn ang="0">
                  <a:pos x="475" y="1609"/>
                </a:cxn>
                <a:cxn ang="0">
                  <a:pos x="526" y="1504"/>
                </a:cxn>
                <a:cxn ang="0">
                  <a:pos x="754" y="1507"/>
                </a:cxn>
                <a:cxn ang="0">
                  <a:pos x="823" y="1462"/>
                </a:cxn>
                <a:cxn ang="0">
                  <a:pos x="799" y="1549"/>
                </a:cxn>
                <a:cxn ang="0">
                  <a:pos x="868" y="1633"/>
                </a:cxn>
                <a:cxn ang="0">
                  <a:pos x="922" y="1462"/>
                </a:cxn>
                <a:cxn ang="0">
                  <a:pos x="763" y="1357"/>
                </a:cxn>
                <a:cxn ang="0">
                  <a:pos x="652" y="1288"/>
                </a:cxn>
                <a:cxn ang="0">
                  <a:pos x="670" y="1225"/>
                </a:cxn>
                <a:cxn ang="0">
                  <a:pos x="769" y="1180"/>
                </a:cxn>
                <a:cxn ang="0">
                  <a:pos x="958" y="1105"/>
                </a:cxn>
                <a:cxn ang="0">
                  <a:pos x="1042" y="1155"/>
                </a:cxn>
                <a:cxn ang="0">
                  <a:pos x="1147" y="1156"/>
                </a:cxn>
                <a:cxn ang="0">
                  <a:pos x="1261" y="1153"/>
                </a:cxn>
                <a:cxn ang="0">
                  <a:pos x="1147" y="1492"/>
                </a:cxn>
                <a:cxn ang="0">
                  <a:pos x="1261" y="1411"/>
                </a:cxn>
                <a:cxn ang="0">
                  <a:pos x="1279" y="1294"/>
                </a:cxn>
                <a:cxn ang="0">
                  <a:pos x="1384" y="1219"/>
                </a:cxn>
                <a:cxn ang="0">
                  <a:pos x="1420" y="1135"/>
                </a:cxn>
                <a:cxn ang="0">
                  <a:pos x="1552" y="1120"/>
                </a:cxn>
                <a:cxn ang="0">
                  <a:pos x="1618" y="1042"/>
                </a:cxn>
                <a:cxn ang="0">
                  <a:pos x="1555" y="1036"/>
                </a:cxn>
                <a:cxn ang="0">
                  <a:pos x="1483" y="958"/>
                </a:cxn>
                <a:cxn ang="0">
                  <a:pos x="1330" y="889"/>
                </a:cxn>
                <a:cxn ang="0">
                  <a:pos x="1177" y="913"/>
                </a:cxn>
                <a:cxn ang="0">
                  <a:pos x="1033" y="748"/>
                </a:cxn>
                <a:cxn ang="0">
                  <a:pos x="970" y="724"/>
                </a:cxn>
                <a:cxn ang="0">
                  <a:pos x="1039" y="676"/>
                </a:cxn>
                <a:cxn ang="0">
                  <a:pos x="979" y="631"/>
                </a:cxn>
                <a:cxn ang="0">
                  <a:pos x="913" y="592"/>
                </a:cxn>
                <a:cxn ang="0">
                  <a:pos x="861" y="520"/>
                </a:cxn>
                <a:cxn ang="0">
                  <a:pos x="868" y="445"/>
                </a:cxn>
                <a:cxn ang="0">
                  <a:pos x="994" y="481"/>
                </a:cxn>
                <a:cxn ang="0">
                  <a:pos x="913" y="436"/>
                </a:cxn>
                <a:cxn ang="0">
                  <a:pos x="919" y="391"/>
                </a:cxn>
                <a:cxn ang="0">
                  <a:pos x="1033" y="334"/>
                </a:cxn>
                <a:cxn ang="0">
                  <a:pos x="1048" y="277"/>
                </a:cxn>
                <a:cxn ang="0">
                  <a:pos x="1129" y="247"/>
                </a:cxn>
                <a:cxn ang="0">
                  <a:pos x="1174" y="136"/>
                </a:cxn>
                <a:cxn ang="0">
                  <a:pos x="1180" y="13"/>
                </a:cxn>
              </a:cxnLst>
              <a:rect l="0" t="0" r="r" b="b"/>
              <a:pathLst>
                <a:path w="1630" h="1996">
                  <a:moveTo>
                    <a:pt x="1125" y="0"/>
                  </a:moveTo>
                  <a:lnTo>
                    <a:pt x="1061" y="9"/>
                  </a:lnTo>
                  <a:lnTo>
                    <a:pt x="952" y="52"/>
                  </a:lnTo>
                  <a:lnTo>
                    <a:pt x="868" y="82"/>
                  </a:lnTo>
                  <a:lnTo>
                    <a:pt x="768" y="137"/>
                  </a:lnTo>
                  <a:lnTo>
                    <a:pt x="558" y="275"/>
                  </a:lnTo>
                  <a:lnTo>
                    <a:pt x="403" y="430"/>
                  </a:lnTo>
                  <a:lnTo>
                    <a:pt x="266" y="604"/>
                  </a:lnTo>
                  <a:cubicBezTo>
                    <a:pt x="226" y="660"/>
                    <a:pt x="189" y="720"/>
                    <a:pt x="163" y="769"/>
                  </a:cubicBezTo>
                  <a:cubicBezTo>
                    <a:pt x="135" y="828"/>
                    <a:pt x="129" y="844"/>
                    <a:pt x="110" y="896"/>
                  </a:cubicBezTo>
                  <a:lnTo>
                    <a:pt x="46" y="1079"/>
                  </a:lnTo>
                  <a:lnTo>
                    <a:pt x="10" y="1271"/>
                  </a:lnTo>
                  <a:lnTo>
                    <a:pt x="0" y="1445"/>
                  </a:lnTo>
                  <a:lnTo>
                    <a:pt x="19" y="1655"/>
                  </a:lnTo>
                  <a:lnTo>
                    <a:pt x="58" y="1735"/>
                  </a:lnTo>
                  <a:lnTo>
                    <a:pt x="73" y="1786"/>
                  </a:lnTo>
                  <a:lnTo>
                    <a:pt x="103" y="1777"/>
                  </a:lnTo>
                  <a:lnTo>
                    <a:pt x="145" y="1849"/>
                  </a:lnTo>
                  <a:lnTo>
                    <a:pt x="157" y="1957"/>
                  </a:lnTo>
                  <a:lnTo>
                    <a:pt x="190" y="1996"/>
                  </a:lnTo>
                  <a:lnTo>
                    <a:pt x="247" y="1993"/>
                  </a:lnTo>
                  <a:lnTo>
                    <a:pt x="214" y="1927"/>
                  </a:lnTo>
                  <a:lnTo>
                    <a:pt x="199" y="1834"/>
                  </a:lnTo>
                  <a:lnTo>
                    <a:pt x="250" y="1819"/>
                  </a:lnTo>
                  <a:lnTo>
                    <a:pt x="253" y="1705"/>
                  </a:lnTo>
                  <a:lnTo>
                    <a:pt x="277" y="1630"/>
                  </a:lnTo>
                  <a:lnTo>
                    <a:pt x="286" y="1591"/>
                  </a:lnTo>
                  <a:lnTo>
                    <a:pt x="379" y="1525"/>
                  </a:lnTo>
                  <a:lnTo>
                    <a:pt x="325" y="1627"/>
                  </a:lnTo>
                  <a:lnTo>
                    <a:pt x="385" y="1621"/>
                  </a:lnTo>
                  <a:lnTo>
                    <a:pt x="358" y="1666"/>
                  </a:lnTo>
                  <a:cubicBezTo>
                    <a:pt x="359" y="1678"/>
                    <a:pt x="395" y="1678"/>
                    <a:pt x="394" y="1696"/>
                  </a:cubicBezTo>
                  <a:cubicBezTo>
                    <a:pt x="393" y="1714"/>
                    <a:pt x="359" y="1754"/>
                    <a:pt x="352" y="1777"/>
                  </a:cubicBezTo>
                  <a:cubicBezTo>
                    <a:pt x="345" y="1800"/>
                    <a:pt x="330" y="1841"/>
                    <a:pt x="352" y="1834"/>
                  </a:cubicBezTo>
                  <a:cubicBezTo>
                    <a:pt x="374" y="1827"/>
                    <a:pt x="464" y="1769"/>
                    <a:pt x="484" y="1732"/>
                  </a:cubicBezTo>
                  <a:lnTo>
                    <a:pt x="475" y="1609"/>
                  </a:lnTo>
                  <a:lnTo>
                    <a:pt x="517" y="1558"/>
                  </a:lnTo>
                  <a:lnTo>
                    <a:pt x="526" y="1504"/>
                  </a:lnTo>
                  <a:lnTo>
                    <a:pt x="568" y="1570"/>
                  </a:lnTo>
                  <a:lnTo>
                    <a:pt x="754" y="1507"/>
                  </a:lnTo>
                  <a:lnTo>
                    <a:pt x="748" y="1438"/>
                  </a:lnTo>
                  <a:lnTo>
                    <a:pt x="823" y="1462"/>
                  </a:lnTo>
                  <a:lnTo>
                    <a:pt x="844" y="1513"/>
                  </a:lnTo>
                  <a:lnTo>
                    <a:pt x="799" y="1549"/>
                  </a:lnTo>
                  <a:cubicBezTo>
                    <a:pt x="793" y="1567"/>
                    <a:pt x="793" y="1585"/>
                    <a:pt x="808" y="1624"/>
                  </a:cubicBezTo>
                  <a:cubicBezTo>
                    <a:pt x="823" y="1663"/>
                    <a:pt x="859" y="1649"/>
                    <a:pt x="868" y="1633"/>
                  </a:cubicBezTo>
                  <a:lnTo>
                    <a:pt x="865" y="1528"/>
                  </a:lnTo>
                  <a:lnTo>
                    <a:pt x="922" y="1462"/>
                  </a:lnTo>
                  <a:lnTo>
                    <a:pt x="826" y="1417"/>
                  </a:lnTo>
                  <a:lnTo>
                    <a:pt x="763" y="1357"/>
                  </a:lnTo>
                  <a:lnTo>
                    <a:pt x="742" y="1300"/>
                  </a:lnTo>
                  <a:lnTo>
                    <a:pt x="652" y="1288"/>
                  </a:lnTo>
                  <a:lnTo>
                    <a:pt x="664" y="1255"/>
                  </a:lnTo>
                  <a:lnTo>
                    <a:pt x="670" y="1225"/>
                  </a:lnTo>
                  <a:lnTo>
                    <a:pt x="733" y="1222"/>
                  </a:lnTo>
                  <a:lnTo>
                    <a:pt x="769" y="1180"/>
                  </a:lnTo>
                  <a:lnTo>
                    <a:pt x="835" y="1090"/>
                  </a:lnTo>
                  <a:lnTo>
                    <a:pt x="958" y="1105"/>
                  </a:lnTo>
                  <a:lnTo>
                    <a:pt x="991" y="1153"/>
                  </a:lnTo>
                  <a:lnTo>
                    <a:pt x="1042" y="1155"/>
                  </a:lnTo>
                  <a:lnTo>
                    <a:pt x="1105" y="1090"/>
                  </a:lnTo>
                  <a:lnTo>
                    <a:pt x="1147" y="1156"/>
                  </a:lnTo>
                  <a:lnTo>
                    <a:pt x="1216" y="1132"/>
                  </a:lnTo>
                  <a:lnTo>
                    <a:pt x="1261" y="1153"/>
                  </a:lnTo>
                  <a:lnTo>
                    <a:pt x="1147" y="1360"/>
                  </a:lnTo>
                  <a:lnTo>
                    <a:pt x="1147" y="1492"/>
                  </a:lnTo>
                  <a:lnTo>
                    <a:pt x="1189" y="1492"/>
                  </a:lnTo>
                  <a:lnTo>
                    <a:pt x="1261" y="1411"/>
                  </a:lnTo>
                  <a:lnTo>
                    <a:pt x="1258" y="1327"/>
                  </a:lnTo>
                  <a:lnTo>
                    <a:pt x="1279" y="1294"/>
                  </a:lnTo>
                  <a:lnTo>
                    <a:pt x="1294" y="1243"/>
                  </a:lnTo>
                  <a:lnTo>
                    <a:pt x="1384" y="1219"/>
                  </a:lnTo>
                  <a:lnTo>
                    <a:pt x="1372" y="1162"/>
                  </a:lnTo>
                  <a:lnTo>
                    <a:pt x="1420" y="1135"/>
                  </a:lnTo>
                  <a:lnTo>
                    <a:pt x="1459" y="1117"/>
                  </a:lnTo>
                  <a:lnTo>
                    <a:pt x="1552" y="1120"/>
                  </a:lnTo>
                  <a:lnTo>
                    <a:pt x="1591" y="1063"/>
                  </a:lnTo>
                  <a:lnTo>
                    <a:pt x="1618" y="1042"/>
                  </a:lnTo>
                  <a:lnTo>
                    <a:pt x="1630" y="1024"/>
                  </a:lnTo>
                  <a:lnTo>
                    <a:pt x="1555" y="1036"/>
                  </a:lnTo>
                  <a:lnTo>
                    <a:pt x="1555" y="985"/>
                  </a:lnTo>
                  <a:lnTo>
                    <a:pt x="1483" y="958"/>
                  </a:lnTo>
                  <a:lnTo>
                    <a:pt x="1459" y="985"/>
                  </a:lnTo>
                  <a:lnTo>
                    <a:pt x="1330" y="889"/>
                  </a:lnTo>
                  <a:lnTo>
                    <a:pt x="1276" y="931"/>
                  </a:lnTo>
                  <a:lnTo>
                    <a:pt x="1177" y="913"/>
                  </a:lnTo>
                  <a:lnTo>
                    <a:pt x="1186" y="841"/>
                  </a:lnTo>
                  <a:lnTo>
                    <a:pt x="1033" y="748"/>
                  </a:lnTo>
                  <a:lnTo>
                    <a:pt x="970" y="763"/>
                  </a:lnTo>
                  <a:lnTo>
                    <a:pt x="970" y="724"/>
                  </a:lnTo>
                  <a:lnTo>
                    <a:pt x="1003" y="685"/>
                  </a:lnTo>
                  <a:lnTo>
                    <a:pt x="1039" y="676"/>
                  </a:lnTo>
                  <a:lnTo>
                    <a:pt x="1006" y="619"/>
                  </a:lnTo>
                  <a:lnTo>
                    <a:pt x="979" y="631"/>
                  </a:lnTo>
                  <a:lnTo>
                    <a:pt x="979" y="574"/>
                  </a:lnTo>
                  <a:lnTo>
                    <a:pt x="913" y="592"/>
                  </a:lnTo>
                  <a:lnTo>
                    <a:pt x="904" y="514"/>
                  </a:lnTo>
                  <a:lnTo>
                    <a:pt x="861" y="520"/>
                  </a:lnTo>
                  <a:lnTo>
                    <a:pt x="816" y="430"/>
                  </a:lnTo>
                  <a:lnTo>
                    <a:pt x="868" y="445"/>
                  </a:lnTo>
                  <a:lnTo>
                    <a:pt x="910" y="484"/>
                  </a:lnTo>
                  <a:lnTo>
                    <a:pt x="994" y="481"/>
                  </a:lnTo>
                  <a:lnTo>
                    <a:pt x="967" y="433"/>
                  </a:lnTo>
                  <a:lnTo>
                    <a:pt x="913" y="436"/>
                  </a:lnTo>
                  <a:lnTo>
                    <a:pt x="877" y="400"/>
                  </a:lnTo>
                  <a:lnTo>
                    <a:pt x="919" y="391"/>
                  </a:lnTo>
                  <a:lnTo>
                    <a:pt x="970" y="397"/>
                  </a:lnTo>
                  <a:lnTo>
                    <a:pt x="1033" y="334"/>
                  </a:lnTo>
                  <a:lnTo>
                    <a:pt x="1000" y="289"/>
                  </a:lnTo>
                  <a:lnTo>
                    <a:pt x="1048" y="277"/>
                  </a:lnTo>
                  <a:lnTo>
                    <a:pt x="1144" y="283"/>
                  </a:lnTo>
                  <a:lnTo>
                    <a:pt x="1129" y="247"/>
                  </a:lnTo>
                  <a:lnTo>
                    <a:pt x="1171" y="205"/>
                  </a:lnTo>
                  <a:lnTo>
                    <a:pt x="1174" y="136"/>
                  </a:lnTo>
                  <a:lnTo>
                    <a:pt x="1222" y="46"/>
                  </a:lnTo>
                  <a:lnTo>
                    <a:pt x="1180" y="13"/>
                  </a:lnTo>
                  <a:lnTo>
                    <a:pt x="1125" y="0"/>
                  </a:lnTo>
                  <a:close/>
                </a:path>
              </a:pathLst>
            </a:custGeom>
            <a:solidFill>
              <a:srgbClr val="DDF2FF"/>
            </a:solidFill>
            <a:ln w="9525">
              <a:noFill/>
              <a:round/>
              <a:headEnd/>
              <a:tailEnd/>
            </a:ln>
            <a:effectLst/>
          </p:spPr>
          <p:txBody>
            <a:bodyPr/>
            <a:lstStyle/>
            <a:p>
              <a:endParaRPr lang="zh-CN" altLang="en-US"/>
            </a:p>
          </p:txBody>
        </p:sp>
        <p:sp>
          <p:nvSpPr>
            <p:cNvPr id="40984" name="Freeform 24"/>
            <p:cNvSpPr>
              <a:spLocks/>
            </p:cNvSpPr>
            <p:nvPr/>
          </p:nvSpPr>
          <p:spPr bwMode="ltGray">
            <a:xfrm>
              <a:off x="3747" y="3265"/>
              <a:ext cx="400" cy="295"/>
            </a:xfrm>
            <a:custGeom>
              <a:avLst/>
              <a:gdLst/>
              <a:ahLst/>
              <a:cxnLst>
                <a:cxn ang="0">
                  <a:pos x="0" y="162"/>
                </a:cxn>
                <a:cxn ang="0">
                  <a:pos x="0" y="258"/>
                </a:cxn>
                <a:cxn ang="0">
                  <a:pos x="109" y="295"/>
                </a:cxn>
                <a:cxn ang="0">
                  <a:pos x="183" y="309"/>
                </a:cxn>
                <a:cxn ang="0">
                  <a:pos x="240" y="318"/>
                </a:cxn>
                <a:cxn ang="0">
                  <a:pos x="318" y="327"/>
                </a:cxn>
                <a:cxn ang="0">
                  <a:pos x="414" y="324"/>
                </a:cxn>
                <a:cxn ang="0">
                  <a:pos x="427" y="295"/>
                </a:cxn>
                <a:cxn ang="0">
                  <a:pos x="382" y="250"/>
                </a:cxn>
                <a:cxn ang="0">
                  <a:pos x="382" y="204"/>
                </a:cxn>
                <a:cxn ang="0">
                  <a:pos x="309" y="159"/>
                </a:cxn>
                <a:cxn ang="0">
                  <a:pos x="315" y="90"/>
                </a:cxn>
                <a:cxn ang="0">
                  <a:pos x="255" y="57"/>
                </a:cxn>
                <a:cxn ang="0">
                  <a:pos x="246" y="114"/>
                </a:cxn>
                <a:cxn ang="0">
                  <a:pos x="204" y="84"/>
                </a:cxn>
                <a:cxn ang="0">
                  <a:pos x="168" y="99"/>
                </a:cxn>
                <a:cxn ang="0">
                  <a:pos x="180" y="48"/>
                </a:cxn>
                <a:cxn ang="0">
                  <a:pos x="111" y="36"/>
                </a:cxn>
                <a:cxn ang="0">
                  <a:pos x="109" y="114"/>
                </a:cxn>
                <a:cxn ang="0">
                  <a:pos x="144" y="186"/>
                </a:cxn>
                <a:cxn ang="0">
                  <a:pos x="75" y="195"/>
                </a:cxn>
                <a:cxn ang="0">
                  <a:pos x="36" y="162"/>
                </a:cxn>
                <a:cxn ang="0">
                  <a:pos x="0" y="162"/>
                </a:cxn>
              </a:cxnLst>
              <a:rect l="0" t="0" r="r" b="b"/>
              <a:pathLst>
                <a:path w="446" h="329">
                  <a:moveTo>
                    <a:pt x="0" y="162"/>
                  </a:moveTo>
                  <a:lnTo>
                    <a:pt x="0" y="258"/>
                  </a:lnTo>
                  <a:lnTo>
                    <a:pt x="109" y="295"/>
                  </a:lnTo>
                  <a:lnTo>
                    <a:pt x="183" y="309"/>
                  </a:lnTo>
                  <a:lnTo>
                    <a:pt x="240" y="318"/>
                  </a:lnTo>
                  <a:lnTo>
                    <a:pt x="318" y="327"/>
                  </a:lnTo>
                  <a:lnTo>
                    <a:pt x="414" y="324"/>
                  </a:lnTo>
                  <a:cubicBezTo>
                    <a:pt x="432" y="319"/>
                    <a:pt x="446" y="329"/>
                    <a:pt x="427" y="295"/>
                  </a:cubicBezTo>
                  <a:cubicBezTo>
                    <a:pt x="408" y="261"/>
                    <a:pt x="389" y="265"/>
                    <a:pt x="382" y="250"/>
                  </a:cubicBezTo>
                  <a:lnTo>
                    <a:pt x="382" y="204"/>
                  </a:lnTo>
                  <a:lnTo>
                    <a:pt x="309" y="159"/>
                  </a:lnTo>
                  <a:cubicBezTo>
                    <a:pt x="298" y="140"/>
                    <a:pt x="333" y="144"/>
                    <a:pt x="315" y="90"/>
                  </a:cubicBezTo>
                  <a:cubicBezTo>
                    <a:pt x="297" y="36"/>
                    <a:pt x="266" y="53"/>
                    <a:pt x="255" y="57"/>
                  </a:cubicBezTo>
                  <a:lnTo>
                    <a:pt x="246" y="114"/>
                  </a:lnTo>
                  <a:lnTo>
                    <a:pt x="204" y="84"/>
                  </a:lnTo>
                  <a:lnTo>
                    <a:pt x="168" y="99"/>
                  </a:lnTo>
                  <a:lnTo>
                    <a:pt x="180" y="48"/>
                  </a:lnTo>
                  <a:cubicBezTo>
                    <a:pt x="171" y="38"/>
                    <a:pt x="135" y="0"/>
                    <a:pt x="111" y="36"/>
                  </a:cubicBezTo>
                  <a:cubicBezTo>
                    <a:pt x="87" y="72"/>
                    <a:pt x="104" y="89"/>
                    <a:pt x="109" y="114"/>
                  </a:cubicBezTo>
                  <a:lnTo>
                    <a:pt x="144" y="186"/>
                  </a:lnTo>
                  <a:lnTo>
                    <a:pt x="75" y="195"/>
                  </a:lnTo>
                  <a:lnTo>
                    <a:pt x="36" y="162"/>
                  </a:lnTo>
                  <a:lnTo>
                    <a:pt x="0" y="162"/>
                  </a:lnTo>
                  <a:close/>
                </a:path>
              </a:pathLst>
            </a:custGeom>
            <a:solidFill>
              <a:srgbClr val="DDF2FF"/>
            </a:solidFill>
            <a:ln w="9525">
              <a:noFill/>
              <a:round/>
              <a:headEnd/>
              <a:tailEnd/>
            </a:ln>
            <a:effectLst/>
          </p:spPr>
          <p:txBody>
            <a:bodyPr/>
            <a:lstStyle/>
            <a:p>
              <a:endParaRPr lang="zh-CN" altLang="en-US"/>
            </a:p>
          </p:txBody>
        </p:sp>
        <p:sp>
          <p:nvSpPr>
            <p:cNvPr id="40985" name="Freeform 25"/>
            <p:cNvSpPr>
              <a:spLocks/>
            </p:cNvSpPr>
            <p:nvPr/>
          </p:nvSpPr>
          <p:spPr bwMode="ltGray">
            <a:xfrm>
              <a:off x="3653" y="3182"/>
              <a:ext cx="395" cy="131"/>
            </a:xfrm>
            <a:custGeom>
              <a:avLst/>
              <a:gdLst/>
              <a:ahLst/>
              <a:cxnLst>
                <a:cxn ang="0">
                  <a:pos x="6" y="78"/>
                </a:cxn>
                <a:cxn ang="0">
                  <a:pos x="60" y="141"/>
                </a:cxn>
                <a:cxn ang="0">
                  <a:pos x="169" y="110"/>
                </a:cxn>
                <a:cxn ang="0">
                  <a:pos x="216" y="66"/>
                </a:cxn>
                <a:cxn ang="0">
                  <a:pos x="260" y="110"/>
                </a:cxn>
                <a:cxn ang="0">
                  <a:pos x="303" y="99"/>
                </a:cxn>
                <a:cxn ang="0">
                  <a:pos x="351" y="110"/>
                </a:cxn>
                <a:cxn ang="0">
                  <a:pos x="351" y="64"/>
                </a:cxn>
                <a:cxn ang="0">
                  <a:pos x="384" y="30"/>
                </a:cxn>
                <a:cxn ang="0">
                  <a:pos x="402" y="60"/>
                </a:cxn>
                <a:cxn ang="0">
                  <a:pos x="429" y="18"/>
                </a:cxn>
                <a:cxn ang="0">
                  <a:pos x="378" y="0"/>
                </a:cxn>
                <a:cxn ang="0">
                  <a:pos x="305" y="64"/>
                </a:cxn>
                <a:cxn ang="0">
                  <a:pos x="237" y="12"/>
                </a:cxn>
                <a:cxn ang="0">
                  <a:pos x="192" y="54"/>
                </a:cxn>
                <a:cxn ang="0">
                  <a:pos x="144" y="75"/>
                </a:cxn>
                <a:cxn ang="0">
                  <a:pos x="129" y="84"/>
                </a:cxn>
                <a:cxn ang="0">
                  <a:pos x="108" y="78"/>
                </a:cxn>
                <a:cxn ang="0">
                  <a:pos x="60" y="54"/>
                </a:cxn>
                <a:cxn ang="0">
                  <a:pos x="6" y="78"/>
                </a:cxn>
              </a:cxnLst>
              <a:rect l="0" t="0" r="r" b="b"/>
              <a:pathLst>
                <a:path w="441" h="146">
                  <a:moveTo>
                    <a:pt x="6" y="78"/>
                  </a:moveTo>
                  <a:cubicBezTo>
                    <a:pt x="0" y="90"/>
                    <a:pt x="33" y="136"/>
                    <a:pt x="60" y="141"/>
                  </a:cubicBezTo>
                  <a:cubicBezTo>
                    <a:pt x="87" y="146"/>
                    <a:pt x="143" y="123"/>
                    <a:pt x="169" y="110"/>
                  </a:cubicBezTo>
                  <a:lnTo>
                    <a:pt x="216" y="66"/>
                  </a:lnTo>
                  <a:lnTo>
                    <a:pt x="260" y="110"/>
                  </a:lnTo>
                  <a:lnTo>
                    <a:pt x="303" y="99"/>
                  </a:lnTo>
                  <a:lnTo>
                    <a:pt x="351" y="110"/>
                  </a:lnTo>
                  <a:lnTo>
                    <a:pt x="351" y="64"/>
                  </a:lnTo>
                  <a:lnTo>
                    <a:pt x="384" y="30"/>
                  </a:lnTo>
                  <a:cubicBezTo>
                    <a:pt x="392" y="29"/>
                    <a:pt x="363" y="66"/>
                    <a:pt x="402" y="60"/>
                  </a:cubicBezTo>
                  <a:cubicBezTo>
                    <a:pt x="441" y="54"/>
                    <a:pt x="433" y="28"/>
                    <a:pt x="429" y="18"/>
                  </a:cubicBezTo>
                  <a:lnTo>
                    <a:pt x="378" y="0"/>
                  </a:lnTo>
                  <a:lnTo>
                    <a:pt x="305" y="64"/>
                  </a:lnTo>
                  <a:lnTo>
                    <a:pt x="237" y="12"/>
                  </a:lnTo>
                  <a:lnTo>
                    <a:pt x="192" y="54"/>
                  </a:lnTo>
                  <a:lnTo>
                    <a:pt x="144" y="75"/>
                  </a:lnTo>
                  <a:lnTo>
                    <a:pt x="129" y="84"/>
                  </a:lnTo>
                  <a:lnTo>
                    <a:pt x="108" y="78"/>
                  </a:lnTo>
                  <a:cubicBezTo>
                    <a:pt x="97" y="73"/>
                    <a:pt x="99" y="60"/>
                    <a:pt x="60" y="54"/>
                  </a:cubicBezTo>
                  <a:cubicBezTo>
                    <a:pt x="21" y="48"/>
                    <a:pt x="17" y="73"/>
                    <a:pt x="6" y="78"/>
                  </a:cubicBezTo>
                  <a:close/>
                </a:path>
              </a:pathLst>
            </a:custGeom>
            <a:solidFill>
              <a:srgbClr val="DDF2FF"/>
            </a:solidFill>
            <a:ln w="9525">
              <a:noFill/>
              <a:round/>
              <a:headEnd/>
              <a:tailEnd/>
            </a:ln>
            <a:effectLst/>
          </p:spPr>
          <p:txBody>
            <a:bodyPr/>
            <a:lstStyle/>
            <a:p>
              <a:endParaRPr lang="zh-CN" altLang="en-US"/>
            </a:p>
          </p:txBody>
        </p:sp>
        <p:sp>
          <p:nvSpPr>
            <p:cNvPr id="40986" name="Freeform 26"/>
            <p:cNvSpPr>
              <a:spLocks/>
            </p:cNvSpPr>
            <p:nvPr/>
          </p:nvSpPr>
          <p:spPr bwMode="ltGray">
            <a:xfrm>
              <a:off x="2944" y="2778"/>
              <a:ext cx="134" cy="178"/>
            </a:xfrm>
            <a:custGeom>
              <a:avLst/>
              <a:gdLst/>
              <a:ahLst/>
              <a:cxnLst>
                <a:cxn ang="0">
                  <a:pos x="0" y="0"/>
                </a:cxn>
                <a:cxn ang="0">
                  <a:pos x="15" y="63"/>
                </a:cxn>
                <a:cxn ang="0">
                  <a:pos x="45" y="120"/>
                </a:cxn>
                <a:cxn ang="0">
                  <a:pos x="90" y="186"/>
                </a:cxn>
                <a:cxn ang="0">
                  <a:pos x="123" y="198"/>
                </a:cxn>
                <a:cxn ang="0">
                  <a:pos x="150" y="162"/>
                </a:cxn>
                <a:cxn ang="0">
                  <a:pos x="114" y="162"/>
                </a:cxn>
                <a:cxn ang="0">
                  <a:pos x="111" y="102"/>
                </a:cxn>
                <a:cxn ang="0">
                  <a:pos x="78" y="84"/>
                </a:cxn>
                <a:cxn ang="0">
                  <a:pos x="99" y="21"/>
                </a:cxn>
                <a:cxn ang="0">
                  <a:pos x="48" y="36"/>
                </a:cxn>
                <a:cxn ang="0">
                  <a:pos x="0" y="0"/>
                </a:cxn>
              </a:cxnLst>
              <a:rect l="0" t="0" r="r" b="b"/>
              <a:pathLst>
                <a:path w="150" h="198">
                  <a:moveTo>
                    <a:pt x="0" y="0"/>
                  </a:moveTo>
                  <a:lnTo>
                    <a:pt x="15" y="63"/>
                  </a:lnTo>
                  <a:lnTo>
                    <a:pt x="45" y="120"/>
                  </a:lnTo>
                  <a:lnTo>
                    <a:pt x="90" y="186"/>
                  </a:lnTo>
                  <a:lnTo>
                    <a:pt x="123" y="198"/>
                  </a:lnTo>
                  <a:lnTo>
                    <a:pt x="150" y="162"/>
                  </a:lnTo>
                  <a:lnTo>
                    <a:pt x="114" y="162"/>
                  </a:lnTo>
                  <a:lnTo>
                    <a:pt x="111" y="102"/>
                  </a:lnTo>
                  <a:lnTo>
                    <a:pt x="78" y="84"/>
                  </a:lnTo>
                  <a:lnTo>
                    <a:pt x="99" y="21"/>
                  </a:lnTo>
                  <a:lnTo>
                    <a:pt x="48" y="36"/>
                  </a:lnTo>
                  <a:lnTo>
                    <a:pt x="0" y="0"/>
                  </a:lnTo>
                  <a:close/>
                </a:path>
              </a:pathLst>
            </a:custGeom>
            <a:solidFill>
              <a:srgbClr val="DDF2FF"/>
            </a:solidFill>
            <a:ln w="9525">
              <a:noFill/>
              <a:round/>
              <a:headEnd/>
              <a:tailEnd/>
            </a:ln>
            <a:effectLst/>
          </p:spPr>
          <p:txBody>
            <a:bodyPr/>
            <a:lstStyle/>
            <a:p>
              <a:endParaRPr lang="zh-CN" altLang="en-US"/>
            </a:p>
          </p:txBody>
        </p:sp>
        <p:sp>
          <p:nvSpPr>
            <p:cNvPr id="40987" name="Freeform 27"/>
            <p:cNvSpPr>
              <a:spLocks/>
            </p:cNvSpPr>
            <p:nvPr/>
          </p:nvSpPr>
          <p:spPr bwMode="ltGray">
            <a:xfrm>
              <a:off x="3074" y="2697"/>
              <a:ext cx="80" cy="263"/>
            </a:xfrm>
            <a:custGeom>
              <a:avLst/>
              <a:gdLst/>
              <a:ahLst/>
              <a:cxnLst>
                <a:cxn ang="0">
                  <a:pos x="56" y="0"/>
                </a:cxn>
                <a:cxn ang="0">
                  <a:pos x="29" y="78"/>
                </a:cxn>
                <a:cxn ang="0">
                  <a:pos x="2" y="111"/>
                </a:cxn>
                <a:cxn ang="0">
                  <a:pos x="0" y="157"/>
                </a:cxn>
                <a:cxn ang="0">
                  <a:pos x="35" y="162"/>
                </a:cxn>
                <a:cxn ang="0">
                  <a:pos x="45" y="202"/>
                </a:cxn>
                <a:cxn ang="0">
                  <a:pos x="17" y="231"/>
                </a:cxn>
                <a:cxn ang="0">
                  <a:pos x="65" y="291"/>
                </a:cxn>
                <a:cxn ang="0">
                  <a:pos x="90" y="293"/>
                </a:cxn>
                <a:cxn ang="0">
                  <a:pos x="62" y="261"/>
                </a:cxn>
                <a:cxn ang="0">
                  <a:pos x="71" y="177"/>
                </a:cxn>
                <a:cxn ang="0">
                  <a:pos x="45" y="157"/>
                </a:cxn>
                <a:cxn ang="0">
                  <a:pos x="29" y="129"/>
                </a:cxn>
                <a:cxn ang="0">
                  <a:pos x="56" y="93"/>
                </a:cxn>
                <a:cxn ang="0">
                  <a:pos x="90" y="66"/>
                </a:cxn>
                <a:cxn ang="0">
                  <a:pos x="56" y="0"/>
                </a:cxn>
              </a:cxnLst>
              <a:rect l="0" t="0" r="r" b="b"/>
              <a:pathLst>
                <a:path w="90" h="293">
                  <a:moveTo>
                    <a:pt x="56" y="0"/>
                  </a:moveTo>
                  <a:lnTo>
                    <a:pt x="29" y="78"/>
                  </a:lnTo>
                  <a:lnTo>
                    <a:pt x="2" y="111"/>
                  </a:lnTo>
                  <a:lnTo>
                    <a:pt x="0" y="157"/>
                  </a:lnTo>
                  <a:lnTo>
                    <a:pt x="35" y="162"/>
                  </a:lnTo>
                  <a:lnTo>
                    <a:pt x="45" y="202"/>
                  </a:lnTo>
                  <a:lnTo>
                    <a:pt x="17" y="231"/>
                  </a:lnTo>
                  <a:lnTo>
                    <a:pt x="65" y="291"/>
                  </a:lnTo>
                  <a:lnTo>
                    <a:pt x="90" y="293"/>
                  </a:lnTo>
                  <a:lnTo>
                    <a:pt x="62" y="261"/>
                  </a:lnTo>
                  <a:lnTo>
                    <a:pt x="71" y="177"/>
                  </a:lnTo>
                  <a:lnTo>
                    <a:pt x="45" y="157"/>
                  </a:lnTo>
                  <a:lnTo>
                    <a:pt x="29" y="129"/>
                  </a:lnTo>
                  <a:lnTo>
                    <a:pt x="56" y="93"/>
                  </a:lnTo>
                  <a:lnTo>
                    <a:pt x="90" y="66"/>
                  </a:lnTo>
                  <a:lnTo>
                    <a:pt x="56" y="0"/>
                  </a:lnTo>
                  <a:close/>
                </a:path>
              </a:pathLst>
            </a:custGeom>
            <a:solidFill>
              <a:srgbClr val="DDF2FF"/>
            </a:solidFill>
            <a:ln w="9525">
              <a:noFill/>
              <a:round/>
              <a:headEnd/>
              <a:tailEnd/>
            </a:ln>
            <a:effectLst/>
          </p:spPr>
          <p:txBody>
            <a:bodyPr/>
            <a:lstStyle/>
            <a:p>
              <a:endParaRPr lang="zh-CN" altLang="en-US"/>
            </a:p>
          </p:txBody>
        </p:sp>
        <p:sp>
          <p:nvSpPr>
            <p:cNvPr id="40988" name="Freeform 28"/>
            <p:cNvSpPr>
              <a:spLocks/>
            </p:cNvSpPr>
            <p:nvPr/>
          </p:nvSpPr>
          <p:spPr bwMode="ltGray">
            <a:xfrm>
              <a:off x="3194" y="2490"/>
              <a:ext cx="258" cy="224"/>
            </a:xfrm>
            <a:custGeom>
              <a:avLst/>
              <a:gdLst/>
              <a:ahLst/>
              <a:cxnLst>
                <a:cxn ang="0">
                  <a:pos x="0" y="249"/>
                </a:cxn>
                <a:cxn ang="0">
                  <a:pos x="12" y="213"/>
                </a:cxn>
                <a:cxn ang="0">
                  <a:pos x="66" y="216"/>
                </a:cxn>
                <a:cxn ang="0">
                  <a:pos x="69" y="180"/>
                </a:cxn>
                <a:cxn ang="0">
                  <a:pos x="156" y="147"/>
                </a:cxn>
                <a:cxn ang="0">
                  <a:pos x="183" y="161"/>
                </a:cxn>
                <a:cxn ang="0">
                  <a:pos x="171" y="15"/>
                </a:cxn>
                <a:cxn ang="0">
                  <a:pos x="228" y="0"/>
                </a:cxn>
                <a:cxn ang="0">
                  <a:pos x="288" y="45"/>
                </a:cxn>
                <a:cxn ang="0">
                  <a:pos x="246" y="39"/>
                </a:cxn>
                <a:cxn ang="0">
                  <a:pos x="219" y="63"/>
                </a:cxn>
                <a:cxn ang="0">
                  <a:pos x="243" y="150"/>
                </a:cxn>
                <a:cxn ang="0">
                  <a:pos x="183" y="206"/>
                </a:cxn>
                <a:cxn ang="0">
                  <a:pos x="0" y="249"/>
                </a:cxn>
              </a:cxnLst>
              <a:rect l="0" t="0" r="r" b="b"/>
              <a:pathLst>
                <a:path w="288" h="249">
                  <a:moveTo>
                    <a:pt x="0" y="249"/>
                  </a:moveTo>
                  <a:lnTo>
                    <a:pt x="12" y="213"/>
                  </a:lnTo>
                  <a:lnTo>
                    <a:pt x="66" y="216"/>
                  </a:lnTo>
                  <a:lnTo>
                    <a:pt x="69" y="180"/>
                  </a:lnTo>
                  <a:lnTo>
                    <a:pt x="156" y="147"/>
                  </a:lnTo>
                  <a:lnTo>
                    <a:pt x="183" y="161"/>
                  </a:lnTo>
                  <a:lnTo>
                    <a:pt x="171" y="15"/>
                  </a:lnTo>
                  <a:lnTo>
                    <a:pt x="228" y="0"/>
                  </a:lnTo>
                  <a:lnTo>
                    <a:pt x="288" y="45"/>
                  </a:lnTo>
                  <a:lnTo>
                    <a:pt x="246" y="39"/>
                  </a:lnTo>
                  <a:lnTo>
                    <a:pt x="219" y="63"/>
                  </a:lnTo>
                  <a:lnTo>
                    <a:pt x="243" y="150"/>
                  </a:lnTo>
                  <a:lnTo>
                    <a:pt x="183" y="206"/>
                  </a:lnTo>
                  <a:lnTo>
                    <a:pt x="0" y="249"/>
                  </a:lnTo>
                  <a:close/>
                </a:path>
              </a:pathLst>
            </a:custGeom>
            <a:solidFill>
              <a:srgbClr val="DDF2FF"/>
            </a:solidFill>
            <a:ln w="9525">
              <a:noFill/>
              <a:round/>
              <a:headEnd/>
              <a:tailEnd/>
            </a:ln>
            <a:effectLst/>
          </p:spPr>
          <p:txBody>
            <a:bodyPr/>
            <a:lstStyle/>
            <a:p>
              <a:endParaRPr lang="zh-CN" altLang="en-US"/>
            </a:p>
          </p:txBody>
        </p:sp>
        <p:sp>
          <p:nvSpPr>
            <p:cNvPr id="40989" name="AutoShape 29"/>
            <p:cNvSpPr>
              <a:spLocks noChangeArrowheads="1"/>
            </p:cNvSpPr>
            <p:nvPr/>
          </p:nvSpPr>
          <p:spPr bwMode="ltGray">
            <a:xfrm rot="-32400000">
              <a:off x="3561" y="1130"/>
              <a:ext cx="812" cy="610"/>
            </a:xfrm>
            <a:custGeom>
              <a:avLst/>
              <a:gdLst>
                <a:gd name="G0" fmla="+- 1492 0 0"/>
                <a:gd name="G1" fmla="+- 21600 0 1492"/>
                <a:gd name="G2" fmla="+- 21600 0 14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92" y="10800"/>
                  </a:moveTo>
                  <a:cubicBezTo>
                    <a:pt x="1492" y="15941"/>
                    <a:pt x="5659" y="20108"/>
                    <a:pt x="10800" y="20108"/>
                  </a:cubicBezTo>
                  <a:cubicBezTo>
                    <a:pt x="15941" y="20108"/>
                    <a:pt x="20108" y="15941"/>
                    <a:pt x="20108" y="10800"/>
                  </a:cubicBezTo>
                  <a:cubicBezTo>
                    <a:pt x="20108" y="5659"/>
                    <a:pt x="15941" y="1492"/>
                    <a:pt x="10800" y="1492"/>
                  </a:cubicBezTo>
                  <a:cubicBezTo>
                    <a:pt x="5659" y="1492"/>
                    <a:pt x="1492" y="5659"/>
                    <a:pt x="1492" y="10800"/>
                  </a:cubicBezTo>
                  <a:close/>
                </a:path>
              </a:pathLst>
            </a:custGeom>
            <a:solidFill>
              <a:srgbClr val="DDF2FF"/>
            </a:solidFill>
            <a:ln w="9525">
              <a:noFill/>
              <a:round/>
              <a:headEnd/>
              <a:tailEnd/>
            </a:ln>
            <a:effectLst/>
          </p:spPr>
          <p:txBody>
            <a:bodyPr wrap="none" anchor="ctr"/>
            <a:lstStyle/>
            <a:p>
              <a:endParaRPr lang="zh-CN" altLang="en-US"/>
            </a:p>
          </p:txBody>
        </p:sp>
      </p:grpSp>
      <p:graphicFrame>
        <p:nvGraphicFramePr>
          <p:cNvPr id="29" name="图示 28"/>
          <p:cNvGraphicFramePr/>
          <p:nvPr/>
        </p:nvGraphicFramePr>
        <p:xfrm>
          <a:off x="785786" y="1357298"/>
          <a:ext cx="814393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2"/>
                                        </p:tgtEl>
                                        <p:attrNameLst>
                                          <p:attrName>r</p:attrName>
                                        </p:attrNameLst>
                                      </p:cBhvr>
                                    </p:animRot>
                                  </p:childTnLst>
                                </p:cTn>
                              </p:par>
                              <p:par>
                                <p:cTn id="7" presetID="53"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代码行</a:t>
            </a:r>
            <a:endParaRPr dirty="0"/>
          </a:p>
        </p:txBody>
      </p:sp>
      <p:sp>
        <p:nvSpPr>
          <p:cNvPr id="6" name="内容占位符 2"/>
          <p:cNvSpPr>
            <a:spLocks noGrp="1"/>
          </p:cNvSpPr>
          <p:nvPr>
            <p:ph idx="1"/>
          </p:nvPr>
        </p:nvSpPr>
        <p:spPr>
          <a:xfrm>
            <a:off x="457200" y="1600200"/>
            <a:ext cx="8229600" cy="4525963"/>
          </a:xfrm>
        </p:spPr>
        <p:txBody>
          <a:bodyPr>
            <a:normAutofit fontScale="77500" lnSpcReduction="20000"/>
          </a:bodyPr>
          <a:lstStyle/>
          <a:p>
            <a:pPr>
              <a:defRPr/>
            </a:pPr>
            <a:r>
              <a:rPr lang="zh-CN" altLang="en-US" dirty="0" smtClean="0"/>
              <a:t>代码行指的是所有的可执行的源代码（源程序）行数。在一般的应用程序中源代码是指未编译的按照一定的程序设计语言规范书写的文本文件，它包括可执行的语句、数据定义、对象声明；在现代编程环境中也包括</a:t>
            </a:r>
            <a:r>
              <a:rPr lang="en-US" altLang="zh-CN" dirty="0" smtClean="0"/>
              <a:t>XML</a:t>
            </a:r>
            <a:r>
              <a:rPr lang="zh-CN" altLang="en-US" dirty="0" smtClean="0"/>
              <a:t>书写的配置文件；在大型服务器系统中也包括作业控制</a:t>
            </a:r>
            <a:r>
              <a:rPr lang="en-US" altLang="zh-CN" dirty="0" smtClean="0"/>
              <a:t>(JCL</a:t>
            </a:r>
            <a:r>
              <a:rPr lang="zh-CN" altLang="en-US" dirty="0" smtClean="0"/>
              <a:t>：</a:t>
            </a:r>
            <a:r>
              <a:rPr lang="en-US" altLang="zh-CN" dirty="0" smtClean="0"/>
              <a:t>job control language)</a:t>
            </a:r>
            <a:r>
              <a:rPr lang="zh-CN" altLang="en-US" dirty="0" smtClean="0"/>
              <a:t>语句；</a:t>
            </a:r>
            <a:r>
              <a:rPr lang="zh-CN" altLang="en-US" dirty="0" smtClean="0">
                <a:solidFill>
                  <a:srgbClr val="FF0000"/>
                </a:solidFill>
              </a:rPr>
              <a:t>但都不包括空行和注释</a:t>
            </a:r>
            <a:r>
              <a:rPr lang="zh-CN" altLang="en-US" dirty="0" smtClean="0"/>
              <a:t>。</a:t>
            </a:r>
          </a:p>
          <a:p>
            <a:pPr lvl="1">
              <a:defRPr/>
            </a:pPr>
            <a:r>
              <a:rPr lang="zh-CN" altLang="en-US" dirty="0" smtClean="0"/>
              <a:t>代码行的计量单位有：</a:t>
            </a:r>
          </a:p>
          <a:p>
            <a:pPr lvl="2">
              <a:defRPr/>
            </a:pPr>
            <a:r>
              <a:rPr lang="zh-CN" altLang="en-US" sz="2300" dirty="0" smtClean="0"/>
              <a:t>单代码行</a:t>
            </a:r>
            <a:r>
              <a:rPr lang="en-US" altLang="zh-CN" sz="2300" dirty="0" smtClean="0"/>
              <a:t>SLOC(single line of code)</a:t>
            </a:r>
            <a:r>
              <a:rPr lang="zh-CN" altLang="en-US" sz="2300" dirty="0" smtClean="0"/>
              <a:t>；</a:t>
            </a:r>
          </a:p>
          <a:p>
            <a:pPr lvl="2">
              <a:defRPr/>
            </a:pPr>
            <a:r>
              <a:rPr lang="zh-CN" altLang="en-US" sz="2300" dirty="0" smtClean="0"/>
              <a:t>千代码行</a:t>
            </a:r>
            <a:r>
              <a:rPr lang="en-US" altLang="zh-CN" sz="2300" dirty="0" smtClean="0"/>
              <a:t>KLOC(thousand lines of code)</a:t>
            </a:r>
            <a:r>
              <a:rPr lang="zh-CN" altLang="en-US" sz="2300" dirty="0" smtClean="0"/>
              <a:t>； </a:t>
            </a:r>
          </a:p>
          <a:p>
            <a:pPr lvl="2">
              <a:defRPr/>
            </a:pPr>
            <a:r>
              <a:rPr lang="zh-CN" altLang="en-US" sz="2300" dirty="0" smtClean="0"/>
              <a:t>逻辑代码行</a:t>
            </a:r>
            <a:r>
              <a:rPr lang="en-US" altLang="zh-CN" sz="2300" dirty="0" smtClean="0"/>
              <a:t>LLOC(logical line of code)</a:t>
            </a:r>
            <a:r>
              <a:rPr lang="zh-CN" altLang="en-US" sz="2300" dirty="0" smtClean="0"/>
              <a:t>；</a:t>
            </a:r>
          </a:p>
          <a:p>
            <a:pPr lvl="2">
              <a:defRPr/>
            </a:pPr>
            <a:r>
              <a:rPr lang="zh-CN" altLang="en-US" sz="2300" dirty="0" smtClean="0"/>
              <a:t>物理代码行</a:t>
            </a:r>
            <a:r>
              <a:rPr lang="en-US" altLang="zh-CN" sz="2300" dirty="0" smtClean="0"/>
              <a:t>PLOC(physical line of code)</a:t>
            </a:r>
            <a:r>
              <a:rPr lang="zh-CN" altLang="en-US" sz="2300" dirty="0" smtClean="0"/>
              <a:t>；</a:t>
            </a:r>
          </a:p>
          <a:p>
            <a:pPr lvl="2">
              <a:defRPr/>
            </a:pPr>
            <a:r>
              <a:rPr lang="zh-CN" altLang="en-US" sz="2300" dirty="0" smtClean="0"/>
              <a:t>非注释代码行</a:t>
            </a:r>
            <a:r>
              <a:rPr lang="en-US" altLang="zh-CN" sz="2300" dirty="0" smtClean="0"/>
              <a:t>NCLOC (non-commented line of code)</a:t>
            </a:r>
            <a:r>
              <a:rPr lang="zh-CN" altLang="en-US" sz="2300" dirty="0" smtClean="0"/>
              <a:t>；</a:t>
            </a:r>
          </a:p>
          <a:p>
            <a:pPr lvl="2">
              <a:defRPr/>
            </a:pPr>
            <a:r>
              <a:rPr lang="zh-CN" altLang="en-US" sz="2300" dirty="0" smtClean="0"/>
              <a:t>交付源指令</a:t>
            </a:r>
            <a:r>
              <a:rPr lang="en-US" altLang="zh-CN" sz="2300" dirty="0" smtClean="0"/>
              <a:t>DSI(delivered source instruction)</a:t>
            </a:r>
            <a:r>
              <a:rPr lang="zh-CN" altLang="en-US" sz="2300" dirty="0" smtClean="0"/>
              <a:t>，与</a:t>
            </a:r>
            <a:r>
              <a:rPr lang="en-US" altLang="zh-CN" sz="2300" dirty="0" smtClean="0"/>
              <a:t>LOC</a:t>
            </a:r>
            <a:r>
              <a:rPr lang="zh-CN" altLang="en-US" sz="2300" dirty="0" smtClean="0"/>
              <a:t>概念同；</a:t>
            </a:r>
          </a:p>
          <a:p>
            <a:pPr lvl="1">
              <a:defRPr/>
            </a:pPr>
            <a:r>
              <a:rPr lang="zh-CN" altLang="en-US" dirty="0" smtClean="0"/>
              <a:t>其中</a:t>
            </a:r>
            <a:r>
              <a:rPr lang="en-US" altLang="zh-CN" dirty="0" smtClean="0"/>
              <a:t>SLOC</a:t>
            </a:r>
            <a:r>
              <a:rPr lang="zh-CN" altLang="en-US" dirty="0" smtClean="0"/>
              <a:t>、</a:t>
            </a:r>
            <a:r>
              <a:rPr lang="en-US" altLang="zh-CN" dirty="0" smtClean="0"/>
              <a:t>KLOC</a:t>
            </a:r>
            <a:r>
              <a:rPr lang="zh-CN" altLang="en-US" dirty="0" smtClean="0"/>
              <a:t>和</a:t>
            </a:r>
            <a:r>
              <a:rPr lang="en-US" altLang="zh-CN" dirty="0" smtClean="0"/>
              <a:t>DSI</a:t>
            </a:r>
            <a:r>
              <a:rPr lang="zh-CN" altLang="en-US" dirty="0" smtClean="0"/>
              <a:t>比较常用。</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代码行的过程与方法</a:t>
            </a:r>
            <a:endParaRPr dirty="0"/>
          </a:p>
        </p:txBody>
      </p:sp>
      <p:sp>
        <p:nvSpPr>
          <p:cNvPr id="6" name="内容占位符 2"/>
          <p:cNvSpPr>
            <a:spLocks noGrp="1"/>
          </p:cNvSpPr>
          <p:nvPr>
            <p:ph idx="1"/>
          </p:nvPr>
        </p:nvSpPr>
        <p:spPr>
          <a:xfrm>
            <a:off x="457200" y="1600200"/>
            <a:ext cx="8229600" cy="4525963"/>
          </a:xfrm>
        </p:spPr>
        <p:txBody>
          <a:bodyPr>
            <a:normAutofit/>
          </a:bodyPr>
          <a:lstStyle/>
          <a:p>
            <a:pPr>
              <a:defRPr/>
            </a:pPr>
            <a:r>
              <a:rPr lang="zh-CN" altLang="en-US" sz="1600" dirty="0" smtClean="0">
                <a:latin typeface="+mn-ea"/>
              </a:rPr>
              <a:t>面向代码行</a:t>
            </a:r>
            <a:r>
              <a:rPr lang="en-US" altLang="zh-CN" sz="1600" dirty="0" smtClean="0">
                <a:latin typeface="+mn-ea"/>
              </a:rPr>
              <a:t>LOC</a:t>
            </a:r>
            <a:r>
              <a:rPr lang="zh-CN" altLang="en-US" sz="1600" dirty="0" smtClean="0">
                <a:latin typeface="+mn-ea"/>
              </a:rPr>
              <a:t>（</a:t>
            </a:r>
            <a:r>
              <a:rPr lang="en-US" altLang="zh-CN" sz="1600" dirty="0" smtClean="0">
                <a:latin typeface="+mn-ea"/>
              </a:rPr>
              <a:t>Line Of Code</a:t>
            </a:r>
            <a:r>
              <a:rPr lang="zh-CN" altLang="en-US" sz="1600" dirty="0" smtClean="0">
                <a:latin typeface="+mn-ea"/>
              </a:rPr>
              <a:t>）的度量中是最早使用也是最简单的方法，已形成很详尽的样板，测量数据具有直接测量的特点，采集于在软件开发过程形成的记录，现在有很多统计</a:t>
            </a:r>
            <a:r>
              <a:rPr lang="en-US" altLang="zh-CN" sz="1600" dirty="0" smtClean="0">
                <a:latin typeface="+mn-ea"/>
              </a:rPr>
              <a:t>LOC</a:t>
            </a:r>
            <a:r>
              <a:rPr lang="zh-CN" altLang="en-US" sz="1600" dirty="0" smtClean="0">
                <a:latin typeface="+mn-ea"/>
              </a:rPr>
              <a:t>的工具。代码行能反映软件的规模。</a:t>
            </a:r>
          </a:p>
          <a:p>
            <a:pPr>
              <a:defRPr/>
            </a:pPr>
            <a:r>
              <a:rPr lang="en-US" altLang="en-US" sz="1600" dirty="0" smtClean="0">
                <a:solidFill>
                  <a:srgbClr val="660066"/>
                </a:solidFill>
                <a:latin typeface="+mn-ea"/>
              </a:rPr>
              <a:t>①</a:t>
            </a:r>
            <a:r>
              <a:rPr lang="zh-CN" altLang="en-US" sz="1600" dirty="0" smtClean="0">
                <a:solidFill>
                  <a:srgbClr val="660066"/>
                </a:solidFill>
                <a:latin typeface="+mn-ea"/>
              </a:rPr>
              <a:t>建立面向</a:t>
            </a:r>
            <a:r>
              <a:rPr lang="en-US" altLang="zh-CN" sz="1600" dirty="0" smtClean="0">
                <a:solidFill>
                  <a:srgbClr val="660066"/>
                </a:solidFill>
                <a:latin typeface="+mn-ea"/>
              </a:rPr>
              <a:t>LOC</a:t>
            </a:r>
            <a:r>
              <a:rPr lang="zh-CN" altLang="en-US" sz="1600" dirty="0" smtClean="0">
                <a:solidFill>
                  <a:srgbClr val="660066"/>
                </a:solidFill>
                <a:latin typeface="+mn-ea"/>
              </a:rPr>
              <a:t>的数据表格来记录项目的某些信息。</a:t>
            </a:r>
            <a:r>
              <a:rPr lang="zh-CN" altLang="en-US" sz="1600" dirty="0" smtClean="0">
                <a:latin typeface="+mn-ea"/>
              </a:rPr>
              <a:t> </a:t>
            </a:r>
          </a:p>
          <a:p>
            <a:pPr lvl="1">
              <a:defRPr/>
            </a:pPr>
            <a:r>
              <a:rPr lang="zh-CN" altLang="zh-CN" sz="2000" dirty="0" smtClean="0">
                <a:latin typeface="+mn-ea"/>
              </a:rPr>
              <a:t>表</a:t>
            </a:r>
            <a:r>
              <a:rPr lang="zh-CN" altLang="en-US" sz="2000" dirty="0" smtClean="0">
                <a:latin typeface="+mn-ea"/>
              </a:rPr>
              <a:t>列出了在过去几年该组织完成的每一个软件开发项目和面向</a:t>
            </a:r>
            <a:r>
              <a:rPr lang="en-US" altLang="zh-CN" sz="2000" dirty="0" smtClean="0">
                <a:latin typeface="+mn-ea"/>
              </a:rPr>
              <a:t>KLOC</a:t>
            </a:r>
            <a:r>
              <a:rPr lang="zh-CN" altLang="en-US" sz="2000" dirty="0" smtClean="0">
                <a:latin typeface="+mn-ea"/>
              </a:rPr>
              <a:t>的数据。表中工作量和成本是整个软件工程活动（分析、设计、编码和测试）的。</a:t>
            </a:r>
            <a:endParaRPr lang="en-US" altLang="zh-CN" sz="2000" dirty="0" smtClean="0">
              <a:latin typeface="+mn-ea"/>
            </a:endParaRPr>
          </a:p>
        </p:txBody>
      </p:sp>
      <p:pic>
        <p:nvPicPr>
          <p:cNvPr id="4" name="Picture 52"/>
          <p:cNvPicPr>
            <a:picLocks noChangeAspect="1" noChangeArrowheads="1"/>
          </p:cNvPicPr>
          <p:nvPr/>
        </p:nvPicPr>
        <p:blipFill>
          <a:blip r:embed="rId2"/>
          <a:srcRect/>
          <a:stretch>
            <a:fillRect/>
          </a:stretch>
        </p:blipFill>
        <p:spPr bwMode="auto">
          <a:xfrm>
            <a:off x="1000100" y="4000504"/>
            <a:ext cx="6697662" cy="239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57224" y="928670"/>
            <a:ext cx="7848600" cy="609600"/>
          </a:xfrm>
        </p:spPr>
        <p:txBody>
          <a:bodyPr/>
          <a:lstStyle/>
          <a:p>
            <a:pPr algn="ctr"/>
            <a:r>
              <a:rPr lang="zh-CN" altLang="en-US" b="1" dirty="0" smtClean="0">
                <a:solidFill>
                  <a:srgbClr val="0070C0"/>
                </a:solidFill>
              </a:rPr>
              <a:t>项目的定义包含三层含义</a:t>
            </a:r>
            <a:endParaRPr lang="zh-CN" altLang="en-US" b="1" dirty="0">
              <a:solidFill>
                <a:srgbClr val="0070C0"/>
              </a:solidFill>
            </a:endParaRPr>
          </a:p>
        </p:txBody>
      </p:sp>
      <p:sp>
        <p:nvSpPr>
          <p:cNvPr id="6" name="内容占位符 5"/>
          <p:cNvSpPr>
            <a:spLocks noGrp="1"/>
          </p:cNvSpPr>
          <p:nvPr>
            <p:ph idx="1"/>
          </p:nvPr>
        </p:nvSpPr>
        <p:spPr>
          <a:xfrm>
            <a:off x="357158" y="1776412"/>
            <a:ext cx="8229600" cy="5081588"/>
          </a:xfrm>
        </p:spPr>
        <p:txBody>
          <a:bodyPr/>
          <a:lstStyle/>
          <a:p>
            <a:pPr>
              <a:buFont typeface="Arial" charset="0"/>
              <a:buChar char="•"/>
              <a:defRPr/>
            </a:pPr>
            <a:r>
              <a:rPr lang="en-US" altLang="zh-CN" dirty="0" smtClean="0">
                <a:solidFill>
                  <a:schemeClr val="tx2"/>
                </a:solidFill>
              </a:rPr>
              <a:t>1. </a:t>
            </a:r>
            <a:r>
              <a:rPr lang="zh-CN" altLang="en-US" dirty="0" smtClean="0">
                <a:solidFill>
                  <a:schemeClr val="tx2"/>
                </a:solidFill>
              </a:rPr>
              <a:t>项目是一项有待完成的任务，且有特定的环境与要求；</a:t>
            </a:r>
          </a:p>
          <a:p>
            <a:pPr>
              <a:buFont typeface="Arial" charset="0"/>
              <a:buChar char="•"/>
              <a:defRPr/>
            </a:pPr>
            <a:r>
              <a:rPr lang="en-US" altLang="zh-CN" dirty="0" smtClean="0">
                <a:solidFill>
                  <a:schemeClr val="tx2"/>
                </a:solidFill>
              </a:rPr>
              <a:t>2. </a:t>
            </a:r>
            <a:r>
              <a:rPr lang="zh-CN" altLang="en-US" dirty="0" smtClean="0">
                <a:solidFill>
                  <a:schemeClr val="tx2"/>
                </a:solidFill>
              </a:rPr>
              <a:t>在一定的组织机构内，利用有限资源（人力、物力、财力等）在规定的时间内完成任务；</a:t>
            </a:r>
          </a:p>
          <a:p>
            <a:pPr>
              <a:buFont typeface="Arial" charset="0"/>
              <a:buChar char="•"/>
              <a:defRPr/>
            </a:pPr>
            <a:r>
              <a:rPr lang="en-US" altLang="zh-CN" dirty="0" smtClean="0">
                <a:solidFill>
                  <a:schemeClr val="tx2"/>
                </a:solidFill>
              </a:rPr>
              <a:t>3. </a:t>
            </a:r>
            <a:r>
              <a:rPr lang="zh-CN" altLang="en-US" dirty="0" smtClean="0">
                <a:solidFill>
                  <a:schemeClr val="tx2"/>
                </a:solidFill>
              </a:rPr>
              <a:t>任务要满足一定性能、质量、数量、技术指标等要求。</a:t>
            </a:r>
          </a:p>
          <a:p>
            <a:pPr lvl="1">
              <a:buFont typeface="Arial" charset="0"/>
              <a:buChar char="–"/>
              <a:defRPr/>
            </a:pPr>
            <a:r>
              <a:rPr lang="zh-CN" altLang="en-US" dirty="0" smtClean="0"/>
              <a:t>这三层含义对应着项目的三重约束</a:t>
            </a:r>
            <a:r>
              <a:rPr lang="en-US" altLang="zh-CN" dirty="0" smtClean="0"/>
              <a:t>--</a:t>
            </a:r>
            <a:r>
              <a:rPr lang="zh-CN" altLang="en-US" dirty="0" smtClean="0"/>
              <a:t>时间、费用和性能。项目的目标就是满足客户和管理层在时间、费用和性能（质量）上不同要求。 </a:t>
            </a:r>
            <a:endParaRPr lang="zh-CN" altLang="en-US"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to="" calcmode="lin" valueType="num">
                                      <p:cBhvr>
                                        <p:cTn id="7" dur="1" fill="hold"/>
                                        <p:tgtEl>
                                          <p:spTgt spid="6">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to="" calcmode="lin" valueType="num">
                                      <p:cBhvr>
                                        <p:cTn id="12" dur="1" fill="hold"/>
                                        <p:tgtEl>
                                          <p:spTgt spid="6">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to="" calcmode="lin" valueType="num">
                                      <p:cBhvr>
                                        <p:cTn id="17" dur="1" fill="hold"/>
                                        <p:tgtEl>
                                          <p:spTgt spid="6">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to="" calcmode="lin" valueType="num">
                                      <p:cBhvr>
                                        <p:cTn id="22" dur="1" fill="hold"/>
                                        <p:tgtEl>
                                          <p:spTgt spid="6">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代码行的过程与方法</a:t>
            </a:r>
            <a:r>
              <a:rPr lang="en-US" altLang="zh-CN" dirty="0" smtClean="0"/>
              <a:t>(</a:t>
            </a:r>
            <a:r>
              <a:rPr lang="zh-CN" altLang="en-US" dirty="0" smtClean="0"/>
              <a:t>续</a:t>
            </a:r>
            <a:r>
              <a:rPr lang="en-US" altLang="zh-CN" dirty="0" smtClean="0"/>
              <a:t>)</a:t>
            </a:r>
            <a:endParaRPr dirty="0"/>
          </a:p>
        </p:txBody>
      </p:sp>
      <p:sp>
        <p:nvSpPr>
          <p:cNvPr id="6" name="内容占位符 2"/>
          <p:cNvSpPr>
            <a:spLocks noGrp="1"/>
          </p:cNvSpPr>
          <p:nvPr>
            <p:ph idx="1"/>
          </p:nvPr>
        </p:nvSpPr>
        <p:spPr>
          <a:xfrm>
            <a:off x="457200" y="1600200"/>
            <a:ext cx="8229600" cy="4525963"/>
          </a:xfrm>
        </p:spPr>
        <p:txBody>
          <a:bodyPr>
            <a:normAutofit/>
          </a:bodyPr>
          <a:lstStyle/>
          <a:p>
            <a:pPr>
              <a:defRPr/>
            </a:pPr>
            <a:r>
              <a:rPr lang="en-US" altLang="en-US" sz="2400" dirty="0" smtClean="0">
                <a:solidFill>
                  <a:srgbClr val="660066"/>
                </a:solidFill>
                <a:latin typeface="+mn-ea"/>
              </a:rPr>
              <a:t>②</a:t>
            </a:r>
            <a:r>
              <a:rPr lang="zh-CN" altLang="en-US" sz="2400" dirty="0" smtClean="0">
                <a:solidFill>
                  <a:srgbClr val="660066"/>
                </a:solidFill>
                <a:latin typeface="+mn-ea"/>
              </a:rPr>
              <a:t>面向</a:t>
            </a:r>
            <a:r>
              <a:rPr lang="en-US" altLang="zh-CN" sz="2400" dirty="0" smtClean="0">
                <a:solidFill>
                  <a:srgbClr val="660066"/>
                </a:solidFill>
                <a:latin typeface="+mn-ea"/>
              </a:rPr>
              <a:t>LOC</a:t>
            </a:r>
            <a:r>
              <a:rPr lang="zh-CN" altLang="en-US" sz="2400" dirty="0" smtClean="0">
                <a:solidFill>
                  <a:srgbClr val="660066"/>
                </a:solidFill>
                <a:latin typeface="+mn-ea"/>
              </a:rPr>
              <a:t>的生产率和质量的度量</a:t>
            </a:r>
          </a:p>
          <a:p>
            <a:pPr lvl="1">
              <a:defRPr/>
            </a:pPr>
            <a:r>
              <a:rPr lang="zh-CN" altLang="en-US" sz="2000" dirty="0" smtClean="0">
                <a:latin typeface="+mn-ea"/>
              </a:rPr>
              <a:t>生产率 ＝ </a:t>
            </a:r>
            <a:r>
              <a:rPr lang="en-US" altLang="zh-CN" sz="2000" dirty="0" smtClean="0">
                <a:latin typeface="+mn-ea"/>
              </a:rPr>
              <a:t>KLOC</a:t>
            </a:r>
            <a:r>
              <a:rPr lang="zh-CN" altLang="en-US" sz="2000" dirty="0" smtClean="0">
                <a:latin typeface="+mn-ea"/>
              </a:rPr>
              <a:t>／</a:t>
            </a:r>
            <a:r>
              <a:rPr lang="en-US" altLang="zh-CN" sz="2000" dirty="0" smtClean="0">
                <a:latin typeface="+mn-ea"/>
              </a:rPr>
              <a:t>PM</a:t>
            </a:r>
            <a:r>
              <a:rPr lang="zh-CN" altLang="en-US" sz="2000" dirty="0" smtClean="0">
                <a:latin typeface="+mn-ea"/>
              </a:rPr>
              <a:t>，每个人月生产代码数；</a:t>
            </a:r>
          </a:p>
          <a:p>
            <a:pPr lvl="1">
              <a:defRPr/>
            </a:pPr>
            <a:r>
              <a:rPr lang="zh-CN" altLang="en-US" sz="2000" dirty="0" smtClean="0">
                <a:latin typeface="+mn-ea"/>
              </a:rPr>
              <a:t>代码出错率</a:t>
            </a:r>
            <a:r>
              <a:rPr lang="en-US" altLang="zh-CN" sz="2000" dirty="0" smtClean="0">
                <a:latin typeface="+mn-ea"/>
              </a:rPr>
              <a:t>(</a:t>
            </a:r>
            <a:r>
              <a:rPr lang="zh-CN" altLang="en-US" sz="2000" dirty="0" smtClean="0">
                <a:latin typeface="+mn-ea"/>
              </a:rPr>
              <a:t>质量</a:t>
            </a:r>
            <a:r>
              <a:rPr lang="en-US" altLang="zh-CN" sz="2000" dirty="0" smtClean="0">
                <a:latin typeface="+mn-ea"/>
              </a:rPr>
              <a:t>)</a:t>
            </a:r>
            <a:r>
              <a:rPr lang="zh-CN" altLang="en-US" sz="2000" dirty="0" smtClean="0">
                <a:latin typeface="+mn-ea"/>
              </a:rPr>
              <a:t>＝ 错误数／</a:t>
            </a:r>
            <a:r>
              <a:rPr lang="en-US" altLang="zh-CN" sz="2000" dirty="0" smtClean="0">
                <a:latin typeface="+mn-ea"/>
              </a:rPr>
              <a:t>KLOC</a:t>
            </a:r>
            <a:r>
              <a:rPr lang="zh-CN" altLang="en-US" sz="2000" dirty="0" smtClean="0">
                <a:latin typeface="+mn-ea"/>
              </a:rPr>
              <a:t>，</a:t>
            </a:r>
          </a:p>
          <a:p>
            <a:pPr lvl="1">
              <a:defRPr/>
            </a:pPr>
            <a:r>
              <a:rPr lang="zh-CN" altLang="en-US" sz="2000" dirty="0" smtClean="0">
                <a:latin typeface="+mn-ea"/>
              </a:rPr>
              <a:t>每行代码的平均成本；</a:t>
            </a:r>
          </a:p>
          <a:p>
            <a:pPr lvl="1">
              <a:defRPr/>
            </a:pPr>
            <a:r>
              <a:rPr lang="zh-CN" altLang="en-US" sz="2000" dirty="0" smtClean="0">
                <a:latin typeface="+mn-ea"/>
              </a:rPr>
              <a:t>文档 ＝ 文档页数／</a:t>
            </a:r>
            <a:r>
              <a:rPr lang="en-US" altLang="zh-CN" sz="2000" dirty="0" smtClean="0">
                <a:latin typeface="+mn-ea"/>
              </a:rPr>
              <a:t>KLOC</a:t>
            </a:r>
            <a:r>
              <a:rPr lang="zh-CN" altLang="en-US" sz="2000" dirty="0" smtClean="0">
                <a:latin typeface="+mn-ea"/>
              </a:rPr>
              <a:t>，文档与代码比； </a:t>
            </a:r>
          </a:p>
          <a:p>
            <a:pPr>
              <a:defRPr/>
            </a:pPr>
            <a:r>
              <a:rPr lang="zh-CN" altLang="en-US" dirty="0" smtClean="0">
                <a:latin typeface="+mn-ea"/>
              </a:rPr>
              <a:t>对项目</a:t>
            </a:r>
            <a:r>
              <a:rPr lang="en-US" altLang="zh-CN" dirty="0" smtClean="0">
                <a:latin typeface="+mn-ea"/>
              </a:rPr>
              <a:t>aaa-01</a:t>
            </a:r>
            <a:r>
              <a:rPr lang="zh-CN" altLang="en-US" dirty="0" smtClean="0">
                <a:latin typeface="+mn-ea"/>
              </a:rPr>
              <a:t>计算指标如下：</a:t>
            </a:r>
          </a:p>
          <a:p>
            <a:pPr lvl="1">
              <a:defRPr/>
            </a:pPr>
            <a:r>
              <a:rPr lang="zh-CN" altLang="en-US" sz="2000" dirty="0" smtClean="0">
                <a:latin typeface="+mn-ea"/>
              </a:rPr>
              <a:t>生产率 ＝ </a:t>
            </a:r>
            <a:r>
              <a:rPr lang="en-US" altLang="zh-CN" sz="2000" dirty="0" smtClean="0">
                <a:latin typeface="+mn-ea"/>
              </a:rPr>
              <a:t>12.1/24≈0.5</a:t>
            </a:r>
            <a:r>
              <a:rPr lang="zh-CN" altLang="en-US" sz="2000" dirty="0" smtClean="0">
                <a:latin typeface="+mn-ea"/>
              </a:rPr>
              <a:t>（</a:t>
            </a:r>
            <a:r>
              <a:rPr lang="en-US" altLang="zh-CN" sz="2000" dirty="0" smtClean="0">
                <a:latin typeface="+mn-ea"/>
              </a:rPr>
              <a:t>KLOC/PM</a:t>
            </a:r>
            <a:r>
              <a:rPr lang="zh-CN" altLang="en-US" sz="2000" dirty="0" smtClean="0">
                <a:latin typeface="+mn-ea"/>
              </a:rPr>
              <a:t>）； </a:t>
            </a:r>
            <a:endParaRPr lang="en-US" altLang="zh-CN" sz="2000" dirty="0" smtClean="0">
              <a:latin typeface="+mn-ea"/>
            </a:endParaRPr>
          </a:p>
          <a:p>
            <a:pPr lvl="1">
              <a:defRPr/>
            </a:pPr>
            <a:r>
              <a:rPr lang="zh-CN" altLang="en-US" sz="2000" dirty="0" smtClean="0">
                <a:latin typeface="+mn-ea"/>
              </a:rPr>
              <a:t>质量 </a:t>
            </a:r>
            <a:r>
              <a:rPr lang="en-US" altLang="zh-CN" sz="2000" dirty="0" smtClean="0">
                <a:latin typeface="+mn-ea"/>
              </a:rPr>
              <a:t>= 29/12.1≈2.4</a:t>
            </a:r>
            <a:r>
              <a:rPr lang="zh-CN" altLang="en-US" sz="2000" dirty="0" smtClean="0">
                <a:latin typeface="+mn-ea"/>
              </a:rPr>
              <a:t>（错误</a:t>
            </a:r>
            <a:r>
              <a:rPr lang="en-US" altLang="zh-CN" sz="2000" dirty="0" smtClean="0">
                <a:latin typeface="+mn-ea"/>
              </a:rPr>
              <a:t>/KLOC</a:t>
            </a:r>
            <a:r>
              <a:rPr lang="zh-CN" altLang="en-US" sz="2000" dirty="0" smtClean="0">
                <a:latin typeface="+mn-ea"/>
              </a:rPr>
              <a:t>）；</a:t>
            </a:r>
            <a:r>
              <a:rPr lang="en-US" altLang="zh-CN" sz="2000" dirty="0" smtClean="0">
                <a:latin typeface="+mn-ea"/>
              </a:rPr>
              <a:t> </a:t>
            </a:r>
            <a:endParaRPr lang="zh-CN" altLang="en-US" sz="2000" dirty="0" smtClean="0">
              <a:latin typeface="+mn-ea"/>
            </a:endParaRPr>
          </a:p>
          <a:p>
            <a:pPr lvl="1">
              <a:defRPr/>
            </a:pPr>
            <a:r>
              <a:rPr lang="zh-CN" altLang="en-US" sz="2000" dirty="0" smtClean="0">
                <a:latin typeface="+mn-ea"/>
              </a:rPr>
              <a:t>每行代码的平均成本 ＝ </a:t>
            </a:r>
            <a:r>
              <a:rPr lang="en-US" altLang="zh-CN" sz="2000" dirty="0" smtClean="0">
                <a:latin typeface="+mn-ea"/>
              </a:rPr>
              <a:t>168000</a:t>
            </a:r>
            <a:r>
              <a:rPr lang="zh-CN" altLang="en-US" sz="2000" dirty="0" smtClean="0">
                <a:latin typeface="+mn-ea"/>
              </a:rPr>
              <a:t>／</a:t>
            </a:r>
            <a:r>
              <a:rPr lang="en-US" altLang="zh-CN" sz="2000" dirty="0" smtClean="0">
                <a:latin typeface="+mn-ea"/>
              </a:rPr>
              <a:t>12100≈13.88</a:t>
            </a:r>
            <a:r>
              <a:rPr lang="zh-CN" altLang="en-US" sz="2000" dirty="0" smtClean="0">
                <a:latin typeface="+mn-ea"/>
              </a:rPr>
              <a:t>（元</a:t>
            </a:r>
            <a:r>
              <a:rPr lang="en-US" altLang="zh-CN" sz="2000" dirty="0" smtClean="0">
                <a:latin typeface="+mn-ea"/>
              </a:rPr>
              <a:t>/LOC</a:t>
            </a:r>
            <a:r>
              <a:rPr lang="zh-CN" altLang="en-US" sz="2000" dirty="0" smtClean="0">
                <a:latin typeface="+mn-ea"/>
              </a:rPr>
              <a:t>）；            </a:t>
            </a:r>
          </a:p>
          <a:p>
            <a:pPr lvl="1">
              <a:defRPr/>
            </a:pPr>
            <a:r>
              <a:rPr lang="zh-CN" altLang="en-US" sz="2000" dirty="0" smtClean="0">
                <a:latin typeface="+mn-ea"/>
              </a:rPr>
              <a:t>文档与代码比 ＝ </a:t>
            </a:r>
            <a:r>
              <a:rPr lang="en-US" altLang="zh-CN" sz="2000" dirty="0" smtClean="0">
                <a:latin typeface="+mn-ea"/>
              </a:rPr>
              <a:t>365</a:t>
            </a:r>
            <a:r>
              <a:rPr lang="zh-CN" altLang="en-US" sz="2000" dirty="0" smtClean="0">
                <a:latin typeface="+mn-ea"/>
              </a:rPr>
              <a:t>／</a:t>
            </a:r>
            <a:r>
              <a:rPr lang="en-US" altLang="zh-CN" sz="2000" dirty="0" smtClean="0">
                <a:latin typeface="+mn-ea"/>
              </a:rPr>
              <a:t>12.1≈30.2</a:t>
            </a:r>
            <a:r>
              <a:rPr lang="zh-CN" altLang="en-US" sz="2000" dirty="0" smtClean="0">
                <a:latin typeface="+mn-ea"/>
              </a:rPr>
              <a:t>（页</a:t>
            </a:r>
            <a:r>
              <a:rPr lang="en-US" altLang="zh-CN" sz="2000" dirty="0" smtClean="0">
                <a:latin typeface="+mn-ea"/>
              </a:rPr>
              <a:t>/KLOC</a:t>
            </a:r>
            <a:r>
              <a:rPr lang="zh-CN" altLang="en-US" sz="2000" dirty="0" smtClean="0">
                <a:latin typeface="+mn-ea"/>
              </a:rPr>
              <a:t>）；</a:t>
            </a:r>
            <a:endParaRPr lang="en-US" altLang="zh-CN" dirty="0" smtClean="0">
              <a:latin typeface="+mn-ea"/>
            </a:endParaRPr>
          </a:p>
          <a:p>
            <a:pPr>
              <a:defRPr/>
            </a:pP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代码行的局限性</a:t>
            </a:r>
            <a:endParaRPr dirty="0"/>
          </a:p>
        </p:txBody>
      </p:sp>
      <p:sp>
        <p:nvSpPr>
          <p:cNvPr id="6" name="内容占位符 2"/>
          <p:cNvSpPr>
            <a:spLocks noGrp="1"/>
          </p:cNvSpPr>
          <p:nvPr>
            <p:ph idx="1"/>
          </p:nvPr>
        </p:nvSpPr>
        <p:spPr>
          <a:xfrm>
            <a:off x="457200" y="1600200"/>
            <a:ext cx="8229600" cy="4525963"/>
          </a:xfrm>
        </p:spPr>
        <p:txBody>
          <a:bodyPr>
            <a:normAutofit/>
          </a:bodyPr>
          <a:lstStyle/>
          <a:p>
            <a:pPr>
              <a:buFont typeface="Arial" pitchFamily="34" charset="0"/>
              <a:buChar char="•"/>
              <a:defRPr/>
            </a:pPr>
            <a:r>
              <a:rPr lang="en-US" altLang="zh-CN" sz="2400" dirty="0" smtClean="0"/>
              <a:t>(1) </a:t>
            </a:r>
            <a:r>
              <a:rPr lang="zh-CN" altLang="en-US" sz="2400" dirty="0" smtClean="0"/>
              <a:t>对代码行没有公认的可接受的标准定义。</a:t>
            </a:r>
            <a:endParaRPr lang="en-US" altLang="zh-CN" sz="2400" dirty="0" smtClean="0"/>
          </a:p>
          <a:p>
            <a:pPr lvl="1">
              <a:buFont typeface="Arial" pitchFamily="34" charset="0"/>
              <a:buChar char="–"/>
              <a:defRPr/>
            </a:pPr>
            <a:r>
              <a:rPr lang="zh-CN" altLang="en-US" sz="1800" dirty="0" smtClean="0"/>
              <a:t>比如： </a:t>
            </a:r>
            <a:r>
              <a:rPr lang="en-US" altLang="zh-CN" sz="1800" dirty="0" smtClean="0"/>
              <a:t>C</a:t>
            </a:r>
            <a:r>
              <a:rPr lang="zh-CN" altLang="en-US" sz="1800" dirty="0" smtClean="0"/>
              <a:t>和</a:t>
            </a:r>
            <a:r>
              <a:rPr lang="en-US" altLang="zh-CN" sz="1800" dirty="0" smtClean="0"/>
              <a:t>Java</a:t>
            </a:r>
            <a:r>
              <a:rPr lang="zh-CN" altLang="en-US" sz="1800" dirty="0" smtClean="0"/>
              <a:t>允许一行含有多条语句，过长的语句也可以跨行；模板库、类库等复用技术的采用使得一行复用代码可以引用他人许多工作，程序语句和代码行数没有简单的对应关系。尽管汇编语言书写格式比较刻板既每条指令占用一行，但</a:t>
            </a:r>
            <a:r>
              <a:rPr lang="en-US" altLang="zh-CN" sz="1800" dirty="0" smtClean="0"/>
              <a:t>8</a:t>
            </a:r>
            <a:r>
              <a:rPr lang="zh-CN" altLang="en-US" sz="1800" dirty="0" smtClean="0"/>
              <a:t>位、</a:t>
            </a:r>
            <a:r>
              <a:rPr lang="en-US" altLang="zh-CN" sz="1800" dirty="0" smtClean="0"/>
              <a:t>16</a:t>
            </a:r>
            <a:r>
              <a:rPr lang="zh-CN" altLang="en-US" sz="1800" dirty="0" smtClean="0"/>
              <a:t>位、</a:t>
            </a:r>
            <a:r>
              <a:rPr lang="en-US" altLang="zh-CN" sz="1800" dirty="0" smtClean="0"/>
              <a:t>32</a:t>
            </a:r>
            <a:r>
              <a:rPr lang="zh-CN" altLang="en-US" sz="1800" dirty="0" smtClean="0"/>
              <a:t>位到今天的</a:t>
            </a:r>
            <a:r>
              <a:rPr lang="en-US" altLang="zh-CN" sz="1800" dirty="0" smtClean="0"/>
              <a:t>64</a:t>
            </a:r>
            <a:r>
              <a:rPr lang="zh-CN" altLang="en-US" sz="1800" dirty="0" smtClean="0"/>
              <a:t>位汇编语言变化也很大，</a:t>
            </a:r>
            <a:r>
              <a:rPr lang="en-US" altLang="zh-CN" sz="1800" dirty="0" smtClean="0"/>
              <a:t>8</a:t>
            </a:r>
            <a:r>
              <a:rPr lang="zh-CN" altLang="en-US" sz="1800" dirty="0" smtClean="0"/>
              <a:t>位汇编用一段程序完成的内容，</a:t>
            </a:r>
            <a:r>
              <a:rPr lang="en-US" altLang="zh-CN" sz="1800" dirty="0" smtClean="0"/>
              <a:t>64</a:t>
            </a:r>
            <a:r>
              <a:rPr lang="zh-CN" altLang="en-US" sz="1800" dirty="0" smtClean="0"/>
              <a:t>位只是一条指令而已，因此也并没有以汇编语言作为标准。 </a:t>
            </a:r>
          </a:p>
          <a:p>
            <a:pPr>
              <a:buFont typeface="Arial" pitchFamily="34" charset="0"/>
              <a:buChar char="•"/>
              <a:defRPr/>
            </a:pPr>
            <a:r>
              <a:rPr lang="en-US" altLang="zh-CN" sz="2400" dirty="0" smtClean="0"/>
              <a:t>(2) </a:t>
            </a:r>
            <a:r>
              <a:rPr lang="zh-CN" altLang="en-US" sz="2400" dirty="0" smtClean="0"/>
              <a:t>代码行数量依赖于所用的编程语言和个人的编程风格、编程经验。</a:t>
            </a:r>
            <a:endParaRPr lang="en-US" altLang="zh-CN" sz="2400" dirty="0" smtClean="0"/>
          </a:p>
          <a:p>
            <a:pPr lvl="1">
              <a:buFont typeface="Arial" pitchFamily="34" charset="0"/>
              <a:buChar char="–"/>
              <a:defRPr/>
            </a:pPr>
            <a:r>
              <a:rPr lang="zh-CN" altLang="en-US" sz="1800" dirty="0" smtClean="0"/>
              <a:t>比如：以当前流行的</a:t>
            </a:r>
            <a:r>
              <a:rPr lang="en-US" altLang="zh-CN" sz="1800" dirty="0" smtClean="0"/>
              <a:t>Java</a:t>
            </a:r>
            <a:r>
              <a:rPr lang="zh-CN" altLang="en-US" sz="1800" dirty="0" smtClean="0"/>
              <a:t>语言与 </a:t>
            </a:r>
            <a:r>
              <a:rPr lang="en-US" altLang="zh-CN" sz="1800" dirty="0" smtClean="0"/>
              <a:t>Ruby</a:t>
            </a:r>
            <a:r>
              <a:rPr lang="zh-CN" altLang="en-US" sz="1800" dirty="0" smtClean="0"/>
              <a:t>语言相比，同样规模，</a:t>
            </a:r>
            <a:r>
              <a:rPr lang="en-US" altLang="zh-CN" sz="1800" dirty="0" smtClean="0"/>
              <a:t>Ruby</a:t>
            </a:r>
            <a:r>
              <a:rPr lang="zh-CN" altLang="en-US" sz="1800" dirty="0" smtClean="0"/>
              <a:t>的代码行数会大为减少；程序员越优秀作品越优雅、越短小精悍。</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代码行的局限性</a:t>
            </a:r>
            <a:r>
              <a:rPr lang="en-US" altLang="zh-CN" dirty="0" smtClean="0"/>
              <a:t>(</a:t>
            </a:r>
            <a:r>
              <a:rPr lang="zh-CN" altLang="en-US" dirty="0" smtClean="0"/>
              <a:t>续</a:t>
            </a:r>
            <a:r>
              <a:rPr lang="en-US" altLang="zh-CN" dirty="0" smtClean="0"/>
              <a:t>)</a:t>
            </a:r>
            <a:endParaRPr dirty="0"/>
          </a:p>
        </p:txBody>
      </p:sp>
      <p:sp>
        <p:nvSpPr>
          <p:cNvPr id="6" name="内容占位符 2"/>
          <p:cNvSpPr>
            <a:spLocks noGrp="1"/>
          </p:cNvSpPr>
          <p:nvPr>
            <p:ph idx="1"/>
          </p:nvPr>
        </p:nvSpPr>
        <p:spPr>
          <a:xfrm>
            <a:off x="457200" y="1600200"/>
            <a:ext cx="8229600" cy="4525963"/>
          </a:xfrm>
        </p:spPr>
        <p:txBody>
          <a:bodyPr>
            <a:normAutofit/>
          </a:bodyPr>
          <a:lstStyle/>
          <a:p>
            <a:pPr>
              <a:defRPr/>
            </a:pPr>
            <a:r>
              <a:rPr kumimoji="1" lang="en-US" altLang="zh-CN" dirty="0" smtClean="0">
                <a:latin typeface="微软雅黑" pitchFamily="34" charset="-122"/>
              </a:rPr>
              <a:t>(3) </a:t>
            </a:r>
            <a:r>
              <a:rPr kumimoji="1" lang="zh-CN" altLang="en-US" dirty="0" smtClean="0">
                <a:latin typeface="微软雅黑" pitchFamily="34" charset="-122"/>
              </a:rPr>
              <a:t>由于架构和面向服务等现代技术的大量使用，软件生产已经进入部件生产与装配分工合作的时代，软件的上游产品已经为下游的软件产品提供很多以前难以处理的基础环境，下游产品开发效率大幅提高，更多的工作是编写资源配置脚本，因此原有的</a:t>
            </a:r>
            <a:r>
              <a:rPr kumimoji="1" lang="en-US" altLang="zh-CN" dirty="0" smtClean="0">
                <a:latin typeface="微软雅黑" pitchFamily="34" charset="-122"/>
              </a:rPr>
              <a:t>LOC</a:t>
            </a:r>
            <a:r>
              <a:rPr kumimoji="1" lang="zh-CN" altLang="en-US" dirty="0" smtClean="0">
                <a:latin typeface="微软雅黑" pitchFamily="34" charset="-122"/>
              </a:rPr>
              <a:t>的数据意义和分析方法已差强人意。</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面向功能点度量的特点</a:t>
            </a:r>
            <a:endParaRPr dirty="0"/>
          </a:p>
        </p:txBody>
      </p:sp>
      <p:sp>
        <p:nvSpPr>
          <p:cNvPr id="6" name="内容占位符 2"/>
          <p:cNvSpPr>
            <a:spLocks noGrp="1"/>
          </p:cNvSpPr>
          <p:nvPr>
            <p:ph idx="1"/>
          </p:nvPr>
        </p:nvSpPr>
        <p:spPr>
          <a:xfrm>
            <a:off x="457200" y="1600200"/>
            <a:ext cx="8229600" cy="4525963"/>
          </a:xfrm>
        </p:spPr>
        <p:txBody>
          <a:bodyPr>
            <a:normAutofit/>
          </a:bodyPr>
          <a:lstStyle/>
          <a:p>
            <a:r>
              <a:rPr lang="zh-CN" altLang="en-US" dirty="0" smtClean="0"/>
              <a:t>功能点</a:t>
            </a:r>
            <a:r>
              <a:rPr lang="en-US" altLang="zh-CN" dirty="0" smtClean="0"/>
              <a:t>FP</a:t>
            </a:r>
            <a:r>
              <a:rPr lang="zh-CN" altLang="en-US" dirty="0" smtClean="0"/>
              <a:t>（</a:t>
            </a:r>
            <a:r>
              <a:rPr lang="en-US" altLang="zh-CN" dirty="0" smtClean="0"/>
              <a:t>Function Point</a:t>
            </a:r>
            <a:r>
              <a:rPr lang="zh-CN" altLang="en-US" dirty="0" smtClean="0"/>
              <a:t>）</a:t>
            </a:r>
          </a:p>
          <a:p>
            <a:pPr lvl="1"/>
            <a:r>
              <a:rPr lang="zh-CN" altLang="en-US" dirty="0" smtClean="0"/>
              <a:t>面向</a:t>
            </a:r>
            <a:r>
              <a:rPr lang="en-US" altLang="zh-CN" dirty="0" smtClean="0"/>
              <a:t>FP</a:t>
            </a:r>
            <a:r>
              <a:rPr lang="zh-CN" altLang="en-US" dirty="0" smtClean="0"/>
              <a:t>的度量主要考虑程序的“功能性”，与代码行无关；</a:t>
            </a:r>
          </a:p>
          <a:p>
            <a:pPr lvl="1"/>
            <a:r>
              <a:rPr lang="zh-CN" altLang="en-US" dirty="0" smtClean="0"/>
              <a:t>采用的是间接测量方式，是对已完成的界面和操作等元素进行事后估算，尽管如此，它克服</a:t>
            </a:r>
            <a:r>
              <a:rPr lang="en-US" altLang="zh-CN" dirty="0" smtClean="0"/>
              <a:t>LOC</a:t>
            </a:r>
            <a:r>
              <a:rPr lang="zh-CN" altLang="en-US" dirty="0" smtClean="0"/>
              <a:t>度量存在的问题，而且</a:t>
            </a:r>
            <a:r>
              <a:rPr lang="en-US" altLang="zh-CN" dirty="0" smtClean="0"/>
              <a:t>FP</a:t>
            </a:r>
            <a:r>
              <a:rPr lang="zh-CN" altLang="en-US" dirty="0" smtClean="0"/>
              <a:t>度量用于事前规模估算也比</a:t>
            </a:r>
            <a:r>
              <a:rPr lang="en-US" altLang="zh-CN" dirty="0" smtClean="0"/>
              <a:t>LOC</a:t>
            </a:r>
            <a:r>
              <a:rPr lang="zh-CN" altLang="en-US" dirty="0" smtClean="0"/>
              <a:t>要严谨些。</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28596" y="214290"/>
            <a:ext cx="8229600" cy="1143000"/>
          </a:xfrm>
        </p:spPr>
        <p:txBody>
          <a:bodyPr/>
          <a:lstStyle/>
          <a:p>
            <a:pPr>
              <a:defRPr/>
            </a:pPr>
            <a:r>
              <a:rPr lang="zh-CN" altLang="en-US" dirty="0" smtClean="0"/>
              <a:t>功能点</a:t>
            </a:r>
            <a:r>
              <a:rPr lang="en-US" altLang="zh-CN" dirty="0" smtClean="0"/>
              <a:t>FP</a:t>
            </a:r>
            <a:r>
              <a:rPr lang="zh-CN" altLang="en-US" dirty="0" smtClean="0"/>
              <a:t>的计算公式</a:t>
            </a:r>
            <a:endParaRPr dirty="0"/>
          </a:p>
        </p:txBody>
      </p:sp>
      <p:sp>
        <p:nvSpPr>
          <p:cNvPr id="6" name="内容占位符 2"/>
          <p:cNvSpPr>
            <a:spLocks noGrp="1"/>
          </p:cNvSpPr>
          <p:nvPr>
            <p:ph idx="1"/>
          </p:nvPr>
        </p:nvSpPr>
        <p:spPr>
          <a:xfrm>
            <a:off x="457200" y="1600200"/>
            <a:ext cx="8229600" cy="4525963"/>
          </a:xfrm>
        </p:spPr>
        <p:txBody>
          <a:bodyPr>
            <a:normAutofit/>
          </a:bodyPr>
          <a:lstStyle/>
          <a:p>
            <a:pPr>
              <a:lnSpc>
                <a:spcPct val="110000"/>
              </a:lnSpc>
            </a:pPr>
            <a:r>
              <a:rPr lang="en-US" altLang="zh-CN" sz="2000" dirty="0" smtClean="0"/>
              <a:t>FP </a:t>
            </a:r>
            <a:r>
              <a:rPr lang="zh-CN" altLang="en-US" sz="2000" dirty="0" smtClean="0"/>
              <a:t>＝ </a:t>
            </a:r>
            <a:r>
              <a:rPr lang="en-US" altLang="zh-CN" sz="2000" dirty="0" smtClean="0"/>
              <a:t>CT×( 0.65</a:t>
            </a:r>
            <a:r>
              <a:rPr lang="zh-CN" altLang="en-US" sz="2000" dirty="0" smtClean="0"/>
              <a:t>＋ </a:t>
            </a:r>
            <a:r>
              <a:rPr lang="en-US" altLang="zh-CN" sz="2000" dirty="0" smtClean="0"/>
              <a:t>0.01×SUM ( </a:t>
            </a:r>
            <a:r>
              <a:rPr lang="en-US" altLang="zh-CN" sz="2000" dirty="0" err="1" smtClean="0"/>
              <a:t>Fi</a:t>
            </a:r>
            <a:r>
              <a:rPr lang="en-US" altLang="zh-CN" sz="2000" dirty="0" smtClean="0"/>
              <a:t> ) )</a:t>
            </a:r>
            <a:endParaRPr lang="zh-CN" altLang="en-US" sz="2000" dirty="0" smtClean="0"/>
          </a:p>
          <a:p>
            <a:pPr lvl="1">
              <a:lnSpc>
                <a:spcPct val="110000"/>
              </a:lnSpc>
            </a:pPr>
            <a:r>
              <a:rPr lang="en-US" altLang="zh-CN" sz="1800" dirty="0" smtClean="0"/>
              <a:t>CT : 5</a:t>
            </a:r>
            <a:r>
              <a:rPr lang="zh-CN" altLang="en-US" sz="1800" dirty="0" smtClean="0"/>
              <a:t>个信息量的“加权和”，未经调整的功能点计数值；</a:t>
            </a:r>
          </a:p>
          <a:p>
            <a:pPr lvl="1">
              <a:lnSpc>
                <a:spcPct val="110000"/>
              </a:lnSpc>
            </a:pPr>
            <a:r>
              <a:rPr lang="en-US" altLang="zh-CN" sz="1800" dirty="0" err="1" smtClean="0"/>
              <a:t>Fi</a:t>
            </a:r>
            <a:r>
              <a:rPr lang="en-US" altLang="zh-CN" sz="1800" dirty="0" smtClean="0"/>
              <a:t>: 14</a:t>
            </a:r>
            <a:r>
              <a:rPr lang="zh-CN" altLang="en-US" sz="1800" dirty="0" smtClean="0"/>
              <a:t>个因素的“复杂性调节值” </a:t>
            </a:r>
            <a:r>
              <a:rPr lang="en-US" altLang="zh-CN" sz="1800" dirty="0" smtClean="0"/>
              <a:t>(</a:t>
            </a:r>
            <a:r>
              <a:rPr lang="en-US" altLang="zh-CN" sz="1800" dirty="0" err="1" smtClean="0"/>
              <a:t>i</a:t>
            </a:r>
            <a:r>
              <a:rPr lang="en-US" altLang="zh-CN" sz="1800" dirty="0" smtClean="0"/>
              <a:t> =1..14)</a:t>
            </a:r>
            <a:r>
              <a:rPr lang="zh-CN" altLang="en-US" sz="1800" dirty="0" smtClean="0"/>
              <a:t>；</a:t>
            </a:r>
          </a:p>
          <a:p>
            <a:pPr lvl="1">
              <a:lnSpc>
                <a:spcPct val="110000"/>
              </a:lnSpc>
            </a:pPr>
            <a:r>
              <a:rPr lang="en-US" altLang="zh-CN" sz="1800" dirty="0" smtClean="0"/>
              <a:t>0.65, 0.01</a:t>
            </a:r>
            <a:r>
              <a:rPr lang="zh-CN" altLang="en-US" sz="1800" dirty="0" smtClean="0"/>
              <a:t>都是经验常数；</a:t>
            </a:r>
          </a:p>
          <a:p>
            <a:pPr lvl="1">
              <a:lnSpc>
                <a:spcPct val="110000"/>
              </a:lnSpc>
            </a:pPr>
            <a:r>
              <a:rPr lang="zh-CN" altLang="en-US" sz="1800" dirty="0" smtClean="0"/>
              <a:t>每个功能域的计数级别分为简单的、中间的、复杂的三个级别，这由使用功能点方法的机构根据经验自行确定，从而计算出加权计数。</a:t>
            </a:r>
            <a:r>
              <a:rPr lang="en-US" altLang="zh-CN" sz="1800" dirty="0" smtClean="0"/>
              <a:t>CT</a:t>
            </a:r>
            <a:r>
              <a:rPr lang="zh-CN" altLang="en-US" sz="1800" dirty="0" smtClean="0"/>
              <a:t>就是五个功能域加权计数总和。</a:t>
            </a:r>
            <a:endParaRPr lang="en-US" altLang="zh-CN" sz="1800" dirty="0" smtClean="0"/>
          </a:p>
          <a:p>
            <a:pPr lvl="1">
              <a:lnSpc>
                <a:spcPct val="110000"/>
              </a:lnSpc>
            </a:pPr>
            <a:r>
              <a:rPr lang="en-US" altLang="zh-CN" sz="1800" dirty="0" smtClean="0"/>
              <a:t>5</a:t>
            </a:r>
            <a:r>
              <a:rPr lang="zh-CN" altLang="en-US" sz="1800" dirty="0" smtClean="0"/>
              <a:t>个信息域（</a:t>
            </a:r>
            <a:r>
              <a:rPr lang="en-US" altLang="zh-CN" sz="1800" dirty="0" smtClean="0"/>
              <a:t>FP</a:t>
            </a:r>
            <a:r>
              <a:rPr lang="zh-CN" altLang="en-US" sz="1800" dirty="0" smtClean="0"/>
              <a:t>）如下图：</a:t>
            </a:r>
          </a:p>
        </p:txBody>
      </p:sp>
      <p:pic>
        <p:nvPicPr>
          <p:cNvPr id="4" name="Picture 14"/>
          <p:cNvPicPr>
            <a:picLocks noChangeAspect="1" noChangeArrowheads="1"/>
          </p:cNvPicPr>
          <p:nvPr/>
        </p:nvPicPr>
        <p:blipFill>
          <a:blip r:embed="rId2"/>
          <a:srcRect/>
          <a:stretch>
            <a:fillRect/>
          </a:stretch>
        </p:blipFill>
        <p:spPr bwMode="auto">
          <a:xfrm>
            <a:off x="1428728" y="4410075"/>
            <a:ext cx="6480175" cy="2447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85870" y="214298"/>
            <a:ext cx="8229600" cy="1143000"/>
          </a:xfrm>
        </p:spPr>
        <p:txBody>
          <a:bodyPr/>
          <a:lstStyle/>
          <a:p>
            <a:pPr>
              <a:defRPr/>
            </a:pPr>
            <a:r>
              <a:rPr lang="zh-CN" altLang="en-US" dirty="0" smtClean="0"/>
              <a:t>五个</a:t>
            </a:r>
            <a:r>
              <a:rPr lang="en-US" altLang="zh-CN" dirty="0" smtClean="0"/>
              <a:t>FP</a:t>
            </a:r>
            <a:r>
              <a:rPr lang="zh-CN" altLang="en-US" dirty="0" smtClean="0"/>
              <a:t>功能点的意义及</a:t>
            </a:r>
            <a:r>
              <a:rPr lang="en-US" altLang="zh-CN" dirty="0" smtClean="0"/>
              <a:t>CT</a:t>
            </a:r>
            <a:r>
              <a:rPr lang="zh-CN" altLang="en-US" dirty="0" smtClean="0"/>
              <a:t>的计算</a:t>
            </a:r>
            <a:endParaRPr dirty="0"/>
          </a:p>
        </p:txBody>
      </p:sp>
      <p:sp>
        <p:nvSpPr>
          <p:cNvPr id="6" name="内容占位符 2"/>
          <p:cNvSpPr>
            <a:spLocks noGrp="1"/>
          </p:cNvSpPr>
          <p:nvPr>
            <p:ph idx="1"/>
          </p:nvPr>
        </p:nvSpPr>
        <p:spPr>
          <a:xfrm>
            <a:off x="457200" y="1600200"/>
            <a:ext cx="8229600" cy="4525963"/>
          </a:xfrm>
        </p:spPr>
        <p:txBody>
          <a:bodyPr>
            <a:normAutofit fontScale="92500" lnSpcReduction="10000"/>
          </a:bodyPr>
          <a:lstStyle/>
          <a:p>
            <a:pPr>
              <a:buNone/>
              <a:defRPr/>
            </a:pPr>
            <a:r>
              <a:rPr kumimoji="1" lang="en-US" altLang="zh-CN" dirty="0" smtClean="0">
                <a:latin typeface="微软雅黑" pitchFamily="34" charset="-122"/>
              </a:rPr>
              <a:t>1</a:t>
            </a:r>
            <a:r>
              <a:rPr kumimoji="1" lang="zh-CN" altLang="en-US" dirty="0" smtClean="0">
                <a:latin typeface="微软雅黑" pitchFamily="34" charset="-122"/>
              </a:rPr>
              <a:t>）内部逻辑文件</a:t>
            </a:r>
            <a:r>
              <a:rPr kumimoji="1" lang="en-US" altLang="zh-CN" dirty="0" smtClean="0">
                <a:latin typeface="微软雅黑" pitchFamily="34" charset="-122"/>
              </a:rPr>
              <a:t>ILF (Internal Logical Files)</a:t>
            </a:r>
            <a:r>
              <a:rPr kumimoji="1" lang="zh-CN" altLang="en-US" dirty="0" smtClean="0">
                <a:latin typeface="微软雅黑" pitchFamily="34" charset="-122"/>
              </a:rPr>
              <a:t>：</a:t>
            </a:r>
          </a:p>
          <a:p>
            <a:pPr>
              <a:buNone/>
              <a:defRPr/>
            </a:pPr>
            <a:r>
              <a:rPr kumimoji="1" lang="zh-CN" altLang="en-US" dirty="0" smtClean="0">
                <a:latin typeface="微软雅黑" pitchFamily="34" charset="-122"/>
              </a:rPr>
              <a:t>     用户可以识别的一组逻辑相关的数据，而且完全存在于应用的边界之内，并且通过外部输入维护。 </a:t>
            </a:r>
          </a:p>
          <a:p>
            <a:pPr>
              <a:buNone/>
              <a:defRPr/>
            </a:pPr>
            <a:r>
              <a:rPr kumimoji="1" lang="en-US" altLang="zh-CN" dirty="0" smtClean="0">
                <a:latin typeface="微软雅黑" pitchFamily="34" charset="-122"/>
              </a:rPr>
              <a:t>2</a:t>
            </a:r>
            <a:r>
              <a:rPr kumimoji="1" lang="zh-CN" altLang="en-US" dirty="0" smtClean="0">
                <a:latin typeface="微软雅黑" pitchFamily="34" charset="-122"/>
              </a:rPr>
              <a:t>）外部接口文件</a:t>
            </a:r>
            <a:r>
              <a:rPr kumimoji="1" lang="en-US" altLang="zh-CN" dirty="0" smtClean="0">
                <a:latin typeface="微软雅黑" pitchFamily="34" charset="-122"/>
              </a:rPr>
              <a:t>EIF</a:t>
            </a:r>
            <a:r>
              <a:rPr kumimoji="1" lang="zh-CN" altLang="en-US" dirty="0" smtClean="0">
                <a:latin typeface="微软雅黑" pitchFamily="34" charset="-122"/>
              </a:rPr>
              <a:t>（</a:t>
            </a:r>
            <a:r>
              <a:rPr kumimoji="1" lang="en-US" altLang="zh-CN" dirty="0" smtClean="0">
                <a:latin typeface="微软雅黑" pitchFamily="34" charset="-122"/>
              </a:rPr>
              <a:t>External Interface Files</a:t>
            </a:r>
            <a:r>
              <a:rPr kumimoji="1" lang="zh-CN" altLang="en-US" dirty="0" smtClean="0">
                <a:latin typeface="微软雅黑" pitchFamily="34" charset="-122"/>
              </a:rPr>
              <a:t>）：</a:t>
            </a:r>
          </a:p>
          <a:p>
            <a:pPr>
              <a:buNone/>
              <a:defRPr/>
            </a:pPr>
            <a:r>
              <a:rPr kumimoji="1" lang="zh-CN" altLang="en-US" dirty="0" smtClean="0">
                <a:latin typeface="微软雅黑" pitchFamily="34" charset="-122"/>
              </a:rPr>
              <a:t>    用户可以识别的一组逻辑相关数据，这组数据只能被引用。数据完全存在于应用的外部，并且由另一个应用维护。外部接口文件是另外一个应用的内部逻辑文件。</a:t>
            </a:r>
          </a:p>
          <a:p>
            <a:pPr>
              <a:buNone/>
              <a:defRPr/>
            </a:pPr>
            <a:r>
              <a:rPr kumimoji="1" lang="zh-CN" altLang="en-US" dirty="0" smtClean="0">
                <a:solidFill>
                  <a:schemeClr val="tx2">
                    <a:lumMod val="65000"/>
                    <a:lumOff val="35000"/>
                  </a:schemeClr>
                </a:solidFill>
                <a:latin typeface="微软雅黑" pitchFamily="34" charset="-122"/>
              </a:rPr>
              <a:t>     在医院预约系统中，如预约登记、预约的状态、预约查询、打印预约表等都是预约系统内部文件；其它如病人信息、病人治疗记录等属于外部接口文件。</a:t>
            </a:r>
          </a:p>
          <a:p>
            <a:pPr>
              <a:buNone/>
              <a:defRPr/>
            </a:pP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85870" y="214298"/>
            <a:ext cx="8229600" cy="1143000"/>
          </a:xfrm>
        </p:spPr>
        <p:txBody>
          <a:bodyPr/>
          <a:lstStyle/>
          <a:p>
            <a:pPr>
              <a:defRPr/>
            </a:pPr>
            <a:r>
              <a:rPr lang="zh-CN" altLang="en-US" dirty="0" smtClean="0"/>
              <a:t>五个</a:t>
            </a:r>
            <a:r>
              <a:rPr lang="en-US" altLang="zh-CN" dirty="0" smtClean="0"/>
              <a:t>FP</a:t>
            </a:r>
            <a:r>
              <a:rPr lang="zh-CN" altLang="en-US" dirty="0" smtClean="0"/>
              <a:t>功能点的意义及</a:t>
            </a:r>
            <a:r>
              <a:rPr lang="en-US" altLang="zh-CN" dirty="0" smtClean="0"/>
              <a:t>CT</a:t>
            </a:r>
            <a:r>
              <a:rPr lang="zh-CN" altLang="en-US" dirty="0" smtClean="0"/>
              <a:t>的计算</a:t>
            </a:r>
            <a:r>
              <a:rPr lang="en-US" altLang="zh-CN" dirty="0" smtClean="0"/>
              <a:t>(</a:t>
            </a:r>
            <a:r>
              <a:rPr lang="zh-CN" altLang="en-US" dirty="0" smtClean="0"/>
              <a:t>续</a:t>
            </a:r>
            <a:r>
              <a:rPr lang="en-US" altLang="zh-CN" dirty="0" smtClean="0"/>
              <a:t>)</a:t>
            </a:r>
            <a:endParaRPr dirty="0"/>
          </a:p>
        </p:txBody>
      </p:sp>
      <p:sp>
        <p:nvSpPr>
          <p:cNvPr id="6" name="内容占位符 2"/>
          <p:cNvSpPr>
            <a:spLocks noGrp="1"/>
          </p:cNvSpPr>
          <p:nvPr>
            <p:ph idx="1"/>
          </p:nvPr>
        </p:nvSpPr>
        <p:spPr>
          <a:xfrm>
            <a:off x="457200" y="1600200"/>
            <a:ext cx="8229600" cy="4525963"/>
          </a:xfrm>
        </p:spPr>
        <p:txBody>
          <a:bodyPr>
            <a:normAutofit fontScale="92500" lnSpcReduction="10000"/>
          </a:bodyPr>
          <a:lstStyle/>
          <a:p>
            <a:pPr>
              <a:buNone/>
              <a:defRPr/>
            </a:pPr>
            <a:r>
              <a:rPr kumimoji="1" lang="en-US" altLang="zh-CN" dirty="0" smtClean="0">
                <a:latin typeface="+mn-ea"/>
              </a:rPr>
              <a:t>3</a:t>
            </a:r>
            <a:r>
              <a:rPr kumimoji="1" lang="zh-CN" altLang="en-US" dirty="0" smtClean="0">
                <a:latin typeface="+mn-ea"/>
              </a:rPr>
              <a:t>）外部输入</a:t>
            </a:r>
            <a:r>
              <a:rPr kumimoji="1" lang="en-US" altLang="zh-CN" dirty="0" smtClean="0">
                <a:latin typeface="+mn-ea"/>
              </a:rPr>
              <a:t>EI</a:t>
            </a:r>
            <a:r>
              <a:rPr kumimoji="1" lang="zh-CN" altLang="en-US" dirty="0" smtClean="0">
                <a:latin typeface="+mn-ea"/>
              </a:rPr>
              <a:t>（</a:t>
            </a:r>
            <a:r>
              <a:rPr kumimoji="1" lang="en-US" altLang="zh-CN" dirty="0" smtClean="0">
                <a:latin typeface="+mn-ea"/>
              </a:rPr>
              <a:t>External Inputs</a:t>
            </a:r>
            <a:r>
              <a:rPr kumimoji="1" lang="zh-CN" altLang="en-US" dirty="0" smtClean="0">
                <a:latin typeface="+mn-ea"/>
              </a:rPr>
              <a:t>）：</a:t>
            </a:r>
          </a:p>
          <a:p>
            <a:pPr>
              <a:buNone/>
              <a:defRPr/>
            </a:pPr>
            <a:r>
              <a:rPr kumimoji="1" lang="zh-CN" altLang="en-US" dirty="0" smtClean="0">
                <a:latin typeface="+mn-ea"/>
              </a:rPr>
              <a:t>    这是一个基本的过程，在这个过程中，数据穿越外部边界进入到系统内部。这里的数据可能来自于输入界面，也可以来自于另外的应用。数据将被用来维护一个或者多个内部逻辑文件</a:t>
            </a:r>
            <a:r>
              <a:rPr kumimoji="1" lang="en-US" altLang="zh-CN" dirty="0" smtClean="0">
                <a:latin typeface="+mn-ea"/>
              </a:rPr>
              <a:t>ILF(Internal Logical Files)</a:t>
            </a:r>
            <a:r>
              <a:rPr kumimoji="1" lang="zh-CN" altLang="en-US" dirty="0" smtClean="0">
                <a:latin typeface="+mn-ea"/>
              </a:rPr>
              <a:t>。数据既可能是控制信息，也可能是业务逻辑信息。如果数据是控制信息，则它不会更新内部逻辑文件。</a:t>
            </a:r>
          </a:p>
          <a:p>
            <a:pPr lvl="1">
              <a:buNone/>
              <a:defRPr/>
            </a:pPr>
            <a:r>
              <a:rPr kumimoji="1" lang="zh-CN" altLang="en-US" dirty="0" smtClean="0">
                <a:latin typeface="+mn-ea"/>
              </a:rPr>
              <a:t>      在医院预约系统中：</a:t>
            </a:r>
          </a:p>
          <a:p>
            <a:pPr lvl="1">
              <a:buFont typeface="Wingdings" pitchFamily="2" charset="2"/>
              <a:buChar char="Ø"/>
              <a:defRPr/>
            </a:pPr>
            <a:r>
              <a:rPr kumimoji="1" lang="zh-CN" altLang="en-US" dirty="0" smtClean="0">
                <a:latin typeface="+mn-ea"/>
              </a:rPr>
              <a:t>如输入预约人姓名、日期；标记预约完成或取消；（界面）</a:t>
            </a:r>
          </a:p>
          <a:p>
            <a:pPr lvl="1">
              <a:buFont typeface="Wingdings" pitchFamily="2" charset="2"/>
              <a:buChar char="Ø"/>
              <a:defRPr/>
            </a:pPr>
            <a:r>
              <a:rPr kumimoji="1" lang="zh-CN" altLang="en-US" dirty="0" smtClean="0">
                <a:latin typeface="+mn-ea"/>
              </a:rPr>
              <a:t>核实病人信息；显示病人过往的医疗记录等（ 外部文件）。</a:t>
            </a:r>
          </a:p>
          <a:p>
            <a:pPr lvl="1">
              <a:buFont typeface="Wingdings" pitchFamily="2" charset="2"/>
              <a:buChar char="Ø"/>
              <a:defRPr/>
            </a:pPr>
            <a:r>
              <a:rPr kumimoji="1" lang="zh-CN" altLang="en-US" dirty="0" smtClean="0">
                <a:latin typeface="+mn-ea"/>
              </a:rPr>
              <a:t>它可对内部文件更新，外部接口文件是引用。</a:t>
            </a:r>
          </a:p>
          <a:p>
            <a:pPr lvl="1">
              <a:defRPr/>
            </a:pPr>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85870" y="214298"/>
            <a:ext cx="8229600" cy="1143000"/>
          </a:xfrm>
        </p:spPr>
        <p:txBody>
          <a:bodyPr/>
          <a:lstStyle/>
          <a:p>
            <a:pPr>
              <a:defRPr/>
            </a:pPr>
            <a:r>
              <a:rPr lang="zh-CN" altLang="en-US" dirty="0" smtClean="0"/>
              <a:t>五个</a:t>
            </a:r>
            <a:r>
              <a:rPr lang="en-US" altLang="zh-CN" dirty="0" smtClean="0"/>
              <a:t>FP</a:t>
            </a:r>
            <a:r>
              <a:rPr lang="zh-CN" altLang="en-US" dirty="0" smtClean="0"/>
              <a:t>功能点的意义及</a:t>
            </a:r>
            <a:r>
              <a:rPr lang="en-US" altLang="zh-CN" dirty="0" smtClean="0"/>
              <a:t>CT</a:t>
            </a:r>
            <a:r>
              <a:rPr lang="zh-CN" altLang="en-US" dirty="0" smtClean="0"/>
              <a:t>的计算</a:t>
            </a:r>
            <a:r>
              <a:rPr lang="en-US" altLang="zh-CN" dirty="0" smtClean="0"/>
              <a:t>(</a:t>
            </a:r>
            <a:r>
              <a:rPr lang="zh-CN" altLang="en-US" dirty="0" smtClean="0"/>
              <a:t>续</a:t>
            </a:r>
            <a:r>
              <a:rPr lang="en-US" altLang="zh-CN" dirty="0" smtClean="0"/>
              <a:t>)</a:t>
            </a:r>
            <a:endParaRPr dirty="0"/>
          </a:p>
        </p:txBody>
      </p:sp>
      <p:sp>
        <p:nvSpPr>
          <p:cNvPr id="6" name="内容占位符 2"/>
          <p:cNvSpPr>
            <a:spLocks noGrp="1"/>
          </p:cNvSpPr>
          <p:nvPr>
            <p:ph idx="1"/>
          </p:nvPr>
        </p:nvSpPr>
        <p:spPr>
          <a:xfrm>
            <a:off x="457200" y="1600200"/>
            <a:ext cx="8229600" cy="4525963"/>
          </a:xfrm>
        </p:spPr>
        <p:txBody>
          <a:bodyPr>
            <a:normAutofit lnSpcReduction="10000"/>
          </a:bodyPr>
          <a:lstStyle/>
          <a:p>
            <a:pPr>
              <a:buNone/>
              <a:defRPr/>
            </a:pPr>
            <a:r>
              <a:rPr kumimoji="1" lang="en-US" altLang="zh-CN" dirty="0" smtClean="0">
                <a:latin typeface="+mn-ea"/>
              </a:rPr>
              <a:t>4</a:t>
            </a:r>
            <a:r>
              <a:rPr kumimoji="1" lang="zh-CN" altLang="en-US" dirty="0" smtClean="0">
                <a:latin typeface="+mn-ea"/>
              </a:rPr>
              <a:t>）外部输出</a:t>
            </a:r>
            <a:r>
              <a:rPr kumimoji="1" lang="en-US" altLang="zh-CN" dirty="0" smtClean="0">
                <a:latin typeface="+mn-ea"/>
              </a:rPr>
              <a:t>EO</a:t>
            </a:r>
            <a:r>
              <a:rPr kumimoji="1" lang="zh-CN" altLang="en-US" dirty="0" smtClean="0">
                <a:latin typeface="+mn-ea"/>
              </a:rPr>
              <a:t>（</a:t>
            </a:r>
            <a:r>
              <a:rPr kumimoji="1" lang="en-US" altLang="zh-CN" dirty="0" smtClean="0">
                <a:latin typeface="+mn-ea"/>
              </a:rPr>
              <a:t>External Outputs </a:t>
            </a:r>
            <a:r>
              <a:rPr kumimoji="1" lang="zh-CN" altLang="en-US" dirty="0" smtClean="0">
                <a:latin typeface="+mn-ea"/>
              </a:rPr>
              <a:t>）：</a:t>
            </a:r>
          </a:p>
          <a:p>
            <a:pPr>
              <a:buNone/>
              <a:defRPr/>
            </a:pPr>
            <a:r>
              <a:rPr kumimoji="1" lang="zh-CN" altLang="en-US" dirty="0" smtClean="0">
                <a:latin typeface="+mn-ea"/>
              </a:rPr>
              <a:t>      这是一个基本的过程，在这个过程中，派生数据由内部穿越边界传送到外部。另外，一个</a:t>
            </a:r>
            <a:r>
              <a:rPr kumimoji="1" lang="en-US" altLang="zh-CN" dirty="0" smtClean="0">
                <a:latin typeface="+mn-ea"/>
              </a:rPr>
              <a:t>EO</a:t>
            </a:r>
            <a:r>
              <a:rPr kumimoji="1" lang="zh-CN" altLang="en-US" dirty="0" smtClean="0">
                <a:latin typeface="+mn-ea"/>
              </a:rPr>
              <a:t>可以更新内部逻辑文件</a:t>
            </a:r>
            <a:r>
              <a:rPr kumimoji="1" lang="en-US" altLang="zh-CN" dirty="0" smtClean="0">
                <a:latin typeface="+mn-ea"/>
              </a:rPr>
              <a:t>ILF</a:t>
            </a:r>
            <a:r>
              <a:rPr kumimoji="1" lang="zh-CN" altLang="en-US" dirty="0" smtClean="0">
                <a:latin typeface="+mn-ea"/>
              </a:rPr>
              <a:t>。数据生成报表或者传送给其他应用的数据文件。这些报表或者文件从一个或者多个内部逻辑文件以及外部接口文件生成。</a:t>
            </a:r>
          </a:p>
          <a:p>
            <a:pPr>
              <a:buNone/>
              <a:defRPr/>
            </a:pPr>
            <a:r>
              <a:rPr kumimoji="1" lang="zh-CN" altLang="en-US" dirty="0" smtClean="0">
                <a:latin typeface="+mn-ea"/>
              </a:rPr>
              <a:t>      </a:t>
            </a:r>
            <a:r>
              <a:rPr kumimoji="1" lang="zh-CN" altLang="en-US" dirty="0" smtClean="0">
                <a:solidFill>
                  <a:schemeClr val="tx2">
                    <a:lumMod val="65000"/>
                    <a:lumOff val="35000"/>
                  </a:schemeClr>
                </a:solidFill>
                <a:latin typeface="+mn-ea"/>
              </a:rPr>
              <a:t>在医院预约系统中，如新病人的信息、医生填写的治疗记录、打印预约安排等。它要访问一些内部或外部接口文件。但主要关注是对外部文件的更新</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985870" y="214298"/>
            <a:ext cx="8229600" cy="1143000"/>
          </a:xfrm>
        </p:spPr>
        <p:txBody>
          <a:bodyPr/>
          <a:lstStyle/>
          <a:p>
            <a:pPr>
              <a:defRPr/>
            </a:pPr>
            <a:r>
              <a:rPr lang="zh-CN" altLang="en-US" dirty="0" smtClean="0"/>
              <a:t>五个</a:t>
            </a:r>
            <a:r>
              <a:rPr lang="en-US" altLang="zh-CN" dirty="0" smtClean="0"/>
              <a:t>FP</a:t>
            </a:r>
            <a:r>
              <a:rPr lang="zh-CN" altLang="en-US" dirty="0" smtClean="0"/>
              <a:t>功能点的意义及</a:t>
            </a:r>
            <a:r>
              <a:rPr lang="en-US" altLang="zh-CN" dirty="0" smtClean="0"/>
              <a:t>CT</a:t>
            </a:r>
            <a:r>
              <a:rPr lang="zh-CN" altLang="en-US" dirty="0" smtClean="0"/>
              <a:t>的计算</a:t>
            </a:r>
            <a:r>
              <a:rPr lang="en-US" altLang="zh-CN" dirty="0" smtClean="0"/>
              <a:t>(</a:t>
            </a:r>
            <a:r>
              <a:rPr lang="zh-CN" altLang="en-US" dirty="0" smtClean="0"/>
              <a:t>续</a:t>
            </a:r>
            <a:r>
              <a:rPr lang="en-US" altLang="zh-CN" dirty="0" smtClean="0"/>
              <a:t>)</a:t>
            </a:r>
            <a:endParaRPr dirty="0"/>
          </a:p>
        </p:txBody>
      </p:sp>
      <p:sp>
        <p:nvSpPr>
          <p:cNvPr id="6" name="内容占位符 2"/>
          <p:cNvSpPr>
            <a:spLocks noGrp="1"/>
          </p:cNvSpPr>
          <p:nvPr>
            <p:ph idx="1"/>
          </p:nvPr>
        </p:nvSpPr>
        <p:spPr>
          <a:xfrm>
            <a:off x="457200" y="1600200"/>
            <a:ext cx="8229600" cy="4525963"/>
          </a:xfrm>
        </p:spPr>
        <p:txBody>
          <a:bodyPr>
            <a:normAutofit/>
          </a:bodyPr>
          <a:lstStyle/>
          <a:p>
            <a:pPr>
              <a:buNone/>
              <a:defRPr/>
            </a:pPr>
            <a:r>
              <a:rPr kumimoji="1" lang="en-US" altLang="zh-CN" dirty="0" smtClean="0">
                <a:latin typeface="+mn-ea"/>
              </a:rPr>
              <a:t>5</a:t>
            </a:r>
            <a:r>
              <a:rPr kumimoji="1" lang="zh-CN" altLang="en-US" dirty="0" smtClean="0">
                <a:latin typeface="+mn-ea"/>
              </a:rPr>
              <a:t>）外部查询</a:t>
            </a:r>
            <a:r>
              <a:rPr kumimoji="1" lang="en-US" altLang="zh-CN" dirty="0" smtClean="0">
                <a:latin typeface="+mn-ea"/>
              </a:rPr>
              <a:t>EQ (External Inquiry)</a:t>
            </a:r>
            <a:r>
              <a:rPr kumimoji="1" lang="zh-CN" altLang="en-US" dirty="0" smtClean="0">
                <a:latin typeface="+mn-ea"/>
              </a:rPr>
              <a:t>： </a:t>
            </a:r>
          </a:p>
          <a:p>
            <a:pPr>
              <a:buNone/>
              <a:defRPr/>
            </a:pPr>
            <a:r>
              <a:rPr kumimoji="1" lang="zh-CN" altLang="en-US" dirty="0" smtClean="0">
                <a:latin typeface="+mn-ea"/>
              </a:rPr>
              <a:t>    外部查询是一个基本过程，这个过程中的输入和输出部分都导致数据从一个或者多个内部逻辑文件或外部接口文件中提取出来。输入过程不能更新任何内部逻辑文件，并且输出端不能包括任何派生数据。    </a:t>
            </a:r>
          </a:p>
          <a:p>
            <a:pPr>
              <a:buNone/>
              <a:defRPr/>
            </a:pPr>
            <a:r>
              <a:rPr kumimoji="1" lang="zh-CN" altLang="en-US" dirty="0" smtClean="0">
                <a:solidFill>
                  <a:schemeClr val="tx2">
                    <a:lumMod val="65000"/>
                    <a:lumOff val="35000"/>
                  </a:schemeClr>
                </a:solidFill>
                <a:latin typeface="+mn-ea"/>
              </a:rPr>
              <a:t>      在医院预约系统中，如查询预约信息、查询病人治疗信息、查询或打印预约安排等。它对所要访问的内部或外部接口文件不做更新。</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Group 1722"/>
          <p:cNvGraphicFramePr>
            <a:graphicFrameLocks noGrp="1"/>
          </p:cNvGraphicFramePr>
          <p:nvPr/>
        </p:nvGraphicFramePr>
        <p:xfrm>
          <a:off x="250825" y="908050"/>
          <a:ext cx="8713788" cy="5431056"/>
        </p:xfrm>
        <a:graphic>
          <a:graphicData uri="http://schemas.openxmlformats.org/drawingml/2006/table">
            <a:tbl>
              <a:tblPr/>
              <a:tblGrid>
                <a:gridCol w="434975"/>
                <a:gridCol w="1741488"/>
                <a:gridCol w="436562"/>
                <a:gridCol w="436563"/>
                <a:gridCol w="434975"/>
                <a:gridCol w="404812"/>
                <a:gridCol w="466725"/>
                <a:gridCol w="434975"/>
                <a:gridCol w="436563"/>
                <a:gridCol w="434975"/>
                <a:gridCol w="436562"/>
                <a:gridCol w="434975"/>
                <a:gridCol w="436563"/>
                <a:gridCol w="436562"/>
                <a:gridCol w="434975"/>
                <a:gridCol w="436563"/>
                <a:gridCol w="434975"/>
              </a:tblGrid>
              <a:tr h="274278">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mn-ea"/>
                          <a:ea typeface="+mn-ea"/>
                          <a:cs typeface="Times New Roman" pitchFamily="18" charset="0"/>
                        </a:rPr>
                        <a:t>编号</a:t>
                      </a:r>
                      <a:endParaRPr kumimoji="0" lang="zh-CN" altLang="en-US" sz="1200" b="0" i="0" u="none" strike="noStrike" cap="none" normalizeH="0" baseline="0" dirty="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功能操作</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外部输入</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外部输出</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外部查询</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内部文件</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hMerge="1">
                  <a:txBody>
                    <a:bodyPr/>
                    <a:lstStyle/>
                    <a:p>
                      <a:endParaRPr lang="zh-CN" altLang="en-US"/>
                    </a:p>
                  </a:txBody>
                  <a:tcPr/>
                </a:tc>
                <a:tc hMerge="1">
                  <a:txBody>
                    <a:bodyPr/>
                    <a:lstStyle/>
                    <a:p>
                      <a:endParaRPr lang="zh-CN" altLang="en-US"/>
                    </a:p>
                  </a:txBody>
                  <a:tcPr/>
                </a:tc>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外部接口</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hMerge="1">
                  <a:txBody>
                    <a:bodyPr/>
                    <a:lstStyle/>
                    <a:p>
                      <a:endParaRPr lang="zh-CN" altLang="en-US"/>
                    </a:p>
                  </a:txBody>
                  <a:tcPr/>
                </a:tc>
                <a:tc hMerge="1">
                  <a:txBody>
                    <a:bodyPr/>
                    <a:lstStyle/>
                    <a:p>
                      <a:endParaRPr lang="zh-CN" altLang="en-US"/>
                    </a:p>
                  </a:txBody>
                  <a:tcPr/>
                </a:tc>
              </a:tr>
              <a:tr h="457148">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简单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一般</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复杂</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简单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一般</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复杂</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简单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一般</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复杂</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简单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一般</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复杂</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简单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1"/>
                          </a:solidFill>
                          <a:effectLst/>
                          <a:latin typeface="+mn-ea"/>
                          <a:ea typeface="+mn-ea"/>
                          <a:cs typeface="Times New Roman" pitchFamily="18" charset="0"/>
                        </a:rPr>
                        <a:t>一般</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mn-ea"/>
                          <a:ea typeface="+mn-ea"/>
                          <a:cs typeface="Times New Roman" pitchFamily="18" charset="0"/>
                        </a:rPr>
                        <a:t>复杂</a:t>
                      </a:r>
                      <a:endParaRPr kumimoji="0" lang="zh-CN" altLang="en-US" sz="1200" b="0" i="0" u="none" strike="noStrike" cap="none" normalizeH="0" baseline="0" dirty="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alpha val="72000"/>
                      </a:srgbClr>
                    </a:solidFill>
                  </a:tcPr>
                </a:tc>
              </a:tr>
              <a:tr h="2742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cs typeface="Times New Roman" pitchFamily="18" charset="0"/>
                        </a:rPr>
                        <a:t>1</a:t>
                      </a:r>
                      <a:endParaRPr kumimoji="0" lang="en-US" altLang="zh-CN" sz="1200" b="0" i="0" u="none" strike="noStrike" cap="none" normalizeH="0" baseline="0" dirty="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接待员查询预约日历</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2</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接待员输入约定时间和病人姓名</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3</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核实病人姓名</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rPr>
                        <a:t>√</a:t>
                      </a: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4</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提供病人已有的记录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rPr>
                        <a:t>√</a:t>
                      </a: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5</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医生标记相应的预约已经完成</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6</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医生并添加治疗说明</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rPr>
                        <a:t>√</a:t>
                      </a: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7</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安排病人下一次再来</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8</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医院人员按病人姓名和预约日期进行查询</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72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9</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查询显示病人的记录数据和预约信息</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rPr>
                        <a:t>√</a:t>
                      </a:r>
                      <a:endParaRPr kumimoji="0" lang="zh-CN" altLang="en-US" sz="1200" b="0" i="0" u="none" strike="noStrike" cap="none" normalizeH="0" baseline="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7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10</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接待员可以取消预约</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11</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接待员打印出已经预约但不能接诊的通知清单</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14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mn-ea"/>
                          <a:ea typeface="+mn-ea"/>
                          <a:cs typeface="Times New Roman" pitchFamily="18" charset="0"/>
                        </a:rPr>
                        <a:t>12</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mn-ea"/>
                          <a:ea typeface="+mn-ea"/>
                          <a:cs typeface="Times New Roman" pitchFamily="18" charset="0"/>
                        </a:rPr>
                        <a:t>接待员打印出所有病人的每周预约安排</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FF0000"/>
                          </a:solidFill>
                          <a:effectLst/>
                          <a:latin typeface="+mn-ea"/>
                          <a:ea typeface="+mn-ea"/>
                          <a:cs typeface="Times New Roman" pitchFamily="18" charset="0"/>
                        </a:rPr>
                        <a:t>≌</a:t>
                      </a: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7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4</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1</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2</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FF0000"/>
                          </a:solidFill>
                          <a:effectLst/>
                          <a:latin typeface="+mn-ea"/>
                          <a:ea typeface="+mn-ea"/>
                          <a:cs typeface="Times New Roman" pitchFamily="18" charset="0"/>
                        </a:rPr>
                        <a:t>0</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2</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1</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1</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3</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1</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0</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1</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0</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0</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FF0000"/>
                          </a:solidFill>
                          <a:effectLst/>
                          <a:latin typeface="+mn-ea"/>
                          <a:ea typeface="+mn-ea"/>
                          <a:cs typeface="Times New Roman" pitchFamily="18" charset="0"/>
                        </a:rPr>
                        <a:t>2</a:t>
                      </a:r>
                      <a:endParaRPr kumimoji="0" lang="en-US" altLang="zh-CN" sz="1200" b="0" i="0" u="none" strike="noStrike" cap="none" normalizeH="0" baseline="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FF0000"/>
                          </a:solidFill>
                          <a:effectLst/>
                          <a:latin typeface="+mn-ea"/>
                          <a:ea typeface="+mn-ea"/>
                          <a:cs typeface="Times New Roman" pitchFamily="18" charset="0"/>
                        </a:rPr>
                        <a:t>1</a:t>
                      </a:r>
                      <a:endParaRPr kumimoji="0" lang="en-US" altLang="zh-CN" sz="1200" b="0" i="0" u="none" strike="noStrike" cap="none" normalizeH="0" baseline="0" dirty="0" smtClean="0">
                        <a:ln>
                          <a:noFill/>
                        </a:ln>
                        <a:solidFill>
                          <a:schemeClr val="tx1"/>
                        </a:solidFill>
                        <a:effectLst/>
                        <a:latin typeface="+mn-ea"/>
                        <a:ea typeface="+mn-ea"/>
                      </a:endParaRPr>
                    </a:p>
                  </a:txBody>
                  <a:tcPr marT="45704" marB="4570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4348" y="1214422"/>
            <a:ext cx="7848600" cy="609600"/>
          </a:xfrm>
        </p:spPr>
        <p:txBody>
          <a:bodyPr/>
          <a:lstStyle/>
          <a:p>
            <a:pPr algn="ctr"/>
            <a:r>
              <a:rPr lang="zh-CN" altLang="en-US" b="1" dirty="0" smtClean="0">
                <a:solidFill>
                  <a:srgbClr val="0070C0"/>
                </a:solidFill>
              </a:rPr>
              <a:t>项目管理</a:t>
            </a:r>
            <a:endParaRPr lang="zh-CN" altLang="en-US" b="1" dirty="0">
              <a:solidFill>
                <a:srgbClr val="0070C0"/>
              </a:solidFill>
            </a:endParaRP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8" name="内容占位符 2"/>
          <p:cNvSpPr>
            <a:spLocks noGrp="1"/>
          </p:cNvSpPr>
          <p:nvPr>
            <p:ph idx="1"/>
          </p:nvPr>
        </p:nvSpPr>
        <p:spPr>
          <a:xfrm>
            <a:off x="428596" y="1928802"/>
            <a:ext cx="8229600" cy="4525963"/>
          </a:xfrm>
        </p:spPr>
        <p:txBody>
          <a:bodyPr/>
          <a:lstStyle/>
          <a:p>
            <a:r>
              <a:rPr lang="zh-CN" altLang="en-US" dirty="0" smtClean="0">
                <a:solidFill>
                  <a:schemeClr val="tx2"/>
                </a:solidFill>
              </a:rPr>
              <a:t>项目管理就是通过合理地组织和利用一切可以利用的</a:t>
            </a:r>
            <a:r>
              <a:rPr lang="zh-CN" altLang="en-US" dirty="0" smtClean="0">
                <a:solidFill>
                  <a:srgbClr val="FF0000"/>
                </a:solidFill>
              </a:rPr>
              <a:t>资源</a:t>
            </a:r>
            <a:r>
              <a:rPr lang="zh-CN" altLang="en-US" dirty="0" smtClean="0">
                <a:solidFill>
                  <a:schemeClr val="tx2"/>
                </a:solidFill>
              </a:rPr>
              <a:t>，按照计划的成本和计划的</a:t>
            </a:r>
            <a:r>
              <a:rPr lang="zh-CN" altLang="en-US" dirty="0" smtClean="0">
                <a:solidFill>
                  <a:srgbClr val="FF0000"/>
                </a:solidFill>
              </a:rPr>
              <a:t>进度</a:t>
            </a:r>
            <a:r>
              <a:rPr lang="zh-CN" altLang="en-US" dirty="0" smtClean="0">
                <a:solidFill>
                  <a:schemeClr val="tx2"/>
                </a:solidFill>
              </a:rPr>
              <a:t>，完成一个计划的</a:t>
            </a:r>
            <a:r>
              <a:rPr lang="zh-CN" altLang="en-US" dirty="0" smtClean="0">
                <a:solidFill>
                  <a:srgbClr val="FF0000"/>
                </a:solidFill>
              </a:rPr>
              <a:t>目标</a:t>
            </a:r>
            <a:r>
              <a:rPr lang="zh-CN" altLang="en-US" dirty="0" smtClean="0">
                <a:solidFill>
                  <a:schemeClr val="tx2"/>
                </a:solidFill>
              </a:rPr>
              <a:t>，满足各方面既定的</a:t>
            </a:r>
            <a:r>
              <a:rPr lang="zh-CN" altLang="en-US" dirty="0" smtClean="0">
                <a:solidFill>
                  <a:srgbClr val="FF0000"/>
                </a:solidFill>
              </a:rPr>
              <a:t>需求</a:t>
            </a:r>
            <a:r>
              <a:rPr lang="zh-CN" altLang="en-US" dirty="0" smtClean="0"/>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Group 249"/>
          <p:cNvGraphicFramePr>
            <a:graphicFrameLocks noGrp="1"/>
          </p:cNvGraphicFramePr>
          <p:nvPr/>
        </p:nvGraphicFramePr>
        <p:xfrm>
          <a:off x="684213" y="1916113"/>
          <a:ext cx="7775575" cy="4176710"/>
        </p:xfrm>
        <a:graphic>
          <a:graphicData uri="http://schemas.openxmlformats.org/drawingml/2006/table">
            <a:tbl>
              <a:tblPr/>
              <a:tblGrid>
                <a:gridCol w="2438936"/>
                <a:gridCol w="1261077"/>
                <a:gridCol w="1470190"/>
                <a:gridCol w="1472324"/>
                <a:gridCol w="1133048"/>
              </a:tblGrid>
              <a:tr h="525696">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mn-ea"/>
                          <a:ea typeface="+mn-ea"/>
                        </a:rPr>
                        <a:t>FP</a:t>
                      </a:r>
                      <a:r>
                        <a:rPr kumimoji="0" lang="zh-CN" altLang="en-US" sz="1800" b="0" i="0" u="none" strike="noStrike" cap="none" normalizeH="0" baseline="0" dirty="0" smtClean="0">
                          <a:ln>
                            <a:noFill/>
                          </a:ln>
                          <a:solidFill>
                            <a:srgbClr val="000000"/>
                          </a:solidFill>
                          <a:effectLst/>
                          <a:latin typeface="+mn-ea"/>
                          <a:ea typeface="+mn-ea"/>
                        </a:rPr>
                        <a:t>类型 </a:t>
                      </a:r>
                      <a:endParaRPr kumimoji="0" lang="zh-CN" altLang="en-US" sz="1800" b="0" i="0" u="none" strike="noStrike" cap="none" normalizeH="0" baseline="0" dirty="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mn-ea"/>
                          <a:ea typeface="+mn-ea"/>
                        </a:rPr>
                        <a:t>FP</a:t>
                      </a:r>
                      <a:r>
                        <a:rPr kumimoji="0" lang="zh-CN" altLang="en-US" sz="1800" b="0" i="0" u="none" strike="noStrike" cap="none" normalizeH="0" baseline="0" dirty="0" smtClean="0">
                          <a:ln>
                            <a:noFill/>
                          </a:ln>
                          <a:solidFill>
                            <a:srgbClr val="000000"/>
                          </a:solidFill>
                          <a:effectLst/>
                          <a:latin typeface="+mn-ea"/>
                          <a:ea typeface="+mn-ea"/>
                        </a:rPr>
                        <a:t>复杂度</a:t>
                      </a:r>
                      <a:r>
                        <a:rPr kumimoji="0" lang="en-US" altLang="zh-CN" sz="1800" b="0" i="0" u="none" strike="noStrike" cap="none" normalizeH="0" baseline="0" dirty="0" smtClean="0">
                          <a:ln>
                            <a:noFill/>
                          </a:ln>
                          <a:solidFill>
                            <a:srgbClr val="000000"/>
                          </a:solidFill>
                          <a:effectLst/>
                          <a:latin typeface="+mn-ea"/>
                          <a:ea typeface="+mn-ea"/>
                        </a:rPr>
                        <a:t>(Complexity of FP)</a:t>
                      </a:r>
                      <a:endParaRPr kumimoji="0" lang="en-US" altLang="zh-CN" sz="1800" b="0" i="0" u="none" strike="noStrike" cap="none" normalizeH="0" baseline="0" dirty="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23226">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低</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中</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高</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全部</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r>
              <a:tr h="5212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外部输入 </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4*3=12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1*4=4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2*6=12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28</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12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外部输出 </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0*4=0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2*5=10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1*7=7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17</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12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外部查询 </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1*3=3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3*4=12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1*6=6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21</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12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内部逻辑档案 </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0*7=0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1*10=10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0*15=0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10</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129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mn-ea"/>
                          <a:ea typeface="+mn-ea"/>
                        </a:rPr>
                        <a:t>外部接口档案 </a:t>
                      </a:r>
                      <a:endParaRPr kumimoji="0" lang="zh-CN" altLang="en-US"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0*5=0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2*7=14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1*10=10 </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mn-ea"/>
                          <a:ea typeface="+mn-ea"/>
                        </a:rPr>
                        <a:t>24</a:t>
                      </a:r>
                      <a:endParaRPr kumimoji="0" lang="en-US" altLang="zh-CN" sz="1800" b="0" i="0" u="none" strike="noStrike" cap="none" normalizeH="0" baseline="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1298">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mn-ea"/>
                          <a:ea typeface="+mn-ea"/>
                        </a:rPr>
                        <a:t>CT </a:t>
                      </a:r>
                      <a:endParaRPr kumimoji="0" lang="en-US" altLang="zh-CN" sz="1800" b="0" i="0" u="none" strike="noStrike" cap="none" normalizeH="0" baseline="0" dirty="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00"/>
                          </a:solidFill>
                          <a:effectLst/>
                          <a:latin typeface="+mn-ea"/>
                          <a:ea typeface="+mn-ea"/>
                        </a:rPr>
                        <a:t>100</a:t>
                      </a:r>
                      <a:endParaRPr kumimoji="0" lang="en-US" altLang="zh-CN" sz="1800" b="0" i="0" u="none" strike="noStrike" cap="none" normalizeH="0" baseline="0" dirty="0" smtClean="0">
                        <a:ln>
                          <a:noFill/>
                        </a:ln>
                        <a:solidFill>
                          <a:schemeClr val="tx1"/>
                        </a:solidFill>
                        <a:effectLst/>
                        <a:latin typeface="+mn-ea"/>
                        <a:ea typeface="+mn-ea"/>
                      </a:endParaRPr>
                    </a:p>
                  </a:txBody>
                  <a:tcPr marL="91425" marR="91425" marT="45718" marB="4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0" name="标题 1"/>
          <p:cNvSpPr>
            <a:spLocks noGrp="1"/>
          </p:cNvSpPr>
          <p:nvPr>
            <p:ph type="title"/>
          </p:nvPr>
        </p:nvSpPr>
        <p:spPr>
          <a:xfrm>
            <a:off x="985870" y="214298"/>
            <a:ext cx="8229600" cy="1143000"/>
          </a:xfrm>
        </p:spPr>
        <p:txBody>
          <a:bodyPr>
            <a:normAutofit/>
          </a:bodyPr>
          <a:lstStyle/>
          <a:p>
            <a:pPr>
              <a:defRPr/>
            </a:pPr>
            <a:r>
              <a:rPr dirty="0" smtClean="0"/>
              <a:t>根据上表计算未经调整的功能点计数值</a:t>
            </a:r>
            <a:r>
              <a:rPr lang="en-US" altLang="zh-CN" dirty="0"/>
              <a:t>CT</a:t>
            </a:r>
            <a:endParaRP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计算复杂性校正值</a:t>
            </a:r>
            <a:r>
              <a:rPr lang="en-US" altLang="zh-CN" dirty="0" smtClean="0"/>
              <a:t>SUM</a:t>
            </a:r>
            <a:r>
              <a:rPr lang="zh-CN" altLang="en-US" dirty="0" smtClean="0"/>
              <a:t>（</a:t>
            </a:r>
            <a:r>
              <a:rPr lang="en-US" altLang="zh-CN" dirty="0" err="1" smtClean="0"/>
              <a:t>Fi</a:t>
            </a:r>
            <a:r>
              <a:rPr lang="zh-CN" altLang="en-US" dirty="0" smtClean="0"/>
              <a:t>）</a:t>
            </a:r>
            <a:endParaRPr dirty="0"/>
          </a:p>
        </p:txBody>
      </p:sp>
      <p:sp>
        <p:nvSpPr>
          <p:cNvPr id="4" name="矩形 3"/>
          <p:cNvSpPr/>
          <p:nvPr/>
        </p:nvSpPr>
        <p:spPr>
          <a:xfrm>
            <a:off x="571472" y="1785926"/>
            <a:ext cx="8215370" cy="3785652"/>
          </a:xfrm>
          <a:prstGeom prst="rect">
            <a:avLst/>
          </a:prstGeom>
        </p:spPr>
        <p:txBody>
          <a:bodyPr wrap="square">
            <a:spAutoFit/>
          </a:bodyPr>
          <a:lstStyle/>
          <a:p>
            <a:pPr eaLnBrk="1" hangingPunct="1">
              <a:defRPr/>
            </a:pPr>
            <a:r>
              <a:rPr kumimoji="1" lang="zh-CN" altLang="en-US" sz="2400" dirty="0" smtClean="0">
                <a:solidFill>
                  <a:schemeClr val="tx2"/>
                </a:solidFill>
                <a:latin typeface="+mn-ea"/>
              </a:rPr>
              <a:t>调整系数值</a:t>
            </a:r>
            <a:r>
              <a:rPr kumimoji="1" lang="en-US" altLang="zh-CN" sz="2400" dirty="0" err="1" smtClean="0">
                <a:solidFill>
                  <a:schemeClr val="tx2"/>
                </a:solidFill>
                <a:latin typeface="+mn-ea"/>
              </a:rPr>
              <a:t>Fi</a:t>
            </a:r>
            <a:r>
              <a:rPr kumimoji="1" lang="zh-CN" altLang="en-US" sz="2400" dirty="0" smtClean="0">
                <a:solidFill>
                  <a:schemeClr val="tx2"/>
                </a:solidFill>
                <a:latin typeface="+mn-ea"/>
              </a:rPr>
              <a:t>取决于</a:t>
            </a:r>
            <a:r>
              <a:rPr kumimoji="1" lang="en-US" altLang="zh-CN" sz="2400" dirty="0" smtClean="0">
                <a:solidFill>
                  <a:schemeClr val="tx2"/>
                </a:solidFill>
                <a:latin typeface="+mn-ea"/>
              </a:rPr>
              <a:t>14</a:t>
            </a:r>
            <a:r>
              <a:rPr kumimoji="1" lang="zh-CN" altLang="en-US" sz="2400" dirty="0" smtClean="0">
                <a:solidFill>
                  <a:schemeClr val="tx2"/>
                </a:solidFill>
                <a:latin typeface="+mn-ea"/>
              </a:rPr>
              <a:t>个通用系统特性（</a:t>
            </a:r>
            <a:r>
              <a:rPr kumimoji="1" lang="en-US" altLang="zh-CN" sz="2400" dirty="0" smtClean="0">
                <a:solidFill>
                  <a:schemeClr val="tx2"/>
                </a:solidFill>
                <a:latin typeface="+mn-ea"/>
              </a:rPr>
              <a:t>General </a:t>
            </a:r>
            <a:r>
              <a:rPr kumimoji="1" lang="en-US" altLang="zh-CN" sz="2400" dirty="0" err="1" smtClean="0">
                <a:solidFill>
                  <a:schemeClr val="tx2"/>
                </a:solidFill>
                <a:latin typeface="+mn-ea"/>
              </a:rPr>
              <a:t>Sysytem</a:t>
            </a:r>
            <a:r>
              <a:rPr kumimoji="1" lang="en-US" altLang="zh-CN" sz="2400" dirty="0" smtClean="0">
                <a:solidFill>
                  <a:schemeClr val="tx2"/>
                </a:solidFill>
                <a:latin typeface="+mn-ea"/>
              </a:rPr>
              <a:t> Characteristics GSC’s</a:t>
            </a:r>
            <a:r>
              <a:rPr kumimoji="1" lang="zh-CN" altLang="en-US" sz="2400" dirty="0" smtClean="0">
                <a:solidFill>
                  <a:schemeClr val="tx2"/>
                </a:solidFill>
                <a:latin typeface="+mn-ea"/>
              </a:rPr>
              <a:t>）。这些系统特性用来评定所计算功能点个数应用的通用功能的级别，每个</a:t>
            </a:r>
            <a:r>
              <a:rPr kumimoji="1" lang="en-US" altLang="zh-CN" sz="2400" dirty="0" err="1" smtClean="0">
                <a:solidFill>
                  <a:schemeClr val="tx2"/>
                </a:solidFill>
                <a:latin typeface="+mn-ea"/>
              </a:rPr>
              <a:t>Fi</a:t>
            </a:r>
            <a:r>
              <a:rPr kumimoji="1" lang="zh-CN" altLang="en-US" sz="2400" dirty="0" smtClean="0">
                <a:solidFill>
                  <a:schemeClr val="tx2"/>
                </a:solidFill>
                <a:latin typeface="+mn-ea"/>
              </a:rPr>
              <a:t>的取值</a:t>
            </a:r>
            <a:r>
              <a:rPr kumimoji="1" lang="en-US" altLang="zh-CN" sz="2400" dirty="0" smtClean="0">
                <a:solidFill>
                  <a:schemeClr val="tx2"/>
                </a:solidFill>
                <a:latin typeface="+mn-ea"/>
              </a:rPr>
              <a:t>0</a:t>
            </a:r>
            <a:r>
              <a:rPr kumimoji="1" lang="zh-CN" altLang="en-US" sz="2400" dirty="0" smtClean="0">
                <a:solidFill>
                  <a:schemeClr val="tx2"/>
                </a:solidFill>
                <a:latin typeface="+mn-ea"/>
              </a:rPr>
              <a:t>到</a:t>
            </a:r>
            <a:r>
              <a:rPr kumimoji="1" lang="en-US" altLang="zh-CN" sz="2400" dirty="0" smtClean="0">
                <a:solidFill>
                  <a:schemeClr val="tx2"/>
                </a:solidFill>
                <a:latin typeface="+mn-ea"/>
              </a:rPr>
              <a:t>5</a:t>
            </a:r>
            <a:r>
              <a:rPr kumimoji="1" lang="zh-CN" altLang="en-US" sz="2400" dirty="0" smtClean="0">
                <a:solidFill>
                  <a:schemeClr val="tx2"/>
                </a:solidFill>
                <a:latin typeface="+mn-ea"/>
              </a:rPr>
              <a:t>之间：</a:t>
            </a:r>
          </a:p>
          <a:p>
            <a:pPr eaLnBrk="1" hangingPunct="1">
              <a:defRPr/>
            </a:pPr>
            <a:r>
              <a:rPr kumimoji="1" lang="en-US" altLang="zh-CN" sz="2400" dirty="0" smtClean="0">
                <a:solidFill>
                  <a:schemeClr val="tx2"/>
                </a:solidFill>
                <a:latin typeface="+mn-ea"/>
              </a:rPr>
              <a:t>      0  </a:t>
            </a:r>
            <a:r>
              <a:rPr kumimoji="1" lang="zh-CN" altLang="en-US" sz="2400" dirty="0" smtClean="0">
                <a:solidFill>
                  <a:schemeClr val="tx2"/>
                </a:solidFill>
                <a:latin typeface="+mn-ea"/>
              </a:rPr>
              <a:t>没有影响；</a:t>
            </a:r>
          </a:p>
          <a:p>
            <a:pPr lvl="1" eaLnBrk="1" hangingPunct="1">
              <a:buFontTx/>
              <a:buAutoNum type="arabicPlain"/>
              <a:defRPr/>
            </a:pPr>
            <a:r>
              <a:rPr kumimoji="1" lang="zh-CN" altLang="en-US" sz="2400" dirty="0" smtClean="0">
                <a:solidFill>
                  <a:schemeClr val="tx2"/>
                </a:solidFill>
                <a:latin typeface="+mn-ea"/>
              </a:rPr>
              <a:t>偶然的；	</a:t>
            </a:r>
          </a:p>
          <a:p>
            <a:pPr lvl="1" eaLnBrk="1" hangingPunct="1">
              <a:buFontTx/>
              <a:buAutoNum type="arabicPlain"/>
              <a:defRPr/>
            </a:pPr>
            <a:r>
              <a:rPr kumimoji="1" lang="zh-CN" altLang="en-US" sz="2400" dirty="0" smtClean="0">
                <a:solidFill>
                  <a:schemeClr val="tx2"/>
                </a:solidFill>
                <a:latin typeface="+mn-ea"/>
              </a:rPr>
              <a:t>适中的；</a:t>
            </a:r>
          </a:p>
          <a:p>
            <a:pPr lvl="1" eaLnBrk="1" hangingPunct="1">
              <a:buFontTx/>
              <a:buAutoNum type="arabicPlain"/>
              <a:defRPr/>
            </a:pPr>
            <a:r>
              <a:rPr kumimoji="1" lang="zh-CN" altLang="en-US" sz="2400" dirty="0" smtClean="0">
                <a:solidFill>
                  <a:schemeClr val="tx2"/>
                </a:solidFill>
                <a:latin typeface="+mn-ea"/>
              </a:rPr>
              <a:t>普通的；	</a:t>
            </a:r>
          </a:p>
          <a:p>
            <a:pPr lvl="1" eaLnBrk="1" hangingPunct="1">
              <a:buFontTx/>
              <a:buAutoNum type="arabicPlain"/>
              <a:defRPr/>
            </a:pPr>
            <a:r>
              <a:rPr kumimoji="1" lang="zh-CN" altLang="en-US" sz="2400" dirty="0" smtClean="0">
                <a:solidFill>
                  <a:schemeClr val="tx2"/>
                </a:solidFill>
                <a:latin typeface="+mn-ea"/>
              </a:rPr>
              <a:t>重要的； </a:t>
            </a:r>
          </a:p>
          <a:p>
            <a:pPr lvl="1" eaLnBrk="1" hangingPunct="1">
              <a:buFontTx/>
              <a:buAutoNum type="arabicPlain"/>
              <a:defRPr/>
            </a:pPr>
            <a:r>
              <a:rPr kumimoji="1" lang="zh-CN" altLang="en-US" sz="2400" dirty="0" smtClean="0">
                <a:solidFill>
                  <a:schemeClr val="tx2"/>
                </a:solidFill>
                <a:latin typeface="+mn-ea"/>
              </a:rPr>
              <a:t>极重要的；</a:t>
            </a:r>
          </a:p>
          <a:p>
            <a:pPr eaLnBrk="1" hangingPunct="1">
              <a:defRPr/>
            </a:pPr>
            <a:r>
              <a:rPr kumimoji="1" lang="en-US" altLang="zh-CN" sz="2400" dirty="0" smtClean="0">
                <a:solidFill>
                  <a:schemeClr val="tx2"/>
                </a:solidFill>
                <a:latin typeface="+mn-ea"/>
              </a:rPr>
              <a:t>    </a:t>
            </a:r>
            <a:endParaRPr kumimoji="1" lang="zh-CN" altLang="en-US" sz="2400" dirty="0" smtClean="0">
              <a:solidFill>
                <a:schemeClr val="tx2"/>
              </a:solidFill>
              <a:latin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99"/>
          <p:cNvSpPr>
            <a:spLocks noChangeArrowheads="1"/>
          </p:cNvSpPr>
          <p:nvPr/>
        </p:nvSpPr>
        <p:spPr bwMode="ltGray">
          <a:xfrm>
            <a:off x="928662" y="6175397"/>
            <a:ext cx="6886575" cy="396875"/>
          </a:xfrm>
          <a:prstGeom prst="rect">
            <a:avLst/>
          </a:prstGeom>
          <a:noFill/>
          <a:ln>
            <a:noFill/>
          </a:ln>
          <a:effectLst>
            <a:prstShdw prst="shdw17" dist="17961" dir="2700000">
              <a:srgbClr val="CCECFF">
                <a:gamma/>
                <a:shade val="60000"/>
                <a:invGamma/>
              </a:srgbClr>
            </a:prstShdw>
          </a:effectLst>
          <a:extLst>
            <a:ext uri="{909E8E84-426E-40DD-AFC4-6F175D3DCCD1}"/>
            <a:ext uri="{91240B29-F687-4F45-9708-019B960494DF}"/>
          </a:extLst>
        </p:spPr>
        <p:txBody>
          <a:bodyPr wrap="none" anchor="ctr">
            <a:spAutoFit/>
          </a:bodyPr>
          <a:lstStyle/>
          <a:p>
            <a:pPr>
              <a:defRPr/>
            </a:pPr>
            <a:r>
              <a:rPr lang="zh-CN" altLang="en-US" sz="2000" dirty="0">
                <a:latin typeface="+mn-ea"/>
                <a:ea typeface="+mn-ea"/>
              </a:rPr>
              <a:t>各项</a:t>
            </a:r>
            <a:r>
              <a:rPr lang="en-US" altLang="zh-CN" sz="2000" dirty="0" err="1">
                <a:latin typeface="+mn-ea"/>
                <a:ea typeface="+mn-ea"/>
              </a:rPr>
              <a:t>Fi</a:t>
            </a:r>
            <a:r>
              <a:rPr lang="zh-CN" altLang="en-US" sz="2000" dirty="0">
                <a:latin typeface="+mn-ea"/>
                <a:ea typeface="+mn-ea"/>
              </a:rPr>
              <a:t>确定后求和</a:t>
            </a:r>
            <a:r>
              <a:rPr lang="en-US" altLang="zh-CN" sz="2000" dirty="0">
                <a:latin typeface="+mn-ea"/>
                <a:ea typeface="+mn-ea"/>
              </a:rPr>
              <a:t>SUM</a:t>
            </a:r>
            <a:r>
              <a:rPr lang="zh-CN" altLang="en-US" sz="2000" dirty="0">
                <a:latin typeface="+mn-ea"/>
                <a:ea typeface="+mn-ea"/>
              </a:rPr>
              <a:t>（</a:t>
            </a:r>
            <a:r>
              <a:rPr lang="en-US" altLang="zh-CN" sz="2000" dirty="0" err="1">
                <a:latin typeface="+mn-ea"/>
                <a:ea typeface="+mn-ea"/>
              </a:rPr>
              <a:t>Fi</a:t>
            </a:r>
            <a:r>
              <a:rPr lang="zh-CN" altLang="en-US" sz="2000" dirty="0">
                <a:latin typeface="+mn-ea"/>
                <a:ea typeface="+mn-ea"/>
              </a:rPr>
              <a:t>）得到总校正值</a:t>
            </a:r>
            <a:r>
              <a:rPr lang="en-US" altLang="zh-CN" sz="2000" b="1" dirty="0">
                <a:latin typeface="+mn-ea"/>
                <a:ea typeface="+mn-ea"/>
              </a:rPr>
              <a:t>SUM</a:t>
            </a:r>
            <a:r>
              <a:rPr lang="zh-CN" altLang="en-US" sz="2000" b="1" dirty="0">
                <a:latin typeface="+mn-ea"/>
                <a:ea typeface="+mn-ea"/>
              </a:rPr>
              <a:t>（</a:t>
            </a:r>
            <a:r>
              <a:rPr lang="en-US" altLang="zh-CN" sz="2000" b="1" dirty="0" err="1">
                <a:latin typeface="+mn-ea"/>
                <a:ea typeface="+mn-ea"/>
              </a:rPr>
              <a:t>Fi</a:t>
            </a:r>
            <a:r>
              <a:rPr lang="zh-CN" altLang="en-US" sz="2000" b="1" dirty="0">
                <a:latin typeface="+mn-ea"/>
                <a:ea typeface="+mn-ea"/>
              </a:rPr>
              <a:t>）＝</a:t>
            </a:r>
            <a:r>
              <a:rPr lang="en-US" altLang="zh-CN" sz="2000" b="1" dirty="0">
                <a:latin typeface="+mn-ea"/>
                <a:ea typeface="+mn-ea"/>
              </a:rPr>
              <a:t>37</a:t>
            </a:r>
            <a:endParaRPr lang="zh-CN" altLang="en-US" sz="2000" dirty="0">
              <a:latin typeface="+mn-ea"/>
              <a:ea typeface="+mn-ea"/>
            </a:endParaRPr>
          </a:p>
        </p:txBody>
      </p:sp>
      <p:graphicFrame>
        <p:nvGraphicFramePr>
          <p:cNvPr id="30" name="Group 691"/>
          <p:cNvGraphicFramePr>
            <a:graphicFrameLocks noGrp="1"/>
          </p:cNvGraphicFramePr>
          <p:nvPr/>
        </p:nvGraphicFramePr>
        <p:xfrm>
          <a:off x="863600" y="1214422"/>
          <a:ext cx="8280400" cy="4784910"/>
        </p:xfrm>
        <a:graphic>
          <a:graphicData uri="http://schemas.openxmlformats.org/drawingml/2006/table">
            <a:tbl>
              <a:tblPr/>
              <a:tblGrid>
                <a:gridCol w="452437"/>
                <a:gridCol w="1781175"/>
                <a:gridCol w="5276850"/>
                <a:gridCol w="769938"/>
              </a:tblGrid>
              <a:tr h="30475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微软雅黑" pitchFamily="34" charset="-122"/>
                          <a:ea typeface="微软雅黑" pitchFamily="34" charset="-122"/>
                          <a:cs typeface="宋体" charset="-122"/>
                        </a:rPr>
                        <a:t>通用特性</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h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描述</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取值</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alpha val="72000"/>
                      </a:srgbClr>
                    </a:solid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1</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数据通信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多少个通信设施在应用或系统之间辅助传输和交换信息。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2</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2</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分布数据处理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分布的数据和过程函数如何处理？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0</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性能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用户要求相应时间或者吞吐量吗？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4</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硬件负荷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应用运行的硬件平台工作强度如何？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0</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5</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事务频度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事务执行的频率</a:t>
                      </a: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a:t>
                      </a: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天、周、月</a:t>
                      </a: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a:t>
                      </a: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如何？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5</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6</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在线数据输入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在线数据输入率是多少？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7</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终端用户效率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应用程序设计考虑到终端用户的效率吗？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8</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在线更新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多少</a:t>
                      </a: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ILF</a:t>
                      </a: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被在线事务所更新？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9</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处理复杂度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应用有很多的逻辑或者数据处理吗 ？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2</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10</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重用性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被开发的应用要满足一个或者多个用户需要吗？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4</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11</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易安装性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升级或者安装的难度如何？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4</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12</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易操作性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启动、备份、恢复过程的效率和自动化程度如何？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0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13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跨平台性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应用被设计、开发和支持被安装在多个组织的多个安装点（不同的安装点的软硬件平台环境不同）吗？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rgbClr val="000000"/>
                          </a:solidFill>
                          <a:effectLst/>
                          <a:latin typeface="微软雅黑" pitchFamily="34" charset="-122"/>
                          <a:ea typeface="微软雅黑" pitchFamily="34" charset="-122"/>
                          <a:cs typeface="宋体" charset="-122"/>
                        </a:rPr>
                        <a:t>3</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7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14</a:t>
                      </a:r>
                      <a:endParaRPr kumimoji="0" lang="en-US" altLang="zh-CN"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cs typeface="宋体" charset="-122"/>
                        </a:rPr>
                        <a:t>可扩展性 </a:t>
                      </a:r>
                      <a:endParaRPr kumimoji="0" lang="zh-CN" altLang="en-US" sz="1400" b="0" i="0" u="none" strike="noStrike" cap="none" normalizeH="0" baseline="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rgbClr val="000000"/>
                          </a:solidFill>
                          <a:effectLst/>
                          <a:latin typeface="微软雅黑" pitchFamily="34" charset="-122"/>
                          <a:ea typeface="微软雅黑" pitchFamily="34" charset="-122"/>
                          <a:cs typeface="宋体" charset="-122"/>
                        </a:rPr>
                        <a:t>应用被设计、开发以适应变化吗？ </a:t>
                      </a:r>
                      <a:endParaRPr kumimoji="0" lang="zh-CN" altLang="en-US" sz="1400" b="0" i="0" u="none" strike="noStrike" cap="none" normalizeH="0" baseline="0" dirty="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000000"/>
                          </a:solidFill>
                          <a:effectLst/>
                          <a:latin typeface="微软雅黑" pitchFamily="34" charset="-122"/>
                          <a:ea typeface="微软雅黑" pitchFamily="34" charset="-122"/>
                          <a:cs typeface="宋体" charset="-122"/>
                        </a:rPr>
                        <a:t>2</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cs typeface="宋体" charset="-122"/>
                      </a:endParaRPr>
                    </a:p>
                  </a:txBody>
                  <a:tcPr marT="45705" marB="4570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面向功能的度量计算</a:t>
            </a:r>
            <a:endParaRPr dirty="0"/>
          </a:p>
        </p:txBody>
      </p:sp>
      <p:sp>
        <p:nvSpPr>
          <p:cNvPr id="4" name="矩形 3"/>
          <p:cNvSpPr/>
          <p:nvPr/>
        </p:nvSpPr>
        <p:spPr>
          <a:xfrm>
            <a:off x="642910" y="1357298"/>
            <a:ext cx="8215370" cy="5049331"/>
          </a:xfrm>
          <a:prstGeom prst="rect">
            <a:avLst/>
          </a:prstGeom>
        </p:spPr>
        <p:txBody>
          <a:bodyPr wrap="square">
            <a:spAutoFit/>
          </a:bodyPr>
          <a:lstStyle/>
          <a:p>
            <a:pPr eaLnBrk="1" hangingPunct="1">
              <a:lnSpc>
                <a:spcPct val="120000"/>
              </a:lnSpc>
              <a:defRPr/>
            </a:pPr>
            <a:r>
              <a:rPr kumimoji="1" lang="en-US" altLang="zh-CN" b="1" dirty="0" smtClean="0">
                <a:solidFill>
                  <a:schemeClr val="tx2"/>
                </a:solidFill>
                <a:latin typeface="微软雅黑" panose="020B0503020204020204" pitchFamily="34" charset="-122"/>
              </a:rPr>
              <a:t> </a:t>
            </a:r>
            <a:r>
              <a:rPr kumimoji="1" lang="en-US" altLang="zh-CN" dirty="0" smtClean="0">
                <a:solidFill>
                  <a:schemeClr val="tx2"/>
                </a:solidFill>
                <a:latin typeface="微软雅黑" panose="020B0503020204020204" pitchFamily="34" charset="-122"/>
              </a:rPr>
              <a:t>CT</a:t>
            </a:r>
            <a:r>
              <a:rPr kumimoji="1" lang="zh-CN" altLang="en-US" dirty="0" smtClean="0">
                <a:solidFill>
                  <a:schemeClr val="tx2"/>
                </a:solidFill>
                <a:latin typeface="微软雅黑" panose="020B0503020204020204" pitchFamily="34" charset="-122"/>
              </a:rPr>
              <a:t>和</a:t>
            </a:r>
            <a:r>
              <a:rPr kumimoji="1" lang="en-US" altLang="zh-CN" dirty="0" smtClean="0">
                <a:solidFill>
                  <a:schemeClr val="tx2"/>
                </a:solidFill>
                <a:latin typeface="微软雅黑" panose="020B0503020204020204" pitchFamily="34" charset="-122"/>
              </a:rPr>
              <a:t>SUM</a:t>
            </a:r>
            <a:r>
              <a:rPr kumimoji="1" lang="zh-CN" altLang="en-US" dirty="0" smtClean="0">
                <a:solidFill>
                  <a:schemeClr val="tx2"/>
                </a:solidFill>
                <a:latin typeface="微软雅黑" panose="020B0503020204020204" pitchFamily="34" charset="-122"/>
              </a:rPr>
              <a:t>（</a:t>
            </a:r>
            <a:r>
              <a:rPr kumimoji="1" lang="en-US" altLang="zh-CN" dirty="0" err="1" smtClean="0">
                <a:solidFill>
                  <a:schemeClr val="tx2"/>
                </a:solidFill>
                <a:latin typeface="微软雅黑" panose="020B0503020204020204" pitchFamily="34" charset="-122"/>
              </a:rPr>
              <a:t>Fi</a:t>
            </a:r>
            <a:r>
              <a:rPr kumimoji="1" lang="zh-CN" altLang="en-US" dirty="0" smtClean="0">
                <a:solidFill>
                  <a:schemeClr val="tx2"/>
                </a:solidFill>
                <a:latin typeface="微软雅黑" panose="020B0503020204020204" pitchFamily="34" charset="-122"/>
              </a:rPr>
              <a:t>）计算之后，利用公式计算</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a:t>
            </a:r>
          </a:p>
          <a:p>
            <a:pPr eaLnBrk="1" hangingPunct="1">
              <a:lnSpc>
                <a:spcPct val="120000"/>
              </a:lnSpc>
              <a:defRPr/>
            </a:pPr>
            <a:r>
              <a:rPr kumimoji="1" lang="en-US" altLang="zh-CN" b="1" dirty="0" smtClean="0">
                <a:solidFill>
                  <a:schemeClr val="tx2"/>
                </a:solidFill>
                <a:latin typeface="微软雅黑" panose="020B0503020204020204" pitchFamily="34" charset="-122"/>
              </a:rPr>
              <a:t>     FP </a:t>
            </a:r>
            <a:r>
              <a:rPr kumimoji="1" lang="zh-CN" altLang="en-US" b="1" dirty="0" smtClean="0">
                <a:solidFill>
                  <a:schemeClr val="tx2"/>
                </a:solidFill>
                <a:latin typeface="微软雅黑" panose="020B0503020204020204" pitchFamily="34" charset="-122"/>
              </a:rPr>
              <a:t>＝  </a:t>
            </a:r>
            <a:r>
              <a:rPr kumimoji="1" lang="en-US" altLang="zh-CN" b="1" dirty="0" smtClean="0">
                <a:solidFill>
                  <a:schemeClr val="tx2"/>
                </a:solidFill>
                <a:latin typeface="微软雅黑" panose="020B0503020204020204" pitchFamily="34" charset="-122"/>
              </a:rPr>
              <a:t>100 * [ 0.65 + 0.01 * 37 ] ≈ 102</a:t>
            </a:r>
            <a:endParaRPr kumimoji="1" lang="zh-CN" altLang="en-US" dirty="0" smtClean="0">
              <a:solidFill>
                <a:schemeClr val="tx2"/>
              </a:solidFill>
              <a:latin typeface="微软雅黑" panose="020B0503020204020204" pitchFamily="34" charset="-122"/>
            </a:endParaRPr>
          </a:p>
          <a:p>
            <a:pPr eaLnBrk="1" hangingPunct="1">
              <a:lnSpc>
                <a:spcPct val="120000"/>
              </a:lnSpc>
              <a:defRPr/>
            </a:pPr>
            <a:r>
              <a:rPr kumimoji="1" lang="zh-CN" altLang="en-US" b="1" dirty="0" smtClean="0">
                <a:solidFill>
                  <a:schemeClr val="tx2"/>
                </a:solidFill>
                <a:latin typeface="微软雅黑" panose="020B0503020204020204" pitchFamily="34" charset="-122"/>
              </a:rPr>
              <a:t>一</a:t>
            </a:r>
            <a:r>
              <a:rPr kumimoji="1" lang="zh-CN" altLang="en-US" dirty="0" smtClean="0">
                <a:solidFill>
                  <a:schemeClr val="tx2"/>
                </a:solidFill>
                <a:latin typeface="微软雅黑" panose="020B0503020204020204" pitchFamily="34" charset="-122"/>
              </a:rPr>
              <a:t>旦计算出功能点，就可仿照</a:t>
            </a:r>
            <a:r>
              <a:rPr kumimoji="1" lang="en-US" altLang="zh-CN" dirty="0" smtClean="0">
                <a:solidFill>
                  <a:schemeClr val="tx2"/>
                </a:solidFill>
                <a:latin typeface="微软雅黑" panose="020B0503020204020204" pitchFamily="34" charset="-122"/>
              </a:rPr>
              <a:t>LOC</a:t>
            </a:r>
            <a:r>
              <a:rPr kumimoji="1" lang="zh-CN" altLang="en-US" dirty="0" smtClean="0">
                <a:solidFill>
                  <a:schemeClr val="tx2"/>
                </a:solidFill>
                <a:latin typeface="微软雅黑" panose="020B0503020204020204" pitchFamily="34" charset="-122"/>
              </a:rPr>
              <a:t>的方式度量软件的生产率、质量和其它属性：</a:t>
            </a:r>
            <a:endParaRPr kumimoji="1" lang="zh-CN" altLang="en-US" b="1" dirty="0" smtClean="0">
              <a:solidFill>
                <a:schemeClr val="tx2"/>
              </a:solidFill>
              <a:latin typeface="微软雅黑" panose="020B0503020204020204" pitchFamily="34" charset="-122"/>
            </a:endParaRPr>
          </a:p>
          <a:p>
            <a:pPr eaLnBrk="1" hangingPunct="1">
              <a:lnSpc>
                <a:spcPct val="120000"/>
              </a:lnSpc>
              <a:defRPr/>
            </a:pPr>
            <a:r>
              <a:rPr kumimoji="1" lang="zh-CN" altLang="en-US" b="1" dirty="0" smtClean="0">
                <a:solidFill>
                  <a:schemeClr val="tx2"/>
                </a:solidFill>
                <a:latin typeface="微软雅黑" panose="020B0503020204020204" pitchFamily="34" charset="-122"/>
              </a:rPr>
              <a:t>   </a:t>
            </a:r>
            <a:r>
              <a:rPr kumimoji="1" lang="zh-CN" altLang="en-US" dirty="0" smtClean="0">
                <a:solidFill>
                  <a:schemeClr val="tx2"/>
                </a:solidFill>
                <a:latin typeface="微软雅黑" panose="020B0503020204020204" pitchFamily="34" charset="-122"/>
              </a:rPr>
              <a:t>生产率 ＝ </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PM</a:t>
            </a:r>
            <a:r>
              <a:rPr kumimoji="1" lang="zh-CN" altLang="en-US" dirty="0" smtClean="0">
                <a:solidFill>
                  <a:schemeClr val="tx2"/>
                </a:solidFill>
                <a:latin typeface="微软雅黑" panose="020B0503020204020204" pitchFamily="34" charset="-122"/>
              </a:rPr>
              <a:t>，每个人月生产功能点数；  （式</a:t>
            </a:r>
            <a:r>
              <a:rPr kumimoji="1" lang="en-US" altLang="zh-CN" dirty="0" smtClean="0">
                <a:solidFill>
                  <a:schemeClr val="tx2"/>
                </a:solidFill>
                <a:latin typeface="微软雅黑" panose="020B0503020204020204" pitchFamily="34" charset="-122"/>
              </a:rPr>
              <a:t>6</a:t>
            </a:r>
            <a:r>
              <a:rPr kumimoji="1" lang="zh-CN" altLang="en-US" dirty="0" smtClean="0">
                <a:solidFill>
                  <a:schemeClr val="tx2"/>
                </a:solidFill>
                <a:latin typeface="微软雅黑" panose="020B0503020204020204" pitchFamily="34" charset="-122"/>
              </a:rPr>
              <a:t>）</a:t>
            </a:r>
          </a:p>
          <a:p>
            <a:pPr eaLnBrk="1" hangingPunct="1">
              <a:lnSpc>
                <a:spcPct val="120000"/>
              </a:lnSpc>
              <a:defRPr/>
            </a:pPr>
            <a:r>
              <a:rPr kumimoji="1" lang="zh-CN" altLang="en-US" dirty="0" smtClean="0">
                <a:solidFill>
                  <a:schemeClr val="tx2"/>
                </a:solidFill>
                <a:latin typeface="微软雅黑" panose="020B0503020204020204" pitchFamily="34" charset="-122"/>
              </a:rPr>
              <a:t>   质量 ＝ 错误数／</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，功能点出错率；              （式</a:t>
            </a:r>
            <a:r>
              <a:rPr kumimoji="1" lang="en-US" altLang="zh-CN" dirty="0" smtClean="0">
                <a:solidFill>
                  <a:schemeClr val="tx2"/>
                </a:solidFill>
                <a:latin typeface="微软雅黑" panose="020B0503020204020204" pitchFamily="34" charset="-122"/>
              </a:rPr>
              <a:t>7</a:t>
            </a:r>
            <a:r>
              <a:rPr kumimoji="1" lang="zh-CN" altLang="en-US" dirty="0" smtClean="0">
                <a:solidFill>
                  <a:schemeClr val="tx2"/>
                </a:solidFill>
                <a:latin typeface="微软雅黑" panose="020B0503020204020204" pitchFamily="34" charset="-122"/>
              </a:rPr>
              <a:t>）</a:t>
            </a:r>
          </a:p>
          <a:p>
            <a:pPr eaLnBrk="1" hangingPunct="1">
              <a:lnSpc>
                <a:spcPct val="120000"/>
              </a:lnSpc>
              <a:defRPr/>
            </a:pPr>
            <a:r>
              <a:rPr kumimoji="1" lang="zh-CN" altLang="en-US" dirty="0" smtClean="0">
                <a:solidFill>
                  <a:schemeClr val="tx2"/>
                </a:solidFill>
                <a:latin typeface="微软雅黑" panose="020B0503020204020204" pitchFamily="34" charset="-122"/>
              </a:rPr>
              <a:t>   成本 ＝ 元／</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，每功能点的平均成本；           （式</a:t>
            </a:r>
            <a:r>
              <a:rPr kumimoji="1" lang="en-US" altLang="zh-CN" dirty="0" smtClean="0">
                <a:solidFill>
                  <a:schemeClr val="tx2"/>
                </a:solidFill>
                <a:latin typeface="微软雅黑" panose="020B0503020204020204" pitchFamily="34" charset="-122"/>
              </a:rPr>
              <a:t>8</a:t>
            </a:r>
            <a:r>
              <a:rPr kumimoji="1" lang="zh-CN" altLang="en-US" dirty="0" smtClean="0">
                <a:solidFill>
                  <a:schemeClr val="tx2"/>
                </a:solidFill>
                <a:latin typeface="微软雅黑" panose="020B0503020204020204" pitchFamily="34" charset="-122"/>
              </a:rPr>
              <a:t>）</a:t>
            </a:r>
          </a:p>
          <a:p>
            <a:pPr eaLnBrk="1" hangingPunct="1">
              <a:lnSpc>
                <a:spcPct val="120000"/>
              </a:lnSpc>
              <a:defRPr/>
            </a:pPr>
            <a:r>
              <a:rPr kumimoji="1" lang="zh-CN" altLang="en-US" dirty="0" smtClean="0">
                <a:solidFill>
                  <a:schemeClr val="tx2"/>
                </a:solidFill>
                <a:latin typeface="微软雅黑" panose="020B0503020204020204" pitchFamily="34" charset="-122"/>
              </a:rPr>
              <a:t>   文档 ＝ 文档页数／</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，功能点与代码比；        （式</a:t>
            </a:r>
            <a:r>
              <a:rPr kumimoji="1" lang="en-US" altLang="zh-CN" dirty="0" smtClean="0">
                <a:solidFill>
                  <a:schemeClr val="tx2"/>
                </a:solidFill>
                <a:latin typeface="微软雅黑" panose="020B0503020204020204" pitchFamily="34" charset="-122"/>
              </a:rPr>
              <a:t>9</a:t>
            </a:r>
            <a:r>
              <a:rPr kumimoji="1" lang="zh-CN" altLang="en-US" dirty="0" smtClean="0">
                <a:solidFill>
                  <a:schemeClr val="tx2"/>
                </a:solidFill>
                <a:latin typeface="微软雅黑" panose="020B0503020204020204" pitchFamily="34" charset="-122"/>
              </a:rPr>
              <a:t>）。</a:t>
            </a:r>
          </a:p>
          <a:p>
            <a:pPr eaLnBrk="1" hangingPunct="1">
              <a:lnSpc>
                <a:spcPct val="120000"/>
              </a:lnSpc>
              <a:defRPr/>
            </a:pPr>
            <a:r>
              <a:rPr kumimoji="1" lang="zh-CN" altLang="en-US" dirty="0" smtClean="0">
                <a:solidFill>
                  <a:schemeClr val="tx2"/>
                </a:solidFill>
                <a:latin typeface="微软雅黑" panose="020B0503020204020204" pitchFamily="34" charset="-122"/>
              </a:rPr>
              <a:t>假设经验估算同类系统或直接测量已知：工作量</a:t>
            </a:r>
            <a:r>
              <a:rPr kumimoji="1" lang="en-US" altLang="zh-CN" dirty="0" smtClean="0">
                <a:solidFill>
                  <a:schemeClr val="tx2"/>
                </a:solidFill>
                <a:latin typeface="微软雅黑" panose="020B0503020204020204" pitchFamily="34" charset="-122"/>
              </a:rPr>
              <a:t>PM</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34.5</a:t>
            </a:r>
            <a:r>
              <a:rPr kumimoji="1" lang="zh-CN" altLang="en-US" dirty="0" smtClean="0">
                <a:solidFill>
                  <a:schemeClr val="tx2"/>
                </a:solidFill>
                <a:latin typeface="微软雅黑" panose="020B0503020204020204" pitchFamily="34" charset="-122"/>
              </a:rPr>
              <a:t>人月，每人月</a:t>
            </a:r>
            <a:r>
              <a:rPr kumimoji="1" lang="en-US" altLang="zh-CN" dirty="0" smtClean="0">
                <a:solidFill>
                  <a:schemeClr val="tx2"/>
                </a:solidFill>
                <a:latin typeface="微软雅黑" panose="020B0503020204020204" pitchFamily="34" charset="-122"/>
              </a:rPr>
              <a:t>8000</a:t>
            </a:r>
            <a:r>
              <a:rPr kumimoji="1" lang="zh-CN" altLang="en-US" dirty="0" smtClean="0">
                <a:solidFill>
                  <a:schemeClr val="tx2"/>
                </a:solidFill>
                <a:latin typeface="微软雅黑" panose="020B0503020204020204" pitchFamily="34" charset="-122"/>
              </a:rPr>
              <a:t>人民币。</a:t>
            </a:r>
          </a:p>
          <a:p>
            <a:pPr eaLnBrk="1" hangingPunct="1">
              <a:lnSpc>
                <a:spcPct val="120000"/>
              </a:lnSpc>
              <a:defRPr/>
            </a:pPr>
            <a:r>
              <a:rPr kumimoji="1" lang="zh-CN" altLang="en-US" dirty="0" smtClean="0">
                <a:solidFill>
                  <a:schemeClr val="tx2"/>
                </a:solidFill>
                <a:latin typeface="微软雅黑" panose="020B0503020204020204" pitchFamily="34" charset="-122"/>
              </a:rPr>
              <a:t>  根据式</a:t>
            </a:r>
            <a:r>
              <a:rPr kumimoji="1" lang="en-US" altLang="zh-CN" dirty="0" smtClean="0">
                <a:solidFill>
                  <a:schemeClr val="tx2"/>
                </a:solidFill>
                <a:latin typeface="微软雅黑" panose="020B0503020204020204" pitchFamily="34" charset="-122"/>
              </a:rPr>
              <a:t>6</a:t>
            </a:r>
            <a:r>
              <a:rPr kumimoji="1" lang="zh-CN" altLang="en-US" dirty="0" smtClean="0">
                <a:solidFill>
                  <a:schemeClr val="tx2"/>
                </a:solidFill>
                <a:latin typeface="微软雅黑" panose="020B0503020204020204" pitchFamily="34" charset="-122"/>
              </a:rPr>
              <a:t>计算：生产率 ＝ </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PM</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102/34.5</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3.0</a:t>
            </a:r>
          </a:p>
          <a:p>
            <a:pPr eaLnBrk="1" hangingPunct="1">
              <a:lnSpc>
                <a:spcPct val="120000"/>
              </a:lnSpc>
              <a:defRPr/>
            </a:pPr>
            <a:r>
              <a:rPr kumimoji="1" lang="en-US" altLang="zh-CN" dirty="0" smtClean="0">
                <a:solidFill>
                  <a:schemeClr val="tx2"/>
                </a:solidFill>
                <a:latin typeface="微软雅黑" panose="020B0503020204020204" pitchFamily="34" charset="-122"/>
              </a:rPr>
              <a:t>  </a:t>
            </a:r>
            <a:r>
              <a:rPr kumimoji="1" lang="zh-CN" altLang="en-US" dirty="0" smtClean="0">
                <a:solidFill>
                  <a:schemeClr val="tx2"/>
                </a:solidFill>
                <a:latin typeface="微软雅黑" panose="020B0503020204020204" pitchFamily="34" charset="-122"/>
              </a:rPr>
              <a:t>根据式</a:t>
            </a:r>
            <a:r>
              <a:rPr kumimoji="1" lang="en-US" altLang="zh-CN" dirty="0" smtClean="0">
                <a:solidFill>
                  <a:schemeClr val="tx2"/>
                </a:solidFill>
                <a:latin typeface="微软雅黑" panose="020B0503020204020204" pitchFamily="34" charset="-122"/>
              </a:rPr>
              <a:t>8</a:t>
            </a:r>
            <a:r>
              <a:rPr kumimoji="1" lang="zh-CN" altLang="en-US" dirty="0" smtClean="0">
                <a:solidFill>
                  <a:schemeClr val="tx2"/>
                </a:solidFill>
                <a:latin typeface="微软雅黑" panose="020B0503020204020204" pitchFamily="34" charset="-122"/>
              </a:rPr>
              <a:t>计算：人工费＝</a:t>
            </a:r>
            <a:r>
              <a:rPr kumimoji="1" lang="en-US" altLang="zh-CN" dirty="0" smtClean="0">
                <a:solidFill>
                  <a:schemeClr val="tx2"/>
                </a:solidFill>
                <a:latin typeface="微软雅黑" panose="020B0503020204020204" pitchFamily="34" charset="-122"/>
              </a:rPr>
              <a:t>8000*34.5</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276000</a:t>
            </a:r>
            <a:r>
              <a:rPr kumimoji="1" lang="zh-CN" altLang="en-US" dirty="0" smtClean="0">
                <a:solidFill>
                  <a:schemeClr val="tx2"/>
                </a:solidFill>
                <a:latin typeface="微软雅黑" panose="020B0503020204020204" pitchFamily="34" charset="-122"/>
              </a:rPr>
              <a:t>（元）</a:t>
            </a:r>
          </a:p>
          <a:p>
            <a:pPr eaLnBrk="1" hangingPunct="1">
              <a:lnSpc>
                <a:spcPct val="120000"/>
              </a:lnSpc>
              <a:defRPr/>
            </a:pPr>
            <a:r>
              <a:rPr kumimoji="1" lang="zh-CN" altLang="en-US" dirty="0" smtClean="0">
                <a:solidFill>
                  <a:schemeClr val="tx2"/>
                </a:solidFill>
                <a:latin typeface="微软雅黑" panose="020B0503020204020204" pitchFamily="34" charset="-122"/>
              </a:rPr>
              <a:t>                              成本 ＝ 元／</a:t>
            </a:r>
            <a:r>
              <a:rPr kumimoji="1" lang="en-US" altLang="zh-CN" dirty="0" smtClean="0">
                <a:solidFill>
                  <a:schemeClr val="tx2"/>
                </a:solidFill>
                <a:latin typeface="微软雅黑" panose="020B0503020204020204" pitchFamily="34" charset="-122"/>
              </a:rPr>
              <a:t>FP</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276000/102</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2705.88</a:t>
            </a:r>
          </a:p>
          <a:p>
            <a:pPr eaLnBrk="1" hangingPunct="1">
              <a:lnSpc>
                <a:spcPct val="120000"/>
              </a:lnSpc>
              <a:defRPr/>
            </a:pPr>
            <a:r>
              <a:rPr kumimoji="1" lang="zh-CN" altLang="en-US" dirty="0" smtClean="0">
                <a:solidFill>
                  <a:schemeClr val="tx2"/>
                </a:solidFill>
                <a:latin typeface="微软雅黑" panose="020B0503020204020204" pitchFamily="34" charset="-122"/>
              </a:rPr>
              <a:t>或者如果已知经验数据生产率＝</a:t>
            </a:r>
            <a:r>
              <a:rPr kumimoji="1" lang="en-US" altLang="zh-CN" dirty="0" smtClean="0">
                <a:solidFill>
                  <a:schemeClr val="tx2"/>
                </a:solidFill>
                <a:latin typeface="微软雅黑" panose="020B0503020204020204" pitchFamily="34" charset="-122"/>
              </a:rPr>
              <a:t>FP/PM</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5</a:t>
            </a:r>
            <a:r>
              <a:rPr kumimoji="1" lang="zh-CN" altLang="en-US" dirty="0" smtClean="0">
                <a:solidFill>
                  <a:schemeClr val="tx2"/>
                </a:solidFill>
                <a:latin typeface="微软雅黑" panose="020B0503020204020204" pitchFamily="34" charset="-122"/>
              </a:rPr>
              <a:t>，可以计算工作量：</a:t>
            </a:r>
          </a:p>
          <a:p>
            <a:pPr eaLnBrk="1" hangingPunct="1">
              <a:lnSpc>
                <a:spcPct val="120000"/>
              </a:lnSpc>
              <a:defRPr/>
            </a:pPr>
            <a:r>
              <a:rPr kumimoji="1" lang="en-US" altLang="zh-CN" dirty="0" smtClean="0">
                <a:solidFill>
                  <a:schemeClr val="tx2"/>
                </a:solidFill>
                <a:latin typeface="微软雅黑" panose="020B0503020204020204" pitchFamily="34" charset="-122"/>
              </a:rPr>
              <a:t>                              PM</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102/5</a:t>
            </a:r>
            <a:r>
              <a:rPr kumimoji="1" lang="zh-CN" altLang="en-US" dirty="0" smtClean="0">
                <a:solidFill>
                  <a:schemeClr val="tx2"/>
                </a:solidFill>
                <a:latin typeface="微软雅黑" panose="020B0503020204020204" pitchFamily="34" charset="-122"/>
              </a:rPr>
              <a:t>＝</a:t>
            </a:r>
            <a:r>
              <a:rPr kumimoji="1" lang="en-US" altLang="zh-CN" dirty="0" smtClean="0">
                <a:solidFill>
                  <a:schemeClr val="tx2"/>
                </a:solidFill>
                <a:latin typeface="微软雅黑" panose="020B0503020204020204" pitchFamily="34" charset="-122"/>
              </a:rPr>
              <a:t>20.4(</a:t>
            </a:r>
            <a:r>
              <a:rPr kumimoji="1" lang="zh-CN" altLang="en-US" dirty="0" smtClean="0">
                <a:solidFill>
                  <a:schemeClr val="tx2"/>
                </a:solidFill>
                <a:latin typeface="微软雅黑" panose="020B0503020204020204" pitchFamily="34" charset="-122"/>
              </a:rPr>
              <a:t>人月</a:t>
            </a:r>
            <a:r>
              <a:rPr kumimoji="1" lang="en-US" altLang="zh-CN" dirty="0" smtClean="0">
                <a:solidFill>
                  <a:schemeClr val="tx2"/>
                </a:solidFill>
                <a:latin typeface="微软雅黑" panose="020B0503020204020204" pitchFamily="34" charset="-122"/>
              </a:rPr>
              <a:t>)</a:t>
            </a:r>
            <a:r>
              <a:rPr kumimoji="1" lang="zh-CN" altLang="en-US" dirty="0" smtClean="0">
                <a:solidFill>
                  <a:schemeClr val="tx2"/>
                </a:solidFill>
                <a:latin typeface="微软雅黑" panose="020B0503020204020204" pitchFamily="34" charset="-122"/>
              </a:rPr>
              <a:t> </a:t>
            </a:r>
          </a:p>
          <a:p>
            <a:pPr>
              <a:lnSpc>
                <a:spcPct val="120000"/>
              </a:lnSpc>
              <a:defRPr/>
            </a:pPr>
            <a:endParaRPr lang="zh-CN" altLang="en-US" dirty="0" smtClean="0">
              <a:solidFill>
                <a:schemeClr val="tx2"/>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功能点度量的总结</a:t>
            </a:r>
            <a:endParaRPr dirty="0"/>
          </a:p>
        </p:txBody>
      </p:sp>
      <p:sp>
        <p:nvSpPr>
          <p:cNvPr id="4" name="矩形 3"/>
          <p:cNvSpPr/>
          <p:nvPr/>
        </p:nvSpPr>
        <p:spPr>
          <a:xfrm>
            <a:off x="642910" y="1357298"/>
            <a:ext cx="8215370" cy="4524315"/>
          </a:xfrm>
          <a:prstGeom prst="rect">
            <a:avLst/>
          </a:prstGeom>
        </p:spPr>
        <p:txBody>
          <a:bodyPr wrap="square">
            <a:spAutoFit/>
          </a:bodyPr>
          <a:lstStyle/>
          <a:p>
            <a:pPr>
              <a:defRPr/>
            </a:pPr>
            <a:r>
              <a:rPr lang="en-US" altLang="zh-CN" sz="2400" dirty="0" smtClean="0">
                <a:solidFill>
                  <a:schemeClr val="tx2"/>
                </a:solidFill>
              </a:rPr>
              <a:t> FP</a:t>
            </a:r>
            <a:r>
              <a:rPr lang="zh-CN" altLang="en-US" sz="2400" dirty="0" smtClean="0">
                <a:solidFill>
                  <a:schemeClr val="tx2"/>
                </a:solidFill>
              </a:rPr>
              <a:t>不如</a:t>
            </a:r>
            <a:r>
              <a:rPr lang="en-US" altLang="zh-CN" sz="2400" dirty="0" smtClean="0">
                <a:solidFill>
                  <a:schemeClr val="tx2"/>
                </a:solidFill>
              </a:rPr>
              <a:t>LOC</a:t>
            </a:r>
            <a:r>
              <a:rPr lang="zh-CN" altLang="en-US" sz="2400" dirty="0" smtClean="0">
                <a:solidFill>
                  <a:schemeClr val="tx2"/>
                </a:solidFill>
              </a:rPr>
              <a:t>有直接的物理含义，计算是基于主观的而非客观，是估算的而非测量的数据。但也有它的优势。</a:t>
            </a:r>
          </a:p>
          <a:p>
            <a:pPr lvl="1">
              <a:defRPr/>
            </a:pPr>
            <a:r>
              <a:rPr lang="zh-CN" altLang="en-US" sz="2400" dirty="0" smtClean="0">
                <a:solidFill>
                  <a:schemeClr val="tx2"/>
                </a:solidFill>
              </a:rPr>
              <a:t>功能点度量与系统功能相关，与实现语言无关；能被不同的人、在不同的时间计算，可在合理误差范围内获得一致度量结果。</a:t>
            </a:r>
          </a:p>
          <a:p>
            <a:pPr lvl="1">
              <a:defRPr/>
            </a:pPr>
            <a:r>
              <a:rPr lang="zh-CN" altLang="en-US" sz="2400" dirty="0" smtClean="0">
                <a:solidFill>
                  <a:schemeClr val="tx2"/>
                </a:solidFill>
              </a:rPr>
              <a:t>功能点作为度量软件规模的标准度量法则已经被越来越广泛地接受。有关国际组织和研究团体一直不停的对</a:t>
            </a:r>
            <a:r>
              <a:rPr lang="en-US" altLang="zh-CN" sz="2400" dirty="0" smtClean="0">
                <a:solidFill>
                  <a:schemeClr val="tx2"/>
                </a:solidFill>
              </a:rPr>
              <a:t>FP</a:t>
            </a:r>
            <a:r>
              <a:rPr lang="zh-CN" altLang="en-US" sz="2400" dirty="0" smtClean="0">
                <a:solidFill>
                  <a:schemeClr val="tx2"/>
                </a:solidFill>
              </a:rPr>
              <a:t>方法进行改进和完善，</a:t>
            </a:r>
            <a:r>
              <a:rPr lang="en-US" altLang="zh-CN" sz="2400" dirty="0" smtClean="0">
                <a:solidFill>
                  <a:schemeClr val="tx2"/>
                </a:solidFill>
              </a:rPr>
              <a:t>FP</a:t>
            </a:r>
            <a:r>
              <a:rPr lang="zh-CN" altLang="en-US" sz="2400" dirty="0" smtClean="0">
                <a:solidFill>
                  <a:schemeClr val="tx2"/>
                </a:solidFill>
              </a:rPr>
              <a:t>的历史数据也已经有了非常大的积累，这促使</a:t>
            </a:r>
            <a:r>
              <a:rPr lang="en-US" altLang="zh-CN" sz="2400" dirty="0" smtClean="0">
                <a:solidFill>
                  <a:schemeClr val="tx2"/>
                </a:solidFill>
              </a:rPr>
              <a:t>FP</a:t>
            </a:r>
            <a:r>
              <a:rPr lang="zh-CN" altLang="en-US" sz="2400" dirty="0" smtClean="0">
                <a:solidFill>
                  <a:schemeClr val="tx2"/>
                </a:solidFill>
              </a:rPr>
              <a:t>技术向成熟快速迈进；这方面最有影响力的国际组织包括</a:t>
            </a:r>
            <a:r>
              <a:rPr lang="en-US" altLang="zh-CN" sz="2400" dirty="0" smtClean="0">
                <a:solidFill>
                  <a:schemeClr val="tx2"/>
                </a:solidFill>
              </a:rPr>
              <a:t>IFPUG</a:t>
            </a:r>
            <a:r>
              <a:rPr lang="zh-CN" altLang="en-US" sz="2400" dirty="0" smtClean="0">
                <a:solidFill>
                  <a:schemeClr val="tx2"/>
                </a:solidFill>
              </a:rPr>
              <a:t>（美国国际功能点组织）和</a:t>
            </a:r>
            <a:r>
              <a:rPr lang="en-US" altLang="zh-CN" sz="2400" dirty="0" smtClean="0">
                <a:solidFill>
                  <a:schemeClr val="tx2"/>
                </a:solidFill>
              </a:rPr>
              <a:t>ISBSG</a:t>
            </a:r>
            <a:r>
              <a:rPr lang="zh-CN" altLang="en-US" sz="2400" dirty="0" smtClean="0">
                <a:solidFill>
                  <a:schemeClr val="tx2"/>
                </a:solidFill>
              </a:rPr>
              <a:t>（国际软件过程基准组织）以及各国的软件度量协会。现在功能点已经使精确的规模度量变为可能。</a:t>
            </a:r>
            <a:endParaRPr lang="zh-CN" altLang="en-US" sz="2400" dirty="0">
              <a:solidFill>
                <a:schemeClr val="tx2"/>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估算的任务及步骤</a:t>
            </a:r>
            <a:endParaRPr dirty="0"/>
          </a:p>
        </p:txBody>
      </p:sp>
      <p:sp>
        <p:nvSpPr>
          <p:cNvPr id="4" name="矩形 3"/>
          <p:cNvSpPr/>
          <p:nvPr/>
        </p:nvSpPr>
        <p:spPr>
          <a:xfrm>
            <a:off x="642910" y="1357298"/>
            <a:ext cx="8215370" cy="4708981"/>
          </a:xfrm>
          <a:prstGeom prst="rect">
            <a:avLst/>
          </a:prstGeom>
        </p:spPr>
        <p:txBody>
          <a:bodyPr wrap="square">
            <a:spAutoFit/>
          </a:bodyPr>
          <a:lstStyle/>
          <a:p>
            <a:pPr>
              <a:lnSpc>
                <a:spcPct val="100000"/>
              </a:lnSpc>
              <a:defRPr/>
            </a:pPr>
            <a:r>
              <a:rPr lang="zh-CN" altLang="en-US" sz="2000" b="1" dirty="0" smtClean="0">
                <a:solidFill>
                  <a:schemeClr val="tx2"/>
                </a:solidFill>
                <a:latin typeface="微软雅黑" pitchFamily="34" charset="-122"/>
              </a:rPr>
              <a:t>① 估算的准备</a:t>
            </a:r>
            <a:r>
              <a:rPr lang="en-US" altLang="zh-CN" sz="2000" dirty="0" smtClean="0">
                <a:solidFill>
                  <a:schemeClr val="tx2"/>
                </a:solidFill>
                <a:latin typeface="微软雅黑" pitchFamily="34" charset="-122"/>
              </a:rPr>
              <a:t>:</a:t>
            </a:r>
            <a:r>
              <a:rPr lang="zh-CN" altLang="en-US" sz="2000" dirty="0" smtClean="0">
                <a:solidFill>
                  <a:schemeClr val="tx2"/>
                </a:solidFill>
                <a:latin typeface="微软雅黑" pitchFamily="34" charset="-122"/>
              </a:rPr>
              <a:t>确定软件范围既软件范围估算，搞清软件边界。</a:t>
            </a:r>
          </a:p>
          <a:p>
            <a:pPr>
              <a:lnSpc>
                <a:spcPct val="100000"/>
              </a:lnSpc>
              <a:defRPr/>
            </a:pPr>
            <a:r>
              <a:rPr lang="zh-CN" altLang="en-US" sz="2000" b="1" dirty="0" smtClean="0">
                <a:solidFill>
                  <a:schemeClr val="tx2"/>
                </a:solidFill>
                <a:latin typeface="微软雅黑" pitchFamily="34" charset="-122"/>
              </a:rPr>
              <a:t>② 软件规模估算</a:t>
            </a:r>
            <a:r>
              <a:rPr lang="zh-CN" altLang="en-US" sz="2000" dirty="0" smtClean="0">
                <a:solidFill>
                  <a:schemeClr val="tx2"/>
                </a:solidFill>
                <a:latin typeface="微软雅黑" pitchFamily="34" charset="-122"/>
              </a:rPr>
              <a:t>：定量单位采用</a:t>
            </a:r>
            <a:r>
              <a:rPr lang="en-US" altLang="zh-CN" sz="2000" dirty="0" smtClean="0">
                <a:solidFill>
                  <a:schemeClr val="tx2"/>
                </a:solidFill>
                <a:latin typeface="微软雅黑" pitchFamily="34" charset="-122"/>
              </a:rPr>
              <a:t>LOC</a:t>
            </a:r>
            <a:r>
              <a:rPr lang="zh-CN" altLang="en-US" sz="2000" dirty="0" smtClean="0">
                <a:solidFill>
                  <a:schemeClr val="tx2"/>
                </a:solidFill>
                <a:latin typeface="微软雅黑" pitchFamily="34" charset="-122"/>
              </a:rPr>
              <a:t>或</a:t>
            </a:r>
            <a:r>
              <a:rPr lang="en-US" altLang="zh-CN" sz="2000" dirty="0" smtClean="0">
                <a:solidFill>
                  <a:schemeClr val="tx2"/>
                </a:solidFill>
                <a:latin typeface="微软雅黑" pitchFamily="34" charset="-122"/>
              </a:rPr>
              <a:t>FP</a:t>
            </a:r>
            <a:r>
              <a:rPr lang="zh-CN" altLang="en-US" sz="2000" dirty="0" smtClean="0">
                <a:solidFill>
                  <a:schemeClr val="tx2"/>
                </a:solidFill>
                <a:latin typeface="微软雅黑" pitchFamily="34" charset="-122"/>
              </a:rPr>
              <a:t>。</a:t>
            </a:r>
          </a:p>
          <a:p>
            <a:pPr>
              <a:lnSpc>
                <a:spcPct val="100000"/>
              </a:lnSpc>
              <a:defRPr/>
            </a:pPr>
            <a:r>
              <a:rPr lang="zh-CN" altLang="en-US" sz="2000" b="1" dirty="0" smtClean="0">
                <a:solidFill>
                  <a:schemeClr val="tx2"/>
                </a:solidFill>
                <a:latin typeface="微软雅黑" pitchFamily="34" charset="-122"/>
              </a:rPr>
              <a:t>③ 工作量估算</a:t>
            </a:r>
            <a:r>
              <a:rPr lang="zh-CN" altLang="en-US" sz="2000" dirty="0" smtClean="0">
                <a:solidFill>
                  <a:schemeClr val="tx2"/>
                </a:solidFill>
                <a:latin typeface="微软雅黑" pitchFamily="34" charset="-122"/>
              </a:rPr>
              <a:t>：通常以人时（</a:t>
            </a:r>
            <a:r>
              <a:rPr lang="en-US" altLang="zh-CN" sz="2000" dirty="0" smtClean="0">
                <a:solidFill>
                  <a:schemeClr val="tx2"/>
                </a:solidFill>
                <a:latin typeface="微软雅黑" pitchFamily="34" charset="-122"/>
              </a:rPr>
              <a:t>PH</a:t>
            </a:r>
            <a:r>
              <a:rPr lang="zh-CN" altLang="en-US" sz="2000" dirty="0" smtClean="0">
                <a:solidFill>
                  <a:schemeClr val="tx2"/>
                </a:solidFill>
                <a:latin typeface="微软雅黑" pitchFamily="34" charset="-122"/>
              </a:rPr>
              <a:t>）、人天（</a:t>
            </a:r>
            <a:r>
              <a:rPr lang="en-US" altLang="zh-CN" sz="2000" dirty="0" smtClean="0">
                <a:solidFill>
                  <a:schemeClr val="tx2"/>
                </a:solidFill>
                <a:latin typeface="微软雅黑" pitchFamily="34" charset="-122"/>
              </a:rPr>
              <a:t>PD</a:t>
            </a:r>
            <a:r>
              <a:rPr lang="zh-CN" altLang="en-US" sz="2000" dirty="0" smtClean="0">
                <a:solidFill>
                  <a:schemeClr val="tx2"/>
                </a:solidFill>
                <a:latin typeface="微软雅黑" pitchFamily="34" charset="-122"/>
              </a:rPr>
              <a:t>）、人月（</a:t>
            </a:r>
            <a:r>
              <a:rPr lang="en-US" altLang="zh-CN" sz="2000" dirty="0" smtClean="0">
                <a:solidFill>
                  <a:schemeClr val="tx2"/>
                </a:solidFill>
                <a:latin typeface="微软雅黑" pitchFamily="34" charset="-122"/>
              </a:rPr>
              <a:t>PM</a:t>
            </a:r>
            <a:r>
              <a:rPr lang="zh-CN" altLang="en-US" sz="2000" dirty="0" smtClean="0">
                <a:solidFill>
                  <a:schemeClr val="tx2"/>
                </a:solidFill>
                <a:latin typeface="微软雅黑" pitchFamily="34" charset="-122"/>
              </a:rPr>
              <a:t>）、人年（</a:t>
            </a:r>
            <a:r>
              <a:rPr lang="en-US" altLang="zh-CN" sz="2000" dirty="0" smtClean="0">
                <a:solidFill>
                  <a:schemeClr val="tx2"/>
                </a:solidFill>
                <a:latin typeface="微软雅黑" pitchFamily="34" charset="-122"/>
              </a:rPr>
              <a:t>PY</a:t>
            </a:r>
            <a:r>
              <a:rPr lang="zh-CN" altLang="en-US" sz="2000" dirty="0" smtClean="0">
                <a:solidFill>
                  <a:schemeClr val="tx2"/>
                </a:solidFill>
                <a:latin typeface="微软雅黑" pitchFamily="34" charset="-122"/>
              </a:rPr>
              <a:t>）的单位来衡量；工作量估算决定了开发团队的规模和建制，决定开发周期和进度估算。</a:t>
            </a:r>
          </a:p>
          <a:p>
            <a:pPr>
              <a:lnSpc>
                <a:spcPct val="100000"/>
              </a:lnSpc>
              <a:defRPr/>
            </a:pPr>
            <a:r>
              <a:rPr lang="zh-CN" altLang="en-US" sz="2000" b="1" dirty="0" smtClean="0">
                <a:solidFill>
                  <a:schemeClr val="tx2"/>
                </a:solidFill>
                <a:latin typeface="微软雅黑" pitchFamily="34" charset="-122"/>
              </a:rPr>
              <a:t>④ 开发周期与进度估算</a:t>
            </a:r>
            <a:r>
              <a:rPr lang="zh-CN" altLang="en-US" sz="2000" dirty="0" smtClean="0">
                <a:solidFill>
                  <a:schemeClr val="tx2"/>
                </a:solidFill>
                <a:latin typeface="微软雅黑" pitchFamily="34" charset="-122"/>
              </a:rPr>
              <a:t>：开发周期估算指从软件计划、需求分析、设计、编码、单元测试、集成测试到确认测试（除运行维护）的整个开发所用时间。</a:t>
            </a:r>
          </a:p>
          <a:p>
            <a:pPr>
              <a:lnSpc>
                <a:spcPct val="100000"/>
              </a:lnSpc>
              <a:defRPr/>
            </a:pPr>
            <a:r>
              <a:rPr lang="zh-CN" altLang="en-US" sz="2000" b="1" dirty="0" smtClean="0">
                <a:solidFill>
                  <a:schemeClr val="tx2"/>
                </a:solidFill>
                <a:latin typeface="微软雅黑" pitchFamily="34" charset="-122"/>
              </a:rPr>
              <a:t>⑤人力资源估算</a:t>
            </a:r>
            <a:r>
              <a:rPr lang="zh-CN" altLang="en-US" sz="2000" dirty="0" smtClean="0">
                <a:solidFill>
                  <a:schemeClr val="tx2"/>
                </a:solidFill>
                <a:latin typeface="微软雅黑" pitchFamily="34" charset="-122"/>
              </a:rPr>
              <a:t>：在考虑各种软件开发资源时，人是最重要最优先考虑的资源。估算出工作量之后，需要在人员与时间进行权衡，如估算工作量为</a:t>
            </a:r>
            <a:r>
              <a:rPr lang="en-US" altLang="zh-CN" sz="2000" dirty="0" smtClean="0">
                <a:solidFill>
                  <a:schemeClr val="tx2"/>
                </a:solidFill>
                <a:latin typeface="微软雅黑" pitchFamily="34" charset="-122"/>
              </a:rPr>
              <a:t>100</a:t>
            </a:r>
            <a:r>
              <a:rPr lang="zh-CN" altLang="en-US" sz="2000" dirty="0" smtClean="0">
                <a:solidFill>
                  <a:schemeClr val="tx2"/>
                </a:solidFill>
                <a:latin typeface="微软雅黑" pitchFamily="34" charset="-122"/>
              </a:rPr>
              <a:t>人月，是用</a:t>
            </a:r>
            <a:r>
              <a:rPr lang="en-US" altLang="zh-CN" sz="2000" dirty="0" smtClean="0">
                <a:solidFill>
                  <a:schemeClr val="tx2"/>
                </a:solidFill>
                <a:latin typeface="微软雅黑" pitchFamily="34" charset="-122"/>
              </a:rPr>
              <a:t>100</a:t>
            </a:r>
            <a:r>
              <a:rPr lang="zh-CN" altLang="en-US" sz="2000" dirty="0" smtClean="0">
                <a:solidFill>
                  <a:schemeClr val="tx2"/>
                </a:solidFill>
                <a:latin typeface="微软雅黑" pitchFamily="34" charset="-122"/>
              </a:rPr>
              <a:t>个人工作一年还是用一个人工作</a:t>
            </a:r>
            <a:r>
              <a:rPr lang="en-US" altLang="zh-CN" sz="2000" dirty="0" smtClean="0">
                <a:solidFill>
                  <a:schemeClr val="tx2"/>
                </a:solidFill>
                <a:latin typeface="微软雅黑" pitchFamily="34" charset="-122"/>
              </a:rPr>
              <a:t>100</a:t>
            </a:r>
            <a:r>
              <a:rPr lang="zh-CN" altLang="en-US" sz="2000" dirty="0" smtClean="0">
                <a:solidFill>
                  <a:schemeClr val="tx2"/>
                </a:solidFill>
                <a:latin typeface="微软雅黑" pitchFamily="34" charset="-122"/>
              </a:rPr>
              <a:t>个月。</a:t>
            </a:r>
          </a:p>
          <a:p>
            <a:pPr>
              <a:lnSpc>
                <a:spcPct val="100000"/>
              </a:lnSpc>
              <a:defRPr/>
            </a:pPr>
            <a:r>
              <a:rPr lang="zh-CN" altLang="en-US" sz="2000" b="1" dirty="0" smtClean="0">
                <a:solidFill>
                  <a:schemeClr val="tx2"/>
                </a:solidFill>
                <a:latin typeface="微软雅黑" pitchFamily="34" charset="-122"/>
              </a:rPr>
              <a:t>⑥开发成本估算</a:t>
            </a:r>
            <a:r>
              <a:rPr lang="zh-CN" altLang="en-US" sz="2000" dirty="0" smtClean="0">
                <a:solidFill>
                  <a:schemeClr val="tx2"/>
                </a:solidFill>
                <a:latin typeface="微软雅黑" pitchFamily="34" charset="-122"/>
              </a:rPr>
              <a:t>：主要是围绕开发人员在开发过程中所花费的工资、培训等一次性支出，不包括原材料和能源的消耗。</a:t>
            </a:r>
          </a:p>
          <a:p>
            <a:pPr>
              <a:lnSpc>
                <a:spcPct val="100000"/>
              </a:lnSpc>
              <a:defRPr/>
            </a:pPr>
            <a:r>
              <a:rPr lang="zh-CN" altLang="en-US" sz="2000" b="1" dirty="0" smtClean="0">
                <a:solidFill>
                  <a:schemeClr val="tx2"/>
                </a:solidFill>
                <a:latin typeface="微软雅黑" pitchFamily="34" charset="-122"/>
              </a:rPr>
              <a:t>⑦ 软硬件资源估算</a:t>
            </a:r>
            <a:r>
              <a:rPr lang="zh-CN" altLang="en-US" sz="2000" dirty="0" smtClean="0">
                <a:solidFill>
                  <a:schemeClr val="tx2"/>
                </a:solidFill>
                <a:latin typeface="微软雅黑" pitchFamily="34" charset="-122"/>
              </a:rPr>
              <a:t>：软件开发所需的资源主要指支持软件开发的工具：硬件工具及软件工具。</a:t>
            </a:r>
            <a:endParaRPr lang="zh-CN" altLang="en-US" sz="2000" dirty="0" smtClean="0">
              <a:solidFill>
                <a:schemeClr val="tx2"/>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估算策略</a:t>
            </a:r>
            <a:endParaRPr dirty="0"/>
          </a:p>
        </p:txBody>
      </p:sp>
      <p:sp>
        <p:nvSpPr>
          <p:cNvPr id="4" name="矩形 3"/>
          <p:cNvSpPr/>
          <p:nvPr/>
        </p:nvSpPr>
        <p:spPr>
          <a:xfrm>
            <a:off x="642910" y="1000108"/>
            <a:ext cx="8215370" cy="2677656"/>
          </a:xfrm>
          <a:prstGeom prst="rect">
            <a:avLst/>
          </a:prstGeom>
        </p:spPr>
        <p:txBody>
          <a:bodyPr wrap="square">
            <a:spAutoFit/>
          </a:bodyPr>
          <a:lstStyle/>
          <a:p>
            <a:pPr>
              <a:buFont typeface="Wingdings" pitchFamily="2" charset="2"/>
              <a:buChar char="l"/>
              <a:defRPr/>
            </a:pPr>
            <a:r>
              <a:rPr lang="zh-CN" altLang="en-US" sz="2800" dirty="0" smtClean="0">
                <a:solidFill>
                  <a:schemeClr val="tx2"/>
                </a:solidFill>
                <a:latin typeface="微软雅黑" pitchFamily="34" charset="-122"/>
              </a:rPr>
              <a:t> 估算是有风险的活动。这种风险与软件的规模和复杂性相关，复杂性越高、规模越大估算的风险就越高；还有项目的结构化程度、历史信息的有效性（软件度量）、用户的需求变更等因素也影响估算的风险。应对不同的环境采用适当的软件估算策略也会化解一些估算的风险。</a:t>
            </a:r>
            <a:endParaRPr lang="en-US" altLang="zh-CN" sz="2800" dirty="0" smtClean="0">
              <a:solidFill>
                <a:schemeClr val="tx2"/>
              </a:solidFill>
              <a:latin typeface="微软雅黑" pitchFamily="34" charset="-122"/>
            </a:endParaRPr>
          </a:p>
        </p:txBody>
      </p:sp>
      <p:graphicFrame>
        <p:nvGraphicFramePr>
          <p:cNvPr id="5" name="图示 4"/>
          <p:cNvGraphicFramePr/>
          <p:nvPr/>
        </p:nvGraphicFramePr>
        <p:xfrm>
          <a:off x="1571604" y="2794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分解技术</a:t>
            </a:r>
            <a:endParaRPr dirty="0"/>
          </a:p>
        </p:txBody>
      </p:sp>
      <p:sp>
        <p:nvSpPr>
          <p:cNvPr id="4" name="矩形 3"/>
          <p:cNvSpPr/>
          <p:nvPr/>
        </p:nvSpPr>
        <p:spPr>
          <a:xfrm>
            <a:off x="642910" y="1357298"/>
            <a:ext cx="8215370" cy="4832092"/>
          </a:xfrm>
          <a:prstGeom prst="rect">
            <a:avLst/>
          </a:prstGeom>
        </p:spPr>
        <p:txBody>
          <a:bodyPr wrap="square">
            <a:spAutoFit/>
          </a:bodyPr>
          <a:lstStyle/>
          <a:p>
            <a:pPr>
              <a:defRPr/>
            </a:pPr>
            <a:r>
              <a:rPr lang="zh-CN" altLang="en-US" sz="3200" dirty="0" smtClean="0">
                <a:solidFill>
                  <a:schemeClr val="tx2"/>
                </a:solidFill>
              </a:rPr>
              <a:t>当一个待解决的问题过于复杂时，我们可以把它进一步分解，直到分解后的子问题变得容易解决为止。然后，分别解决每一个子问题，并将这些子问题的解答综合起来，从而得到原问题的解答。分解包括两个层次</a:t>
            </a:r>
            <a:r>
              <a:rPr lang="en-US" altLang="zh-CN" sz="3200" dirty="0" smtClean="0">
                <a:solidFill>
                  <a:schemeClr val="tx2"/>
                </a:solidFill>
              </a:rPr>
              <a:t>:</a:t>
            </a:r>
            <a:r>
              <a:rPr lang="zh-CN" altLang="en-US" sz="3200" dirty="0" smtClean="0">
                <a:solidFill>
                  <a:schemeClr val="tx2"/>
                </a:solidFill>
              </a:rPr>
              <a:t>一个是把软件系统分解为各个功能组件以及其下的各个子模块；另一个是按软件开发活动的划分</a:t>
            </a:r>
            <a:r>
              <a:rPr lang="en-US" altLang="zh-CN" sz="3200" dirty="0" smtClean="0">
                <a:solidFill>
                  <a:schemeClr val="tx2"/>
                </a:solidFill>
              </a:rPr>
              <a:t>,</a:t>
            </a:r>
            <a:r>
              <a:rPr lang="zh-CN" altLang="en-US" sz="3200" dirty="0" smtClean="0">
                <a:solidFill>
                  <a:schemeClr val="tx2"/>
                </a:solidFill>
              </a:rPr>
              <a:t>工作活动分解为需求、设计、编码、测试、文档等大块以及其下的更具体的细分。</a:t>
            </a:r>
          </a:p>
          <a:p>
            <a:pPr>
              <a:defRPr/>
            </a:pPr>
            <a:endParaRPr lang="zh-CN" altLang="en-US"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自顶向下估算方法</a:t>
            </a:r>
            <a:endParaRPr dirty="0"/>
          </a:p>
        </p:txBody>
      </p:sp>
      <p:sp>
        <p:nvSpPr>
          <p:cNvPr id="4" name="矩形 3"/>
          <p:cNvSpPr/>
          <p:nvPr/>
        </p:nvSpPr>
        <p:spPr>
          <a:xfrm>
            <a:off x="642910" y="1357298"/>
            <a:ext cx="8215370" cy="5016758"/>
          </a:xfrm>
          <a:prstGeom prst="rect">
            <a:avLst/>
          </a:prstGeom>
        </p:spPr>
        <p:txBody>
          <a:bodyPr wrap="square">
            <a:spAutoFit/>
          </a:bodyPr>
          <a:lstStyle/>
          <a:p>
            <a:pPr>
              <a:defRPr/>
            </a:pPr>
            <a:r>
              <a:rPr lang="zh-CN" altLang="en-US" sz="3200" dirty="0" smtClean="0"/>
              <a:t> </a:t>
            </a:r>
            <a:r>
              <a:rPr lang="zh-CN" altLang="en-US" sz="3200" dirty="0" smtClean="0">
                <a:solidFill>
                  <a:schemeClr val="tx2"/>
                </a:solidFill>
              </a:rPr>
              <a:t>这种方法的主要思想是从项目的整体出发，进行类推。可直接用于总工作量估算。例如估算人员根据以前已完成项目所消耗的总成本（或总工作量），推算将要开发的软件的总成本（或总工作量），然后按比例将它分配到各开发任务单元中去，再来检验它是否能满足要求。这种方法的优点是估算工作量小，速度快。缺点是对项目中的特殊困难估计不足，估算出来的成本盲目性大，有时会遗漏被开发软件的某些部分。 </a:t>
            </a:r>
            <a:endParaRPr lang="zh-CN" altLang="en-US" sz="3200" dirty="0">
              <a:solidFill>
                <a:schemeClr val="tx2"/>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自底向上估算方法</a:t>
            </a:r>
            <a:endParaRPr dirty="0"/>
          </a:p>
        </p:txBody>
      </p:sp>
      <p:sp>
        <p:nvSpPr>
          <p:cNvPr id="4" name="矩形 3"/>
          <p:cNvSpPr/>
          <p:nvPr/>
        </p:nvSpPr>
        <p:spPr>
          <a:xfrm>
            <a:off x="642910" y="1357298"/>
            <a:ext cx="8215370" cy="3539430"/>
          </a:xfrm>
          <a:prstGeom prst="rect">
            <a:avLst/>
          </a:prstGeom>
        </p:spPr>
        <p:txBody>
          <a:bodyPr wrap="square">
            <a:spAutoFit/>
          </a:bodyPr>
          <a:lstStyle/>
          <a:p>
            <a:r>
              <a:rPr lang="zh-CN" altLang="en-US" sz="3200" dirty="0" smtClean="0"/>
              <a:t> </a:t>
            </a:r>
            <a:r>
              <a:rPr lang="zh-CN" altLang="en-US" sz="3200" dirty="0" smtClean="0">
                <a:solidFill>
                  <a:schemeClr val="tx2"/>
                </a:solidFill>
              </a:rPr>
              <a:t>这种方法的主要思想是把待开发的软件细分，直到每一个子任务都已经明确所需要的开发工作量，然后把它们加起来，得到软件开发的总工作量。它的优点是估算各个部分的准确性高。缺点是缺少各项子任务之间相互联系所需要的工作量，还缺少许多与软件开发有关的系统级工作量。</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4348" y="1214422"/>
            <a:ext cx="7848600" cy="609600"/>
          </a:xfrm>
        </p:spPr>
        <p:txBody>
          <a:bodyPr/>
          <a:lstStyle/>
          <a:p>
            <a:pPr algn="ctr"/>
            <a:r>
              <a:rPr lang="zh-CN" altLang="en-US" b="1" dirty="0" smtClean="0">
                <a:solidFill>
                  <a:srgbClr val="0070C0"/>
                </a:solidFill>
              </a:rPr>
              <a:t>项目管理的含义</a:t>
            </a:r>
            <a:endParaRPr lang="zh-CN" altLang="en-US" b="1" dirty="0">
              <a:solidFill>
                <a:srgbClr val="0070C0"/>
              </a:solidFill>
            </a:endParaRP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7" name="内容占位符 2"/>
          <p:cNvSpPr>
            <a:spLocks noGrp="1"/>
          </p:cNvSpPr>
          <p:nvPr>
            <p:ph idx="1"/>
          </p:nvPr>
        </p:nvSpPr>
        <p:spPr>
          <a:xfrm>
            <a:off x="285720" y="1857364"/>
            <a:ext cx="8229600" cy="4525963"/>
          </a:xfrm>
        </p:spPr>
        <p:txBody>
          <a:bodyPr/>
          <a:lstStyle/>
          <a:p>
            <a:r>
              <a:rPr lang="zh-CN" altLang="en-US" dirty="0" smtClean="0">
                <a:solidFill>
                  <a:schemeClr val="tx2"/>
                </a:solidFill>
              </a:rPr>
              <a:t>首先是</a:t>
            </a:r>
            <a:r>
              <a:rPr lang="zh-CN" altLang="en-US" dirty="0" smtClean="0">
                <a:solidFill>
                  <a:srgbClr val="FF0000"/>
                </a:solidFill>
              </a:rPr>
              <a:t>管理</a:t>
            </a:r>
            <a:r>
              <a:rPr lang="zh-CN" altLang="en-US" dirty="0" smtClean="0">
                <a:solidFill>
                  <a:schemeClr val="tx2"/>
                </a:solidFill>
              </a:rPr>
              <a:t>，只不过管理的对象很专一，就是项目；管理的方式是</a:t>
            </a:r>
            <a:r>
              <a:rPr lang="zh-CN" altLang="en-US" dirty="0" smtClean="0">
                <a:solidFill>
                  <a:srgbClr val="FF0000"/>
                </a:solidFill>
              </a:rPr>
              <a:t>目标管理</a:t>
            </a:r>
            <a:r>
              <a:rPr lang="zh-CN" altLang="en-US" dirty="0" smtClean="0">
                <a:solidFill>
                  <a:schemeClr val="tx2"/>
                </a:solidFill>
              </a:rPr>
              <a:t>；项目的组织通常是</a:t>
            </a:r>
            <a:r>
              <a:rPr lang="zh-CN" altLang="en-US" dirty="0" smtClean="0">
                <a:solidFill>
                  <a:srgbClr val="FF0000"/>
                </a:solidFill>
              </a:rPr>
              <a:t>临时性、柔性、扁平化</a:t>
            </a:r>
            <a:r>
              <a:rPr lang="zh-CN" altLang="en-US" dirty="0" smtClean="0">
                <a:solidFill>
                  <a:schemeClr val="tx2"/>
                </a:solidFill>
              </a:rPr>
              <a:t>的组织；管理过程贯穿着</a:t>
            </a:r>
            <a:r>
              <a:rPr lang="zh-CN" altLang="en-US" dirty="0" smtClean="0">
                <a:solidFill>
                  <a:srgbClr val="FF0000"/>
                </a:solidFill>
              </a:rPr>
              <a:t>系统工程</a:t>
            </a:r>
            <a:r>
              <a:rPr lang="zh-CN" altLang="en-US" dirty="0" smtClean="0">
                <a:solidFill>
                  <a:schemeClr val="tx2"/>
                </a:solidFill>
              </a:rPr>
              <a:t>的思想；管理的方法工具和手段具有</a:t>
            </a:r>
            <a:r>
              <a:rPr lang="zh-CN" altLang="en-US" dirty="0" smtClean="0">
                <a:solidFill>
                  <a:srgbClr val="FF0000"/>
                </a:solidFill>
              </a:rPr>
              <a:t>先进性和开放性</a:t>
            </a:r>
            <a:r>
              <a:rPr lang="zh-CN" altLang="en-US" dirty="0" smtClean="0">
                <a:solidFill>
                  <a:schemeClr val="tx2"/>
                </a:solidFill>
              </a:rPr>
              <a:t>，用到</a:t>
            </a:r>
            <a:r>
              <a:rPr lang="zh-CN" altLang="en-US" dirty="0" smtClean="0">
                <a:solidFill>
                  <a:srgbClr val="FF0000"/>
                </a:solidFill>
              </a:rPr>
              <a:t>多学科</a:t>
            </a:r>
            <a:r>
              <a:rPr lang="zh-CN" altLang="en-US" dirty="0" smtClean="0">
                <a:solidFill>
                  <a:schemeClr val="tx2"/>
                </a:solidFill>
              </a:rPr>
              <a:t>的知识和工具。</a:t>
            </a:r>
          </a:p>
          <a:p>
            <a:endParaRPr lang="zh-CN" alt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t>差别估算法</a:t>
            </a:r>
            <a:endParaRPr dirty="0"/>
          </a:p>
        </p:txBody>
      </p:sp>
      <p:sp>
        <p:nvSpPr>
          <p:cNvPr id="4" name="矩形 3"/>
          <p:cNvSpPr/>
          <p:nvPr/>
        </p:nvSpPr>
        <p:spPr>
          <a:xfrm>
            <a:off x="571472" y="1071546"/>
            <a:ext cx="8215370" cy="5509200"/>
          </a:xfrm>
          <a:prstGeom prst="rect">
            <a:avLst/>
          </a:prstGeom>
        </p:spPr>
        <p:txBody>
          <a:bodyPr wrap="square">
            <a:spAutoFit/>
          </a:bodyPr>
          <a:lstStyle/>
          <a:p>
            <a:pPr>
              <a:defRPr/>
            </a:pPr>
            <a:r>
              <a:rPr lang="zh-CN" altLang="en-US" sz="3200" dirty="0" smtClean="0">
                <a:solidFill>
                  <a:schemeClr val="tx2"/>
                </a:solidFill>
              </a:rPr>
              <a:t> 也称类比估算法。 这种方法综合了上述两种方法的优点，其主要思想是把待开发的软件项目与过去已完成的一个或多个软件项目进行类比，从其开发的各个子任务中区分出类似的部分和不同的部分。类似的部分对比实际量进行计算，不同的部分则采用相应方法进行估算。类比法估计结果的精确度取决于历史项目数据的完整性和准确度，因此，用好类比法的前提条件之一是组织建立起较好的项目后评价与分析机制，对历史项目的数据分析是可信赖的。 </a:t>
            </a:r>
            <a:endParaRPr lang="zh-CN" altLang="en-US" sz="3200" dirty="0">
              <a:solidFill>
                <a:schemeClr val="tx2"/>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p:cNvSpPr>
            <a:spLocks noGrp="1"/>
          </p:cNvSpPr>
          <p:nvPr>
            <p:ph type="title"/>
          </p:nvPr>
        </p:nvSpPr>
        <p:spPr>
          <a:xfrm>
            <a:off x="914400" y="0"/>
            <a:ext cx="8229600" cy="1143000"/>
          </a:xfrm>
        </p:spPr>
        <p:txBody>
          <a:bodyPr>
            <a:normAutofit/>
          </a:bodyPr>
          <a:lstStyle/>
          <a:p>
            <a:pPr>
              <a:defRPr/>
            </a:pPr>
            <a:r>
              <a:rPr lang="zh-CN" altLang="en-US" dirty="0" smtClean="0">
                <a:solidFill>
                  <a:schemeClr val="tx2"/>
                </a:solidFill>
              </a:rPr>
              <a:t>专家判定法</a:t>
            </a:r>
            <a:endParaRPr dirty="0">
              <a:solidFill>
                <a:schemeClr val="tx2"/>
              </a:solidFill>
            </a:endParaRPr>
          </a:p>
        </p:txBody>
      </p:sp>
      <p:sp>
        <p:nvSpPr>
          <p:cNvPr id="4" name="矩形 3"/>
          <p:cNvSpPr/>
          <p:nvPr/>
        </p:nvSpPr>
        <p:spPr>
          <a:xfrm>
            <a:off x="571472" y="1071546"/>
            <a:ext cx="3143272" cy="5509200"/>
          </a:xfrm>
          <a:prstGeom prst="rect">
            <a:avLst/>
          </a:prstGeom>
        </p:spPr>
        <p:txBody>
          <a:bodyPr wrap="square">
            <a:spAutoFit/>
          </a:bodyPr>
          <a:lstStyle/>
          <a:p>
            <a:pPr>
              <a:defRPr/>
            </a:pPr>
            <a:r>
              <a:rPr lang="zh-CN" altLang="en-US" sz="3200" dirty="0" smtClean="0">
                <a:solidFill>
                  <a:schemeClr val="tx2"/>
                </a:solidFill>
                <a:latin typeface="+mn-ea"/>
              </a:rPr>
              <a:t> 召开专家小组会，综合每位专家的评估结果，以减少个体专家的个人偏好、经验差异与专业局限性对估算的准确性所带来的差异。</a:t>
            </a:r>
            <a:r>
              <a:rPr lang="en-US" altLang="zh-CN" sz="3200" dirty="0" smtClean="0">
                <a:solidFill>
                  <a:schemeClr val="tx2"/>
                </a:solidFill>
                <a:latin typeface="+mn-ea"/>
              </a:rPr>
              <a:t>Delphi</a:t>
            </a:r>
            <a:r>
              <a:rPr lang="zh-CN" altLang="en-US" sz="3200" dirty="0" smtClean="0">
                <a:solidFill>
                  <a:schemeClr val="tx2"/>
                </a:solidFill>
                <a:latin typeface="+mn-ea"/>
              </a:rPr>
              <a:t>是最流行的专家评估技术。</a:t>
            </a:r>
            <a:endParaRPr lang="zh-CN" altLang="en-US" sz="3200" dirty="0">
              <a:solidFill>
                <a:schemeClr val="tx2"/>
              </a:solidFill>
            </a:endParaRPr>
          </a:p>
        </p:txBody>
      </p:sp>
      <p:grpSp>
        <p:nvGrpSpPr>
          <p:cNvPr id="5" name="Group 4"/>
          <p:cNvGrpSpPr>
            <a:grpSpLocks/>
          </p:cNvGrpSpPr>
          <p:nvPr/>
        </p:nvGrpSpPr>
        <p:grpSpPr bwMode="auto">
          <a:xfrm>
            <a:off x="4572000" y="1285860"/>
            <a:ext cx="4103688" cy="4594225"/>
            <a:chOff x="7175" y="1996"/>
            <a:chExt cx="2653" cy="3134"/>
          </a:xfrm>
        </p:grpSpPr>
        <p:sp>
          <p:nvSpPr>
            <p:cNvPr id="6" name="Text Box 5"/>
            <p:cNvSpPr txBox="1">
              <a:spLocks noChangeArrowheads="1"/>
            </p:cNvSpPr>
            <p:nvPr/>
          </p:nvSpPr>
          <p:spPr bwMode="auto">
            <a:xfrm>
              <a:off x="8411" y="4274"/>
              <a:ext cx="580" cy="309"/>
            </a:xfrm>
            <a:prstGeom prst="rect">
              <a:avLst/>
            </a:prstGeom>
            <a:solidFill>
              <a:srgbClr val="FFFFFF"/>
            </a:solidFill>
            <a:ln>
              <a:noFill/>
            </a:ln>
            <a:effectLst/>
            <a:extLst>
              <a:ext uri="{91240B29-F687-4F45-9708-019B960494DF}"/>
              <a:ext uri="{AF507438-7753-43E0-B8FC-AC1667EBCBE1}"/>
            </a:extLst>
          </p:spPr>
          <p:txBody>
            <a:bodyPr tIns="0" anchor="b"/>
            <a:lstStyle/>
            <a:p>
              <a:pPr algn="ctr" eaLnBrk="1" hangingPunct="1">
                <a:lnSpc>
                  <a:spcPct val="96000"/>
                </a:lnSpc>
                <a:defRPr/>
              </a:pPr>
              <a:r>
                <a:rPr lang="zh-CN" altLang="en-US" sz="1600">
                  <a:solidFill>
                    <a:schemeClr val="tx2"/>
                  </a:solidFill>
                  <a:latin typeface="+mn-ea"/>
                  <a:ea typeface="+mn-ea"/>
                </a:rPr>
                <a:t>是</a:t>
              </a:r>
            </a:p>
          </p:txBody>
        </p:sp>
        <p:sp>
          <p:nvSpPr>
            <p:cNvPr id="7" name="Text Box 6"/>
            <p:cNvSpPr txBox="1">
              <a:spLocks noChangeArrowheads="1"/>
            </p:cNvSpPr>
            <p:nvPr/>
          </p:nvSpPr>
          <p:spPr bwMode="auto">
            <a:xfrm>
              <a:off x="9119" y="3903"/>
              <a:ext cx="580" cy="309"/>
            </a:xfrm>
            <a:prstGeom prst="rect">
              <a:avLst/>
            </a:prstGeom>
            <a:solidFill>
              <a:srgbClr val="FFFFFF"/>
            </a:solidFill>
            <a:ln>
              <a:noFill/>
            </a:ln>
            <a:effectLst/>
            <a:extLst>
              <a:ext uri="{91240B29-F687-4F45-9708-019B960494DF}"/>
              <a:ext uri="{AF507438-7753-43E0-B8FC-AC1667EBCBE1}"/>
            </a:extLst>
          </p:spPr>
          <p:txBody>
            <a:bodyPr tIns="0" anchor="b"/>
            <a:lstStyle/>
            <a:p>
              <a:pPr algn="ctr" eaLnBrk="1" hangingPunct="1">
                <a:lnSpc>
                  <a:spcPct val="96000"/>
                </a:lnSpc>
                <a:defRPr/>
              </a:pPr>
              <a:r>
                <a:rPr lang="zh-CN" altLang="en-US" sz="1600">
                  <a:solidFill>
                    <a:schemeClr val="tx2"/>
                  </a:solidFill>
                  <a:latin typeface="+mn-ea"/>
                  <a:ea typeface="+mn-ea"/>
                </a:rPr>
                <a:t>否</a:t>
              </a:r>
            </a:p>
          </p:txBody>
        </p:sp>
        <p:sp>
          <p:nvSpPr>
            <p:cNvPr id="8" name="Rectangle 7"/>
            <p:cNvSpPr>
              <a:spLocks noChangeArrowheads="1"/>
            </p:cNvSpPr>
            <p:nvPr/>
          </p:nvSpPr>
          <p:spPr bwMode="auto">
            <a:xfrm>
              <a:off x="7313" y="1996"/>
              <a:ext cx="1957" cy="186"/>
            </a:xfrm>
            <a:prstGeom prst="rect">
              <a:avLst/>
            </a:prstGeom>
            <a:solidFill>
              <a:srgbClr val="FFFFFF"/>
            </a:solidFill>
            <a:ln w="9525" algn="ctr">
              <a:solidFill>
                <a:srgbClr val="000000"/>
              </a:solidFill>
              <a:miter lim="800000"/>
              <a:headEnd/>
              <a:tailEnd/>
            </a:ln>
            <a:effectLst/>
            <a:extLst>
              <a:ext uri="{AF507438-7753-43E0-B8FC-AC1667EBCBE1}"/>
            </a:extLst>
          </p:spPr>
          <p:txBody>
            <a:bodyPr wrap="none" lIns="72000" tIns="0" rIns="18000" anchor="b"/>
            <a:lstStyle/>
            <a:p>
              <a:pPr algn="ctr" eaLnBrk="1" hangingPunct="1">
                <a:lnSpc>
                  <a:spcPct val="80000"/>
                </a:lnSpc>
                <a:defRPr/>
              </a:pPr>
              <a:r>
                <a:rPr lang="zh-CN" altLang="en-US" sz="1600">
                  <a:solidFill>
                    <a:schemeClr val="tx2"/>
                  </a:solidFill>
                  <a:latin typeface="+mn-ea"/>
                  <a:ea typeface="+mn-ea"/>
                </a:rPr>
                <a:t>组织者陈述内容和约束条件</a:t>
              </a:r>
            </a:p>
          </p:txBody>
        </p:sp>
        <p:sp>
          <p:nvSpPr>
            <p:cNvPr id="9" name="Rectangle 8"/>
            <p:cNvSpPr>
              <a:spLocks noChangeArrowheads="1"/>
            </p:cNvSpPr>
            <p:nvPr/>
          </p:nvSpPr>
          <p:spPr bwMode="auto">
            <a:xfrm>
              <a:off x="7821" y="2357"/>
              <a:ext cx="757" cy="186"/>
            </a:xfrm>
            <a:prstGeom prst="rect">
              <a:avLst/>
            </a:prstGeom>
            <a:solidFill>
              <a:srgbClr val="FFFFFF"/>
            </a:solidFill>
            <a:ln w="9525">
              <a:solidFill>
                <a:srgbClr val="000000"/>
              </a:solidFill>
              <a:miter lim="800000"/>
              <a:headEnd/>
              <a:tailEnd/>
            </a:ln>
          </p:spPr>
          <p:txBody>
            <a:bodyPr wrap="none" lIns="72000" tIns="0" rIns="18000" anchor="b"/>
            <a:lstStyle/>
            <a:p>
              <a:pPr algn="ctr" eaLnBrk="1" hangingPunct="1">
                <a:lnSpc>
                  <a:spcPct val="80000"/>
                </a:lnSpc>
                <a:defRPr/>
              </a:pPr>
              <a:r>
                <a:rPr lang="zh-CN" altLang="en-US" sz="1600">
                  <a:solidFill>
                    <a:schemeClr val="tx2"/>
                  </a:solidFill>
                  <a:latin typeface="+mn-ea"/>
                  <a:ea typeface="+mn-ea"/>
                </a:rPr>
                <a:t>初始估算</a:t>
              </a:r>
            </a:p>
          </p:txBody>
        </p:sp>
        <p:sp>
          <p:nvSpPr>
            <p:cNvPr id="10" name="Rectangle 9"/>
            <p:cNvSpPr>
              <a:spLocks noChangeArrowheads="1"/>
            </p:cNvSpPr>
            <p:nvPr/>
          </p:nvSpPr>
          <p:spPr bwMode="auto">
            <a:xfrm>
              <a:off x="7553" y="2728"/>
              <a:ext cx="1207" cy="186"/>
            </a:xfrm>
            <a:prstGeom prst="rect">
              <a:avLst/>
            </a:prstGeom>
            <a:solidFill>
              <a:srgbClr val="FFFFFF"/>
            </a:solidFill>
            <a:ln w="9525" algn="ctr">
              <a:solidFill>
                <a:srgbClr val="000000"/>
              </a:solidFill>
              <a:miter lim="800000"/>
              <a:headEnd/>
              <a:tailEnd/>
            </a:ln>
            <a:effectLst/>
            <a:extLst>
              <a:ext uri="{AF507438-7753-43E0-B8FC-AC1667EBCBE1}"/>
            </a:extLst>
          </p:spPr>
          <p:txBody>
            <a:bodyPr wrap="none" lIns="72000" tIns="0" rIns="18000" anchor="b"/>
            <a:lstStyle/>
            <a:p>
              <a:pPr algn="ctr" eaLnBrk="1" hangingPunct="1">
                <a:lnSpc>
                  <a:spcPct val="80000"/>
                </a:lnSpc>
                <a:defRPr/>
              </a:pPr>
              <a:r>
                <a:rPr lang="zh-CN" altLang="en-US" sz="1600">
                  <a:solidFill>
                    <a:schemeClr val="tx2"/>
                  </a:solidFill>
                  <a:latin typeface="+mn-ea"/>
                  <a:ea typeface="+mn-ea"/>
                </a:rPr>
                <a:t>对结果进行解释</a:t>
              </a:r>
            </a:p>
          </p:txBody>
        </p:sp>
        <p:sp>
          <p:nvSpPr>
            <p:cNvPr id="11" name="Rectangle 10"/>
            <p:cNvSpPr>
              <a:spLocks noChangeArrowheads="1"/>
            </p:cNvSpPr>
            <p:nvPr/>
          </p:nvSpPr>
          <p:spPr bwMode="auto">
            <a:xfrm>
              <a:off x="7802" y="3285"/>
              <a:ext cx="757" cy="185"/>
            </a:xfrm>
            <a:prstGeom prst="rect">
              <a:avLst/>
            </a:prstGeom>
            <a:solidFill>
              <a:srgbClr val="FFFFFF"/>
            </a:solidFill>
            <a:ln w="9525" algn="ctr">
              <a:solidFill>
                <a:srgbClr val="000000"/>
              </a:solidFill>
              <a:miter lim="800000"/>
              <a:headEnd/>
              <a:tailEnd/>
            </a:ln>
            <a:effectLst/>
            <a:extLst>
              <a:ext uri="{AF507438-7753-43E0-B8FC-AC1667EBCBE1}"/>
            </a:extLst>
          </p:spPr>
          <p:txBody>
            <a:bodyPr wrap="none" lIns="72000" tIns="0" rIns="18000" anchor="b"/>
            <a:lstStyle/>
            <a:p>
              <a:pPr algn="ctr" eaLnBrk="1" hangingPunct="1">
                <a:lnSpc>
                  <a:spcPct val="80000"/>
                </a:lnSpc>
                <a:defRPr/>
              </a:pPr>
              <a:r>
                <a:rPr lang="zh-CN" altLang="en-US" sz="1600">
                  <a:solidFill>
                    <a:schemeClr val="tx2"/>
                  </a:solidFill>
                  <a:latin typeface="+mn-ea"/>
                  <a:ea typeface="+mn-ea"/>
                </a:rPr>
                <a:t>一轮估算</a:t>
              </a:r>
            </a:p>
          </p:txBody>
        </p:sp>
        <p:sp>
          <p:nvSpPr>
            <p:cNvPr id="12" name="Rectangle 11"/>
            <p:cNvSpPr>
              <a:spLocks noChangeArrowheads="1"/>
            </p:cNvSpPr>
            <p:nvPr/>
          </p:nvSpPr>
          <p:spPr bwMode="auto">
            <a:xfrm>
              <a:off x="7584" y="3656"/>
              <a:ext cx="1208" cy="185"/>
            </a:xfrm>
            <a:prstGeom prst="rect">
              <a:avLst/>
            </a:prstGeom>
            <a:solidFill>
              <a:srgbClr val="FFFFFF"/>
            </a:solidFill>
            <a:ln w="9525" algn="ctr">
              <a:solidFill>
                <a:srgbClr val="000000"/>
              </a:solidFill>
              <a:miter lim="800000"/>
              <a:headEnd/>
              <a:tailEnd/>
            </a:ln>
            <a:effectLst/>
            <a:extLst>
              <a:ext uri="{AF507438-7753-43E0-B8FC-AC1667EBCBE1}"/>
            </a:extLst>
          </p:spPr>
          <p:txBody>
            <a:bodyPr wrap="none" lIns="72000" tIns="0" rIns="18000" anchor="b"/>
            <a:lstStyle/>
            <a:p>
              <a:pPr algn="ctr" eaLnBrk="1" hangingPunct="1">
                <a:lnSpc>
                  <a:spcPct val="80000"/>
                </a:lnSpc>
                <a:defRPr/>
              </a:pPr>
              <a:r>
                <a:rPr lang="zh-CN" altLang="en-US" sz="1600">
                  <a:solidFill>
                    <a:schemeClr val="tx2"/>
                  </a:solidFill>
                  <a:latin typeface="+mn-ea"/>
                  <a:ea typeface="+mn-ea"/>
                </a:rPr>
                <a:t>对结果进行解释</a:t>
              </a:r>
            </a:p>
          </p:txBody>
        </p:sp>
        <p:sp>
          <p:nvSpPr>
            <p:cNvPr id="13" name="AutoShape 12"/>
            <p:cNvSpPr>
              <a:spLocks noChangeArrowheads="1"/>
            </p:cNvSpPr>
            <p:nvPr/>
          </p:nvSpPr>
          <p:spPr bwMode="auto">
            <a:xfrm>
              <a:off x="7467" y="4026"/>
              <a:ext cx="1645" cy="366"/>
            </a:xfrm>
            <a:prstGeom prst="diamond">
              <a:avLst/>
            </a:prstGeom>
            <a:solidFill>
              <a:srgbClr val="FFFFFF"/>
            </a:solidFill>
            <a:ln w="9525" algn="ctr">
              <a:solidFill>
                <a:srgbClr val="000000"/>
              </a:solidFill>
              <a:miter lim="800000"/>
              <a:headEnd/>
              <a:tailEnd/>
            </a:ln>
            <a:effectLst/>
            <a:extLst>
              <a:ext uri="{AF507438-7753-43E0-B8FC-AC1667EBCBE1}"/>
            </a:extLst>
          </p:spPr>
          <p:txBody>
            <a:bodyPr lIns="72000" tIns="0" rIns="72000" bIns="0" anchor="b"/>
            <a:lstStyle/>
            <a:p>
              <a:pPr algn="ctr" eaLnBrk="1" hangingPunct="1">
                <a:lnSpc>
                  <a:spcPct val="80000"/>
                </a:lnSpc>
                <a:defRPr/>
              </a:pPr>
              <a:r>
                <a:rPr lang="zh-CN" altLang="en-US" sz="1600" dirty="0">
                  <a:solidFill>
                    <a:schemeClr val="tx2"/>
                  </a:solidFill>
                  <a:latin typeface="+mn-ea"/>
                  <a:ea typeface="+mn-ea"/>
                </a:rPr>
                <a:t>达成一致</a:t>
              </a:r>
            </a:p>
          </p:txBody>
        </p:sp>
        <p:sp>
          <p:nvSpPr>
            <p:cNvPr id="14" name="Rectangle 13"/>
            <p:cNvSpPr>
              <a:spLocks noChangeArrowheads="1"/>
            </p:cNvSpPr>
            <p:nvPr/>
          </p:nvSpPr>
          <p:spPr bwMode="auto">
            <a:xfrm>
              <a:off x="7802" y="4583"/>
              <a:ext cx="757" cy="186"/>
            </a:xfrm>
            <a:prstGeom prst="rect">
              <a:avLst/>
            </a:prstGeom>
            <a:solidFill>
              <a:srgbClr val="FFFFFF"/>
            </a:solidFill>
            <a:ln w="9525" algn="ctr">
              <a:solidFill>
                <a:srgbClr val="000000"/>
              </a:solidFill>
              <a:miter lim="800000"/>
              <a:headEnd/>
              <a:tailEnd/>
            </a:ln>
            <a:effectLst/>
            <a:extLst>
              <a:ext uri="{AF507438-7753-43E0-B8FC-AC1667EBCBE1}"/>
            </a:extLst>
          </p:spPr>
          <p:txBody>
            <a:bodyPr wrap="none" lIns="72000" tIns="0" rIns="18000" anchor="b"/>
            <a:lstStyle/>
            <a:p>
              <a:pPr algn="ctr" eaLnBrk="1" hangingPunct="1">
                <a:lnSpc>
                  <a:spcPct val="80000"/>
                </a:lnSpc>
                <a:defRPr/>
              </a:pPr>
              <a:r>
                <a:rPr lang="zh-CN" altLang="en-US" sz="1600">
                  <a:solidFill>
                    <a:schemeClr val="tx2"/>
                  </a:solidFill>
                  <a:latin typeface="+mn-ea"/>
                  <a:ea typeface="+mn-ea"/>
                </a:rPr>
                <a:t>完成估算</a:t>
              </a:r>
            </a:p>
          </p:txBody>
        </p:sp>
        <p:sp>
          <p:nvSpPr>
            <p:cNvPr id="15" name="Line 14"/>
            <p:cNvSpPr>
              <a:spLocks noChangeShapeType="1"/>
            </p:cNvSpPr>
            <p:nvPr/>
          </p:nvSpPr>
          <p:spPr bwMode="auto">
            <a:xfrm>
              <a:off x="8293" y="2173"/>
              <a:ext cx="0" cy="184"/>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16" name="Line 15"/>
            <p:cNvSpPr>
              <a:spLocks noChangeShapeType="1"/>
            </p:cNvSpPr>
            <p:nvPr/>
          </p:nvSpPr>
          <p:spPr bwMode="auto">
            <a:xfrm>
              <a:off x="8293" y="2543"/>
              <a:ext cx="0" cy="185"/>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17" name="Line 16"/>
            <p:cNvSpPr>
              <a:spLocks noChangeShapeType="1"/>
            </p:cNvSpPr>
            <p:nvPr/>
          </p:nvSpPr>
          <p:spPr bwMode="auto">
            <a:xfrm>
              <a:off x="8293" y="2914"/>
              <a:ext cx="1" cy="368"/>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18" name="Line 17"/>
            <p:cNvSpPr>
              <a:spLocks noChangeShapeType="1"/>
            </p:cNvSpPr>
            <p:nvPr/>
          </p:nvSpPr>
          <p:spPr bwMode="auto">
            <a:xfrm>
              <a:off x="8293" y="3470"/>
              <a:ext cx="1" cy="186"/>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19" name="Line 18"/>
            <p:cNvSpPr>
              <a:spLocks noChangeShapeType="1"/>
            </p:cNvSpPr>
            <p:nvPr/>
          </p:nvSpPr>
          <p:spPr bwMode="auto">
            <a:xfrm>
              <a:off x="8293" y="3841"/>
              <a:ext cx="1" cy="185"/>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20" name="Line 19"/>
            <p:cNvSpPr>
              <a:spLocks noChangeShapeType="1"/>
            </p:cNvSpPr>
            <p:nvPr/>
          </p:nvSpPr>
          <p:spPr bwMode="auto">
            <a:xfrm>
              <a:off x="8292" y="4398"/>
              <a:ext cx="1" cy="185"/>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21" name="Line 20"/>
            <p:cNvSpPr>
              <a:spLocks noChangeShapeType="1"/>
            </p:cNvSpPr>
            <p:nvPr/>
          </p:nvSpPr>
          <p:spPr bwMode="auto">
            <a:xfrm>
              <a:off x="9119" y="4212"/>
              <a:ext cx="708" cy="1"/>
            </a:xfrm>
            <a:prstGeom prst="line">
              <a:avLst/>
            </a:prstGeom>
            <a:noFill/>
            <a:ln w="9525">
              <a:solidFill>
                <a:srgbClr val="000000"/>
              </a:solidFill>
              <a:round/>
              <a:headEnd/>
              <a:tailEn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22" name="Line 21"/>
            <p:cNvSpPr>
              <a:spLocks noChangeShapeType="1"/>
            </p:cNvSpPr>
            <p:nvPr/>
          </p:nvSpPr>
          <p:spPr bwMode="auto">
            <a:xfrm flipV="1">
              <a:off x="9827" y="3100"/>
              <a:ext cx="1" cy="1112"/>
            </a:xfrm>
            <a:prstGeom prst="line">
              <a:avLst/>
            </a:prstGeom>
            <a:noFill/>
            <a:ln w="9525">
              <a:solidFill>
                <a:srgbClr val="000000"/>
              </a:solidFill>
              <a:round/>
              <a:headEnd/>
              <a:tailEn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23" name="Line 22"/>
            <p:cNvSpPr>
              <a:spLocks noChangeShapeType="1"/>
            </p:cNvSpPr>
            <p:nvPr/>
          </p:nvSpPr>
          <p:spPr bwMode="auto">
            <a:xfrm flipH="1" flipV="1">
              <a:off x="8293" y="3100"/>
              <a:ext cx="1534" cy="0"/>
            </a:xfrm>
            <a:prstGeom prst="line">
              <a:avLst/>
            </a:prstGeom>
            <a:noFill/>
            <a:ln w="9525">
              <a:solidFill>
                <a:srgbClr val="000000"/>
              </a:solidFill>
              <a:round/>
              <a:headEnd/>
              <a:tailEnd type="triangle" w="med" len="med"/>
            </a:ln>
            <a:effectLst/>
            <a:extLst>
              <a:ext uri="{909E8E84-426E-40DD-AFC4-6F175D3DCCD1}"/>
              <a:ext uri="{AF507438-7753-43E0-B8FC-AC1667EBCBE1}"/>
            </a:extLst>
          </p:spPr>
          <p:txBody>
            <a:bodyPr vert="eaVert" anchor="b"/>
            <a:lstStyle/>
            <a:p>
              <a:pPr algn="ctr" eaLnBrk="1" hangingPunct="1">
                <a:defRPr/>
              </a:pPr>
              <a:endParaRPr lang="zh-CN" altLang="en-US">
                <a:solidFill>
                  <a:schemeClr val="tx2"/>
                </a:solidFill>
                <a:latin typeface="+mn-ea"/>
                <a:ea typeface="+mn-ea"/>
              </a:endParaRPr>
            </a:p>
          </p:txBody>
        </p:sp>
        <p:sp>
          <p:nvSpPr>
            <p:cNvPr id="24" name="Text Box 23"/>
            <p:cNvSpPr txBox="1">
              <a:spLocks noChangeArrowheads="1"/>
            </p:cNvSpPr>
            <p:nvPr/>
          </p:nvSpPr>
          <p:spPr bwMode="auto">
            <a:xfrm>
              <a:off x="7175" y="4737"/>
              <a:ext cx="2420" cy="393"/>
            </a:xfrm>
            <a:prstGeom prst="rect">
              <a:avLst/>
            </a:prstGeom>
            <a:noFill/>
            <a:ln>
              <a:noFill/>
            </a:ln>
            <a:effectLst/>
            <a:extLst>
              <a:ext uri="{909E8E84-426E-40DD-AFC4-6F175D3DCCD1}"/>
              <a:ext uri="{91240B29-F687-4F45-9708-019B960494DF}"/>
              <a:ext uri="{AF507438-7753-43E0-B8FC-AC1667EBCBE1}"/>
            </a:extLst>
          </p:spPr>
          <p:txBody>
            <a:bodyPr lIns="54293" tIns="26670" rIns="54293" bIns="26670" anchor="b"/>
            <a:lstStyle/>
            <a:p>
              <a:pPr algn="ctr" eaLnBrk="1" hangingPunct="1">
                <a:defRPr/>
              </a:pPr>
              <a:endParaRPr lang="en-US" altLang="zh-CN" sz="1600" dirty="0">
                <a:solidFill>
                  <a:schemeClr val="tx2"/>
                </a:solidFill>
                <a:latin typeface="+mn-ea"/>
                <a:ea typeface="+mn-ea"/>
              </a:endParaRPr>
            </a:p>
            <a:p>
              <a:pPr algn="ctr" eaLnBrk="1" hangingPunct="1">
                <a:defRPr/>
              </a:pPr>
              <a:r>
                <a:rPr lang="en-US" altLang="zh-CN" sz="1600" dirty="0">
                  <a:solidFill>
                    <a:schemeClr val="tx2"/>
                  </a:solidFill>
                  <a:latin typeface="+mn-ea"/>
                  <a:ea typeface="+mn-ea"/>
                </a:rPr>
                <a:t>Delphi</a:t>
              </a:r>
              <a:r>
                <a:rPr lang="zh-CN" altLang="en-US" sz="1600" dirty="0">
                  <a:solidFill>
                    <a:schemeClr val="tx2"/>
                  </a:solidFill>
                  <a:latin typeface="+mn-ea"/>
                  <a:ea typeface="+mn-ea"/>
                </a:rPr>
                <a:t>估算流程图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defRPr/>
            </a:pPr>
            <a:r>
              <a:rPr/>
              <a:t>代码行估算</a:t>
            </a:r>
          </a:p>
        </p:txBody>
      </p:sp>
      <p:sp>
        <p:nvSpPr>
          <p:cNvPr id="3" name="内容占位符 2"/>
          <p:cNvSpPr>
            <a:spLocks noGrp="1"/>
          </p:cNvSpPr>
          <p:nvPr>
            <p:ph idx="1"/>
          </p:nvPr>
        </p:nvSpPr>
        <p:spPr/>
        <p:txBody>
          <a:bodyPr>
            <a:normAutofit/>
          </a:bodyPr>
          <a:lstStyle/>
          <a:p>
            <a:pPr>
              <a:defRPr/>
            </a:pPr>
            <a:r>
              <a:rPr lang="zh-CN" altLang="en-US" dirty="0" smtClean="0"/>
              <a:t> 规模估算是成本估算的基础，规模估算常采用代码行</a:t>
            </a:r>
            <a:r>
              <a:rPr lang="en-US" altLang="zh-CN" dirty="0" smtClean="0"/>
              <a:t>LOC</a:t>
            </a:r>
            <a:r>
              <a:rPr lang="zh-CN" altLang="en-US" dirty="0" smtClean="0"/>
              <a:t>或功能点</a:t>
            </a:r>
            <a:r>
              <a:rPr lang="en-US" altLang="zh-CN" dirty="0" smtClean="0"/>
              <a:t>FP</a:t>
            </a:r>
            <a:r>
              <a:rPr lang="zh-CN" altLang="en-US" dirty="0" smtClean="0"/>
              <a:t>。</a:t>
            </a:r>
          </a:p>
          <a:p>
            <a:pPr>
              <a:defRPr/>
            </a:pPr>
            <a:r>
              <a:rPr lang="zh-CN" altLang="en-US" dirty="0" smtClean="0"/>
              <a:t>代码行</a:t>
            </a:r>
            <a:r>
              <a:rPr lang="en-US" altLang="zh-CN" dirty="0" smtClean="0"/>
              <a:t>LOC</a:t>
            </a:r>
            <a:r>
              <a:rPr lang="zh-CN" altLang="en-US" dirty="0" smtClean="0"/>
              <a:t>估算模型</a:t>
            </a:r>
          </a:p>
          <a:p>
            <a:pPr lvl="1">
              <a:defRPr/>
            </a:pPr>
            <a:r>
              <a:rPr lang="zh-CN" altLang="en-US" dirty="0" smtClean="0"/>
              <a:t>项目估算人员可对每一个分解的功能提出一个有代表性的估算范围。利用历史数据或凭实际经验（当其它的方法失效时），根据所使用的开发语言，对每个功能分别按最佳的</a:t>
            </a:r>
            <a:r>
              <a:rPr lang="en-US" altLang="zh-CN" dirty="0" smtClean="0"/>
              <a:t>a</a:t>
            </a:r>
            <a:r>
              <a:rPr lang="zh-CN" altLang="en-US" dirty="0" smtClean="0"/>
              <a:t>、可能的</a:t>
            </a:r>
            <a:r>
              <a:rPr lang="en-US" altLang="zh-CN" dirty="0" smtClean="0"/>
              <a:t>m</a:t>
            </a:r>
            <a:r>
              <a:rPr lang="zh-CN" altLang="en-US" dirty="0" smtClean="0"/>
              <a:t>、悲观的</a:t>
            </a:r>
            <a:r>
              <a:rPr lang="en-US" altLang="zh-CN" dirty="0" smtClean="0"/>
              <a:t>b</a:t>
            </a:r>
            <a:r>
              <a:rPr lang="zh-CN" altLang="en-US" dirty="0" smtClean="0"/>
              <a:t>三种情况给出</a:t>
            </a:r>
            <a:r>
              <a:rPr lang="en-US" altLang="zh-CN" dirty="0" smtClean="0"/>
              <a:t>LOC</a:t>
            </a:r>
            <a:r>
              <a:rPr lang="zh-CN" altLang="en-US" dirty="0" smtClean="0"/>
              <a:t>估计值。按期望模型 </a:t>
            </a:r>
            <a:r>
              <a:rPr lang="en-US" altLang="zh-CN" dirty="0" smtClean="0"/>
              <a:t>E</a:t>
            </a:r>
            <a:r>
              <a:rPr lang="zh-CN" altLang="en-US" dirty="0" smtClean="0"/>
              <a:t>计算</a:t>
            </a:r>
            <a:r>
              <a:rPr lang="en-US" altLang="zh-CN" dirty="0" smtClean="0"/>
              <a:t>LOC</a:t>
            </a:r>
            <a:r>
              <a:rPr lang="zh-CN" altLang="en-US" dirty="0" smtClean="0"/>
              <a:t>。   </a:t>
            </a:r>
          </a:p>
          <a:p>
            <a:pPr lvl="1">
              <a:defRPr/>
            </a:pPr>
            <a:r>
              <a:rPr lang="en-US" altLang="zh-CN" dirty="0" smtClean="0"/>
              <a:t>E </a:t>
            </a:r>
            <a:r>
              <a:rPr lang="zh-CN" altLang="en-US" dirty="0" smtClean="0"/>
              <a:t>＝ （</a:t>
            </a:r>
            <a:r>
              <a:rPr lang="en-US" altLang="zh-CN" dirty="0" smtClean="0"/>
              <a:t>a</a:t>
            </a:r>
            <a:r>
              <a:rPr lang="zh-CN" altLang="en-US" dirty="0" smtClean="0"/>
              <a:t>＋</a:t>
            </a:r>
            <a:r>
              <a:rPr lang="en-US" altLang="zh-CN" dirty="0" smtClean="0"/>
              <a:t>4m</a:t>
            </a:r>
            <a:r>
              <a:rPr lang="zh-CN" altLang="en-US" dirty="0" smtClean="0"/>
              <a:t>＋</a:t>
            </a:r>
            <a:r>
              <a:rPr lang="en-US" altLang="zh-CN" dirty="0" smtClean="0"/>
              <a:t>b</a:t>
            </a:r>
            <a:r>
              <a:rPr lang="zh-CN" altLang="en-US" dirty="0" smtClean="0"/>
              <a:t>）／</a:t>
            </a:r>
            <a:r>
              <a:rPr lang="en-US" altLang="zh-CN" dirty="0" smtClean="0"/>
              <a:t>6 </a:t>
            </a:r>
            <a:r>
              <a:rPr lang="zh-CN" altLang="en-US" dirty="0" smtClean="0"/>
              <a:t>（加权平均）</a:t>
            </a:r>
            <a:endParaRPr lang="zh-CN" altLang="en-US" dirty="0"/>
          </a:p>
        </p:txBody>
      </p:sp>
      <p:sp>
        <p:nvSpPr>
          <p:cNvPr id="75780" name="灯片编号占位符 3"/>
          <p:cNvSpPr>
            <a:spLocks noGrp="1"/>
          </p:cNvSpPr>
          <p:nvPr>
            <p:ph type="sldNum" sz="quarter" idx="12"/>
          </p:nvPr>
        </p:nvSpPr>
        <p:spPr bwMode="auto">
          <a:noFill/>
          <a:ln>
            <a:miter lim="800000"/>
            <a:headEnd/>
            <a:tailEnd/>
          </a:ln>
        </p:spPr>
        <p:txBody>
          <a:bodyPr/>
          <a:lstStyle/>
          <a:p>
            <a:fld id="{23BE5888-0E75-46E0-A109-6E1F8B442175}" type="slidenum">
              <a:rPr lang="zh-CN" altLang="en-US" smtClean="0"/>
              <a:pPr/>
              <a:t>62</a:t>
            </a:fld>
            <a:endParaRPr lang="zh-CN" altLang="en-US"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a:t>代码行估算</a:t>
            </a:r>
          </a:p>
        </p:txBody>
      </p:sp>
      <p:sp>
        <p:nvSpPr>
          <p:cNvPr id="66563" name="内容占位符 2"/>
          <p:cNvSpPr>
            <a:spLocks noGrp="1"/>
          </p:cNvSpPr>
          <p:nvPr>
            <p:ph idx="1"/>
          </p:nvPr>
        </p:nvSpPr>
        <p:spPr>
          <a:xfrm>
            <a:off x="357158" y="4214818"/>
            <a:ext cx="9051925" cy="1616075"/>
          </a:xfrm>
        </p:spPr>
        <p:txBody>
          <a:bodyPr>
            <a:normAutofit/>
          </a:bodyPr>
          <a:lstStyle/>
          <a:p>
            <a:pPr marL="0" eaLnBrk="1" hangingPunct="1">
              <a:spcBef>
                <a:spcPct val="0"/>
              </a:spcBef>
              <a:buFont typeface="Arial" pitchFamily="34" charset="0"/>
              <a:buChar char="•"/>
              <a:defRPr/>
            </a:pPr>
            <a:r>
              <a:rPr lang="zh-CN" altLang="en-US" sz="2000" dirty="0" smtClean="0">
                <a:latin typeface="微软雅黑" panose="020B0503020204020204" pitchFamily="34" charset="-122"/>
              </a:rPr>
              <a:t>参考表中“用户接口控制”</a:t>
            </a:r>
          </a:p>
          <a:p>
            <a:pPr marL="400050" lvl="1" eaLnBrk="1" hangingPunct="1">
              <a:spcBef>
                <a:spcPct val="0"/>
              </a:spcBef>
              <a:buFont typeface="Arial" pitchFamily="34" charset="0"/>
              <a:buChar char="–"/>
              <a:defRPr/>
            </a:pPr>
            <a:r>
              <a:rPr lang="en-US" altLang="zh-CN" sz="1600" dirty="0" smtClean="0">
                <a:latin typeface="微软雅黑" panose="020B0503020204020204" pitchFamily="34" charset="-122"/>
              </a:rPr>
              <a:t>E</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LOC</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(1800+4*2400+2650)/6</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2340</a:t>
            </a:r>
            <a:r>
              <a:rPr lang="zh-CN" altLang="en-US" sz="1600" dirty="0" smtClean="0">
                <a:latin typeface="微软雅黑" panose="020B0503020204020204" pitchFamily="34" charset="-122"/>
              </a:rPr>
              <a:t>（行）</a:t>
            </a:r>
          </a:p>
          <a:p>
            <a:pPr marL="400050" lvl="1" eaLnBrk="1" hangingPunct="1">
              <a:spcBef>
                <a:spcPct val="0"/>
              </a:spcBef>
              <a:buFont typeface="Arial" pitchFamily="34" charset="0"/>
              <a:buChar char="–"/>
              <a:defRPr/>
            </a:pPr>
            <a:r>
              <a:rPr lang="zh-CN" altLang="en-US" sz="1600" dirty="0" smtClean="0">
                <a:latin typeface="微软雅黑" panose="020B0503020204020204" pitchFamily="34" charset="-122"/>
              </a:rPr>
              <a:t>如果从历史的基线数据求出生产率度量</a:t>
            </a:r>
            <a:r>
              <a:rPr lang="en-US" altLang="zh-CN" sz="1600" dirty="0" smtClean="0">
                <a:latin typeface="微软雅黑" panose="020B0503020204020204" pitchFamily="34" charset="-122"/>
              </a:rPr>
              <a:t>LOC</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PM</a:t>
            </a:r>
            <a:r>
              <a:rPr lang="zh-CN" altLang="en-US" sz="1600" dirty="0" smtClean="0">
                <a:latin typeface="微软雅黑" panose="020B0503020204020204" pitchFamily="34" charset="-122"/>
              </a:rPr>
              <a:t>和元／行，则可进一步计算工作量和成本。</a:t>
            </a:r>
          </a:p>
          <a:p>
            <a:pPr marL="400050" lvl="1" eaLnBrk="1" hangingPunct="1">
              <a:spcBef>
                <a:spcPct val="0"/>
              </a:spcBef>
              <a:buFont typeface="Arial" pitchFamily="34" charset="0"/>
              <a:buChar char="–"/>
              <a:defRPr/>
            </a:pPr>
            <a:r>
              <a:rPr lang="zh-CN" altLang="en-US" sz="1600" dirty="0" smtClean="0">
                <a:latin typeface="微软雅黑" panose="020B0503020204020204" pitchFamily="34" charset="-122"/>
              </a:rPr>
              <a:t>工作量＝ </a:t>
            </a:r>
            <a:r>
              <a:rPr lang="en-US" altLang="zh-CN" sz="1600" dirty="0" smtClean="0">
                <a:latin typeface="微软雅黑" panose="020B0503020204020204" pitchFamily="34" charset="-122"/>
              </a:rPr>
              <a:t>E ÷</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LOC</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PM</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2340/315</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7.4</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PM</a:t>
            </a:r>
            <a:r>
              <a:rPr lang="zh-CN" altLang="en-US" sz="1600" dirty="0" smtClean="0">
                <a:latin typeface="微软雅黑" panose="020B0503020204020204" pitchFamily="34" charset="-122"/>
              </a:rPr>
              <a:t>）</a:t>
            </a:r>
          </a:p>
          <a:p>
            <a:pPr marL="400050" lvl="1" eaLnBrk="1" hangingPunct="1">
              <a:spcBef>
                <a:spcPct val="0"/>
              </a:spcBef>
              <a:buFont typeface="Arial" pitchFamily="34" charset="0"/>
              <a:buChar char="–"/>
              <a:defRPr/>
            </a:pPr>
            <a:r>
              <a:rPr lang="zh-CN" altLang="en-US" sz="1600" dirty="0" smtClean="0">
                <a:latin typeface="微软雅黑" panose="020B0503020204020204" pitchFamily="34" charset="-122"/>
              </a:rPr>
              <a:t>成本＝ </a:t>
            </a:r>
            <a:r>
              <a:rPr lang="en-US" altLang="zh-CN" sz="1600" dirty="0" smtClean="0">
                <a:latin typeface="微软雅黑" panose="020B0503020204020204" pitchFamily="34" charset="-122"/>
              </a:rPr>
              <a:t>E ×</a:t>
            </a:r>
            <a:r>
              <a:rPr lang="zh-CN" altLang="en-US" sz="1600" dirty="0" smtClean="0">
                <a:latin typeface="微软雅黑" panose="020B0503020204020204" pitchFamily="34" charset="-122"/>
              </a:rPr>
              <a:t>（元／行）＝</a:t>
            </a:r>
            <a:r>
              <a:rPr lang="en-US" altLang="zh-CN" sz="1600" dirty="0" smtClean="0">
                <a:latin typeface="微软雅黑" panose="020B0503020204020204" pitchFamily="34" charset="-122"/>
              </a:rPr>
              <a:t>2340*14</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32760</a:t>
            </a:r>
            <a:r>
              <a:rPr lang="zh-CN" altLang="en-US" sz="1600" dirty="0" smtClean="0">
                <a:latin typeface="微软雅黑" panose="020B0503020204020204" pitchFamily="34" charset="-122"/>
              </a:rPr>
              <a:t>（元）          </a:t>
            </a:r>
          </a:p>
          <a:p>
            <a:pPr marL="400050" lvl="1" eaLnBrk="1" hangingPunct="1">
              <a:spcBef>
                <a:spcPct val="0"/>
              </a:spcBef>
              <a:buFont typeface="Arial" pitchFamily="34" charset="0"/>
              <a:buChar char="–"/>
              <a:defRPr/>
            </a:pPr>
            <a:r>
              <a:rPr lang="zh-CN" altLang="en-US" sz="1600" dirty="0" smtClean="0">
                <a:latin typeface="微软雅黑" panose="020B0503020204020204" pitchFamily="34" charset="-122"/>
              </a:rPr>
              <a:t>将各分项∑，该项目总成本的估算值约为</a:t>
            </a:r>
            <a:r>
              <a:rPr lang="en-US" altLang="zh-CN" sz="1600" dirty="0" smtClean="0">
                <a:latin typeface="微软雅黑" panose="020B0503020204020204" pitchFamily="34" charset="-122"/>
              </a:rPr>
              <a:t>657,000</a:t>
            </a:r>
            <a:r>
              <a:rPr lang="zh-CN" altLang="en-US" sz="1600" dirty="0" smtClean="0">
                <a:latin typeface="微软雅黑" panose="020B0503020204020204" pitchFamily="34" charset="-122"/>
              </a:rPr>
              <a:t>元，总工作量的估算值约为</a:t>
            </a:r>
            <a:r>
              <a:rPr lang="en-US" altLang="zh-CN" sz="1600" dirty="0" smtClean="0">
                <a:latin typeface="微软雅黑" panose="020B0503020204020204" pitchFamily="34" charset="-122"/>
              </a:rPr>
              <a:t>145</a:t>
            </a:r>
            <a:r>
              <a:rPr lang="zh-CN" altLang="en-US" sz="1600" dirty="0" smtClean="0">
                <a:latin typeface="微软雅黑" panose="020B0503020204020204" pitchFamily="34" charset="-122"/>
              </a:rPr>
              <a:t>（</a:t>
            </a:r>
            <a:r>
              <a:rPr lang="en-US" altLang="zh-CN" sz="1600" dirty="0" smtClean="0">
                <a:latin typeface="微软雅黑" panose="020B0503020204020204" pitchFamily="34" charset="-122"/>
              </a:rPr>
              <a:t>PM</a:t>
            </a:r>
            <a:r>
              <a:rPr lang="zh-CN" altLang="en-US" sz="1600" dirty="0" smtClean="0">
                <a:latin typeface="微软雅黑" panose="020B0503020204020204" pitchFamily="34" charset="-122"/>
              </a:rPr>
              <a:t>）。</a:t>
            </a:r>
            <a:endParaRPr lang="zh-CN" altLang="en-US" sz="1600" dirty="0" smtClean="0"/>
          </a:p>
        </p:txBody>
      </p:sp>
      <p:pic>
        <p:nvPicPr>
          <p:cNvPr id="76805" name="Picture 13"/>
          <p:cNvPicPr>
            <a:picLocks noChangeAspect="1" noChangeArrowheads="1"/>
          </p:cNvPicPr>
          <p:nvPr/>
        </p:nvPicPr>
        <p:blipFill>
          <a:blip r:embed="rId2"/>
          <a:srcRect/>
          <a:stretch>
            <a:fillRect/>
          </a:stretch>
        </p:blipFill>
        <p:spPr bwMode="auto">
          <a:xfrm>
            <a:off x="755650" y="1484313"/>
            <a:ext cx="7275513" cy="2592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a:t>功能点估算</a:t>
            </a:r>
          </a:p>
        </p:txBody>
      </p:sp>
      <p:sp>
        <p:nvSpPr>
          <p:cNvPr id="3" name="内容占位符 2"/>
          <p:cNvSpPr>
            <a:spLocks noGrp="1"/>
          </p:cNvSpPr>
          <p:nvPr>
            <p:ph idx="1"/>
          </p:nvPr>
        </p:nvSpPr>
        <p:spPr/>
        <p:txBody>
          <a:bodyPr>
            <a:normAutofit fontScale="92500"/>
          </a:bodyPr>
          <a:lstStyle/>
          <a:p>
            <a:pPr marL="0">
              <a:lnSpc>
                <a:spcPct val="170000"/>
              </a:lnSpc>
              <a:spcBef>
                <a:spcPts val="0"/>
              </a:spcBef>
              <a:defRPr/>
            </a:pPr>
            <a:r>
              <a:rPr lang="zh-CN" altLang="en-US" dirty="0" smtClean="0"/>
              <a:t>采用</a:t>
            </a:r>
            <a:r>
              <a:rPr lang="en-US" altLang="zh-CN" dirty="0" smtClean="0"/>
              <a:t>FP</a:t>
            </a:r>
            <a:r>
              <a:rPr lang="zh-CN" altLang="en-US" dirty="0" smtClean="0"/>
              <a:t>进行规模估算，可以利用</a:t>
            </a:r>
            <a:r>
              <a:rPr lang="en-US" altLang="zh-CN" dirty="0" smtClean="0"/>
              <a:t>FP</a:t>
            </a:r>
            <a:r>
              <a:rPr lang="zh-CN" altLang="en-US" dirty="0" smtClean="0"/>
              <a:t>估算法公式</a:t>
            </a:r>
            <a:r>
              <a:rPr lang="en-US" altLang="zh-CN" dirty="0" smtClean="0"/>
              <a:t>5</a:t>
            </a:r>
            <a:r>
              <a:rPr lang="zh-CN" altLang="en-US" dirty="0" smtClean="0"/>
              <a:t>。</a:t>
            </a:r>
          </a:p>
          <a:p>
            <a:pPr marL="0">
              <a:lnSpc>
                <a:spcPct val="170000"/>
              </a:lnSpc>
              <a:spcBef>
                <a:spcPts val="0"/>
              </a:spcBef>
              <a:defRPr/>
            </a:pPr>
            <a:r>
              <a:rPr lang="en-US" altLang="zh-CN" dirty="0" smtClean="0"/>
              <a:t> FP </a:t>
            </a:r>
            <a:r>
              <a:rPr lang="zh-CN" altLang="en-US" dirty="0" smtClean="0"/>
              <a:t>＝ </a:t>
            </a:r>
            <a:r>
              <a:rPr lang="en-US" altLang="zh-CN" dirty="0" smtClean="0"/>
              <a:t>CT×( 0.65</a:t>
            </a:r>
            <a:r>
              <a:rPr lang="zh-CN" altLang="en-US" dirty="0" smtClean="0"/>
              <a:t>＋ </a:t>
            </a:r>
            <a:r>
              <a:rPr lang="en-US" altLang="zh-CN" dirty="0" smtClean="0"/>
              <a:t>0.01×SUM ( Fi ) ) </a:t>
            </a:r>
            <a:r>
              <a:rPr lang="zh-CN" altLang="en-US" dirty="0" smtClean="0"/>
              <a:t>（式</a:t>
            </a:r>
            <a:r>
              <a:rPr lang="en-US" altLang="zh-CN" dirty="0" smtClean="0"/>
              <a:t>5</a:t>
            </a:r>
            <a:r>
              <a:rPr lang="zh-CN" altLang="en-US" dirty="0" smtClean="0"/>
              <a:t>）</a:t>
            </a:r>
          </a:p>
          <a:p>
            <a:pPr marL="0">
              <a:lnSpc>
                <a:spcPct val="170000"/>
              </a:lnSpc>
              <a:spcBef>
                <a:spcPts val="0"/>
              </a:spcBef>
              <a:defRPr/>
            </a:pPr>
            <a:r>
              <a:rPr lang="zh-CN" altLang="en-US" dirty="0" smtClean="0"/>
              <a:t>也可利用下面公式</a:t>
            </a:r>
            <a:r>
              <a:rPr lang="en-US" altLang="zh-CN" dirty="0" smtClean="0"/>
              <a:t>10</a:t>
            </a:r>
            <a:r>
              <a:rPr lang="zh-CN" altLang="en-US" dirty="0" smtClean="0"/>
              <a:t>的估算模型。</a:t>
            </a:r>
          </a:p>
          <a:p>
            <a:pPr marL="0">
              <a:lnSpc>
                <a:spcPct val="170000"/>
              </a:lnSpc>
              <a:spcBef>
                <a:spcPts val="0"/>
              </a:spcBef>
              <a:buNone/>
              <a:defRPr/>
            </a:pPr>
            <a:r>
              <a:rPr lang="en-US" altLang="zh-CN" dirty="0" smtClean="0"/>
              <a:t>  E </a:t>
            </a:r>
            <a:r>
              <a:rPr lang="zh-CN" altLang="en-US" dirty="0" smtClean="0"/>
              <a:t>＝ （</a:t>
            </a:r>
            <a:r>
              <a:rPr lang="en-US" altLang="zh-CN" dirty="0" smtClean="0"/>
              <a:t>a</a:t>
            </a:r>
            <a:r>
              <a:rPr lang="zh-CN" altLang="en-US" dirty="0" smtClean="0"/>
              <a:t>＋</a:t>
            </a:r>
            <a:r>
              <a:rPr lang="en-US" altLang="zh-CN" dirty="0" smtClean="0"/>
              <a:t>4m</a:t>
            </a:r>
            <a:r>
              <a:rPr lang="zh-CN" altLang="en-US" dirty="0" smtClean="0"/>
              <a:t>＋</a:t>
            </a:r>
            <a:r>
              <a:rPr lang="en-US" altLang="zh-CN" dirty="0" smtClean="0"/>
              <a:t>b</a:t>
            </a:r>
            <a:r>
              <a:rPr lang="zh-CN" altLang="en-US" dirty="0" smtClean="0"/>
              <a:t>）／</a:t>
            </a:r>
            <a:r>
              <a:rPr lang="en-US" altLang="zh-CN" dirty="0" smtClean="0"/>
              <a:t>6                         </a:t>
            </a:r>
            <a:r>
              <a:rPr lang="zh-CN" altLang="en-US" dirty="0" smtClean="0"/>
              <a:t>（式</a:t>
            </a:r>
            <a:r>
              <a:rPr lang="en-US" altLang="zh-CN" dirty="0" smtClean="0"/>
              <a:t>10</a:t>
            </a:r>
            <a:r>
              <a:rPr lang="zh-CN" altLang="en-US" dirty="0" smtClean="0"/>
              <a:t>）</a:t>
            </a:r>
          </a:p>
          <a:p>
            <a:pPr marL="400050" lvl="1">
              <a:lnSpc>
                <a:spcPct val="120000"/>
              </a:lnSpc>
              <a:spcBef>
                <a:spcPts val="0"/>
              </a:spcBef>
              <a:defRPr/>
            </a:pPr>
            <a:r>
              <a:rPr lang="zh-CN" altLang="en-US" sz="3200" dirty="0" smtClean="0"/>
              <a:t>但是在下面介绍的几个成本估算模型中，都是以</a:t>
            </a:r>
            <a:r>
              <a:rPr lang="en-US" altLang="zh-CN" sz="3200" dirty="0" smtClean="0"/>
              <a:t>LOC</a:t>
            </a:r>
            <a:r>
              <a:rPr lang="zh-CN" altLang="en-US" sz="3200" dirty="0" smtClean="0"/>
              <a:t>作为规模单位，因此使用</a:t>
            </a:r>
            <a:r>
              <a:rPr lang="en-US" altLang="zh-CN" sz="3200" dirty="0" smtClean="0"/>
              <a:t>FP</a:t>
            </a:r>
            <a:r>
              <a:rPr lang="zh-CN" altLang="en-US" sz="3200" dirty="0" smtClean="0"/>
              <a:t>估算也要转换到</a:t>
            </a:r>
            <a:r>
              <a:rPr lang="en-US" altLang="zh-CN" sz="3200" dirty="0" smtClean="0"/>
              <a:t>LOC</a:t>
            </a:r>
            <a:r>
              <a:rPr lang="zh-CN" altLang="en-US" sz="3200" dirty="0" smtClean="0"/>
              <a:t>。</a:t>
            </a:r>
          </a:p>
          <a:p>
            <a:pPr marL="400050" lvl="1">
              <a:lnSpc>
                <a:spcPct val="120000"/>
              </a:lnSpc>
              <a:spcBef>
                <a:spcPts val="0"/>
              </a:spcBef>
              <a:defRPr/>
            </a:pPr>
            <a:r>
              <a:rPr lang="en-US" altLang="zh-CN" sz="3200" dirty="0" smtClean="0"/>
              <a:t>FP</a:t>
            </a:r>
            <a:r>
              <a:rPr lang="zh-CN" altLang="en-US" sz="3200" dirty="0" smtClean="0"/>
              <a:t>到</a:t>
            </a:r>
            <a:r>
              <a:rPr lang="en-US" altLang="zh-CN" sz="3200" dirty="0" smtClean="0"/>
              <a:t>LOC</a:t>
            </a:r>
            <a:r>
              <a:rPr lang="zh-CN" altLang="en-US" sz="3200" dirty="0" smtClean="0"/>
              <a:t>的换算系数与编码语言有关。</a:t>
            </a:r>
            <a:endParaRPr lang="en-US" altLang="zh-C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a:t>功能点估算</a:t>
            </a:r>
          </a:p>
        </p:txBody>
      </p:sp>
      <p:sp>
        <p:nvSpPr>
          <p:cNvPr id="3" name="内容占位符 2"/>
          <p:cNvSpPr>
            <a:spLocks noGrp="1"/>
          </p:cNvSpPr>
          <p:nvPr>
            <p:ph idx="1"/>
          </p:nvPr>
        </p:nvSpPr>
        <p:spPr/>
        <p:txBody>
          <a:bodyPr>
            <a:normAutofit fontScale="92500"/>
          </a:bodyPr>
          <a:lstStyle/>
          <a:p>
            <a:pPr marL="400050" lvl="1">
              <a:lnSpc>
                <a:spcPct val="120000"/>
              </a:lnSpc>
              <a:spcBef>
                <a:spcPts val="0"/>
              </a:spcBef>
              <a:defRPr/>
            </a:pPr>
            <a:r>
              <a:rPr lang="zh-CN" altLang="en-US" sz="3200" dirty="0" smtClean="0"/>
              <a:t>列出</a:t>
            </a:r>
            <a:r>
              <a:rPr lang="en-US" altLang="zh-CN" sz="3200" dirty="0"/>
              <a:t>QSM</a:t>
            </a:r>
            <a:r>
              <a:rPr lang="zh-CN" altLang="en-US" sz="3200" dirty="0"/>
              <a:t>公司给出的每个</a:t>
            </a:r>
            <a:r>
              <a:rPr lang="en-US" altLang="zh-CN" sz="3200" dirty="0"/>
              <a:t>FP</a:t>
            </a:r>
            <a:r>
              <a:rPr lang="zh-CN" altLang="en-US" sz="3200" dirty="0"/>
              <a:t>对应常用编码语言转换的</a:t>
            </a:r>
            <a:r>
              <a:rPr lang="en-US" altLang="zh-CN" sz="3200" dirty="0"/>
              <a:t>LOC</a:t>
            </a:r>
            <a:r>
              <a:rPr lang="zh-CN" altLang="en-US" sz="3200" dirty="0"/>
              <a:t>数</a:t>
            </a:r>
            <a:r>
              <a:rPr lang="zh-CN" altLang="en-US" sz="3200" dirty="0" smtClean="0"/>
              <a:t>，</a:t>
            </a:r>
            <a:endParaRPr lang="en-US" altLang="zh-CN" sz="3200" dirty="0" smtClean="0"/>
          </a:p>
          <a:p>
            <a:pPr marL="800100" lvl="2">
              <a:lnSpc>
                <a:spcPct val="120000"/>
              </a:lnSpc>
              <a:spcBef>
                <a:spcPts val="0"/>
              </a:spcBef>
              <a:defRPr/>
            </a:pPr>
            <a:r>
              <a:rPr lang="en-US" altLang="zh-CN" sz="2800" dirty="0" smtClean="0"/>
              <a:t>QSM</a:t>
            </a:r>
            <a:r>
              <a:rPr lang="zh-CN" altLang="en-US" sz="2800" dirty="0"/>
              <a:t>对语言系数分为高（</a:t>
            </a:r>
            <a:r>
              <a:rPr lang="en-US" altLang="zh-CN" sz="2800" dirty="0"/>
              <a:t>High</a:t>
            </a:r>
            <a:r>
              <a:rPr lang="zh-CN" altLang="en-US" sz="2800" dirty="0"/>
              <a:t>）、低（</a:t>
            </a:r>
            <a:r>
              <a:rPr lang="en-US" altLang="zh-CN" sz="2800" dirty="0"/>
              <a:t>Low</a:t>
            </a:r>
            <a:r>
              <a:rPr lang="zh-CN" altLang="en-US" sz="2800" dirty="0"/>
              <a:t>）中（</a:t>
            </a:r>
            <a:r>
              <a:rPr lang="en-US" altLang="zh-CN" sz="2800" dirty="0"/>
              <a:t>Median</a:t>
            </a:r>
            <a:r>
              <a:rPr lang="zh-CN" altLang="en-US" sz="2800" dirty="0"/>
              <a:t>）和平均（</a:t>
            </a:r>
            <a:r>
              <a:rPr lang="en-US" altLang="zh-CN" sz="2800" dirty="0" err="1"/>
              <a:t>Avg</a:t>
            </a:r>
            <a:r>
              <a:rPr lang="zh-CN" altLang="en-US" sz="2800" dirty="0"/>
              <a:t>）四个选择值。</a:t>
            </a:r>
          </a:p>
          <a:p>
            <a:pPr marL="857250" lvl="3">
              <a:lnSpc>
                <a:spcPct val="120000"/>
              </a:lnSpc>
              <a:spcBef>
                <a:spcPts val="0"/>
              </a:spcBef>
              <a:defRPr/>
            </a:pPr>
            <a:r>
              <a:rPr lang="zh-CN" altLang="en-US" sz="2700" dirty="0"/>
              <a:t>如估算项目规模</a:t>
            </a:r>
            <a:r>
              <a:rPr lang="en-US" altLang="zh-CN" sz="2700" dirty="0"/>
              <a:t>FP=366</a:t>
            </a:r>
            <a:r>
              <a:rPr lang="zh-CN" altLang="en-US" sz="2700" dirty="0"/>
              <a:t>时：</a:t>
            </a:r>
          </a:p>
          <a:p>
            <a:pPr marL="1314450" lvl="4">
              <a:lnSpc>
                <a:spcPct val="120000"/>
              </a:lnSpc>
              <a:spcBef>
                <a:spcPts val="0"/>
              </a:spcBef>
              <a:defRPr/>
            </a:pPr>
            <a:r>
              <a:rPr lang="zh-CN" altLang="en-US" sz="2700" dirty="0"/>
              <a:t>用</a:t>
            </a:r>
            <a:r>
              <a:rPr lang="en-US" altLang="zh-CN" sz="2700" dirty="0"/>
              <a:t>java 2</a:t>
            </a:r>
            <a:r>
              <a:rPr lang="zh-CN" altLang="en-US" sz="2700" dirty="0" smtClean="0"/>
              <a:t>开发： </a:t>
            </a:r>
            <a:r>
              <a:rPr lang="en-US" altLang="zh-CN" sz="2700" dirty="0"/>
              <a:t>SLOC = 366×55 = 20130</a:t>
            </a:r>
            <a:r>
              <a:rPr lang="zh-CN" altLang="en-US" sz="2700" dirty="0"/>
              <a:t>行 </a:t>
            </a:r>
            <a:r>
              <a:rPr lang="en-US" altLang="zh-CN" sz="2700" dirty="0"/>
              <a:t>= 20.13KLOC</a:t>
            </a:r>
            <a:r>
              <a:rPr lang="zh-CN" altLang="en-US" sz="2700" dirty="0"/>
              <a:t>。</a:t>
            </a:r>
          </a:p>
          <a:p>
            <a:pPr marL="1314450" lvl="4">
              <a:lnSpc>
                <a:spcPct val="120000"/>
              </a:lnSpc>
              <a:spcBef>
                <a:spcPts val="0"/>
              </a:spcBef>
              <a:defRPr/>
            </a:pPr>
            <a:r>
              <a:rPr lang="zh-CN" altLang="en-US" sz="2700" dirty="0"/>
              <a:t>用汇编开发：    </a:t>
            </a:r>
            <a:r>
              <a:rPr lang="en-US" altLang="zh-CN" sz="2700" dirty="0"/>
              <a:t>SLOC = 366×209 = 76494</a:t>
            </a:r>
            <a:r>
              <a:rPr lang="zh-CN" altLang="en-US" sz="2700" dirty="0"/>
              <a:t>行 </a:t>
            </a:r>
            <a:r>
              <a:rPr lang="en-US" altLang="zh-CN" sz="2700" dirty="0"/>
              <a:t>= 76.494KLOC</a:t>
            </a:r>
            <a:r>
              <a:rPr lang="zh-CN" altLang="en-US" sz="2700" dirty="0"/>
              <a:t>。</a:t>
            </a:r>
            <a:endParaRPr lang="en-US" altLang="zh-CN" dirty="0"/>
          </a:p>
          <a:p>
            <a:pPr>
              <a:defRPr/>
            </a:pPr>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a:t>功能点估算</a:t>
            </a:r>
          </a:p>
        </p:txBody>
      </p:sp>
      <p:graphicFrame>
        <p:nvGraphicFramePr>
          <p:cNvPr id="5" name="Group 341"/>
          <p:cNvGraphicFramePr>
            <a:graphicFrameLocks noGrp="1"/>
          </p:cNvGraphicFramePr>
          <p:nvPr/>
        </p:nvGraphicFramePr>
        <p:xfrm>
          <a:off x="827088" y="1341438"/>
          <a:ext cx="7921625" cy="4876800"/>
        </p:xfrm>
        <a:graphic>
          <a:graphicData uri="http://schemas.openxmlformats.org/drawingml/2006/table">
            <a:tbl>
              <a:tblPr firstRow="1" firstCol="1">
                <a:tableStyleId>{10A1B5D5-9B99-4C35-A422-299274C87663}</a:tableStyleId>
              </a:tblPr>
              <a:tblGrid>
                <a:gridCol w="1829199"/>
                <a:gridCol w="740871"/>
                <a:gridCol w="1143479"/>
                <a:gridCol w="779478"/>
                <a:gridCol w="829114"/>
                <a:gridCol w="2599484"/>
              </a:tblGrid>
              <a:tr h="2873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Language</a:t>
                      </a:r>
                      <a:endParaRPr kumimoji="0" lang="en-US" altLang="zh-CN" sz="1400" b="0" i="0" u="none" strike="noStrike" cap="none" normalizeH="0" baseline="0" dirty="0" smtClean="0">
                        <a:ln>
                          <a:noFill/>
                        </a:ln>
                        <a:solidFill>
                          <a:schemeClr val="tx1"/>
                        </a:solidFill>
                        <a:effectLst/>
                        <a:latin typeface="Arial" charset="0"/>
                        <a:ea typeface="宋体" charset="-122"/>
                      </a:endParaRPr>
                    </a:p>
                  </a:txBody>
                  <a:tcPr marL="91449" marR="91449" anchor="ctr" horzOverflow="overflow"/>
                </a:tc>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QSM SLOC/FP Data</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David Consulting Data</a:t>
                      </a:r>
                      <a:endParaRPr kumimoji="0" lang="en-US" altLang="zh-CN" sz="1400" b="0" i="0" u="none" strike="noStrike" cap="none" normalizeH="0" baseline="0" dirty="0" smtClean="0">
                        <a:ln>
                          <a:noFill/>
                        </a:ln>
                        <a:solidFill>
                          <a:schemeClr val="tx1"/>
                        </a:solidFill>
                        <a:effectLst/>
                        <a:latin typeface="Arial" charset="0"/>
                        <a:ea typeface="宋体" charset="-122"/>
                      </a:endParaRPr>
                    </a:p>
                  </a:txBody>
                  <a:tcPr marL="91449" marR="91449" anchor="ctr" horzOverflow="overflow"/>
                </a:tc>
              </a:tr>
              <a:tr h="2159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 </a:t>
                      </a:r>
                      <a:endParaRPr kumimoji="0" lang="zh-CN" altLang="en-US"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Avg</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Median</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Low</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High</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u="none" strike="noStrike" cap="none" normalizeH="0" baseline="0" smtClean="0">
                          <a:ln>
                            <a:noFill/>
                          </a:ln>
                          <a:effectLst/>
                        </a:rPr>
                        <a:t> </a:t>
                      </a:r>
                      <a:endParaRPr kumimoji="0" lang="zh-CN" altLang="en-US"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ASP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56</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32</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106</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Assembler *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209</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203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91</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320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575 Basic/ 400 Macro</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 *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148</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107</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22</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704</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225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59</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178</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80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C# *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58</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59</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51</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66</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HTML</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43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42</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35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J2EE *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57</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67</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Java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9</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214</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80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JavaScript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54</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45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JCL *</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96</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59</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58</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173</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400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JSP</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59</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.NET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Perl</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57</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57</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45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60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50</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r>
              <a:tr h="161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Powerbuilder**</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28</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22</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8</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smtClean="0">
                          <a:ln>
                            <a:noFill/>
                          </a:ln>
                          <a:effectLst/>
                        </a:rPr>
                        <a:t>105</a:t>
                      </a:r>
                      <a:endParaRPr kumimoji="0" lang="en-US" altLang="zh-CN" sz="1400" b="0" i="0" u="none" strike="noStrike" cap="none" normalizeH="0" baseline="0" smtClean="0">
                        <a:ln>
                          <a:noFill/>
                        </a:ln>
                        <a:solidFill>
                          <a:schemeClr val="tx1"/>
                        </a:solidFill>
                        <a:effectLst/>
                        <a:latin typeface="Arial" charset="0"/>
                        <a:ea typeface="宋体" charset="-122"/>
                      </a:endParaRPr>
                    </a:p>
                  </a:txBody>
                  <a:tcPr marL="91449" marR="91449" anchor="ct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u="none" strike="noStrike" cap="none" normalizeH="0" baseline="0" dirty="0" smtClean="0">
                          <a:ln>
                            <a:noFill/>
                          </a:ln>
                          <a:effectLst/>
                        </a:rPr>
                        <a:t>-</a:t>
                      </a:r>
                      <a:endParaRPr kumimoji="0" lang="en-US" altLang="zh-CN" sz="1400" b="0" i="0" u="none" strike="noStrike" cap="none" normalizeH="0" baseline="0" dirty="0" smtClean="0">
                        <a:ln>
                          <a:noFill/>
                        </a:ln>
                        <a:solidFill>
                          <a:schemeClr val="tx1"/>
                        </a:solidFill>
                        <a:effectLst/>
                        <a:latin typeface="Arial" charset="0"/>
                        <a:ea typeface="宋体" charset="-122"/>
                      </a:endParaRPr>
                    </a:p>
                  </a:txBody>
                  <a:tcPr marL="91449" marR="91449" anchor="ctr" horzOverflow="overflow"/>
                </a:tc>
              </a:tr>
            </a:tbl>
          </a:graphicData>
        </a:graphic>
      </p:graphicFrame>
      <p:sp>
        <p:nvSpPr>
          <p:cNvPr id="79989" name="Text Box 15"/>
          <p:cNvSpPr txBox="1">
            <a:spLocks noChangeArrowheads="1"/>
          </p:cNvSpPr>
          <p:nvPr/>
        </p:nvSpPr>
        <p:spPr bwMode="ltGray">
          <a:xfrm>
            <a:off x="827088" y="6237288"/>
            <a:ext cx="6985000" cy="274637"/>
          </a:xfrm>
          <a:prstGeom prst="rect">
            <a:avLst/>
          </a:prstGeom>
          <a:noFill/>
          <a:ln w="9525" algn="ctr">
            <a:noFill/>
            <a:miter lim="800000"/>
            <a:headEnd/>
            <a:tailEnd/>
          </a:ln>
          <a:effectLst>
            <a:prstShdw prst="shdw17" dist="17961" dir="2700000">
              <a:srgbClr val="7A8E99"/>
            </a:prstShdw>
          </a:effectLst>
        </p:spPr>
        <p:txBody>
          <a:bodyPr>
            <a:spAutoFit/>
          </a:bodyPr>
          <a:lstStyle/>
          <a:p>
            <a:pPr marL="361950" indent="-361950" eaLnBrk="1" hangingPunct="1"/>
            <a:r>
              <a:rPr lang="zh-CN" altLang="en-US" sz="1200" b="1">
                <a:latin typeface="微软雅黑" pitchFamily="34" charset="-122"/>
                <a:ea typeface="微软雅黑" pitchFamily="34" charset="-122"/>
              </a:rPr>
              <a:t>表</a:t>
            </a:r>
            <a:r>
              <a:rPr lang="en-US" altLang="zh-CN" sz="1200" b="1">
                <a:latin typeface="微软雅黑" pitchFamily="34" charset="-122"/>
                <a:ea typeface="微软雅黑" pitchFamily="34" charset="-122"/>
              </a:rPr>
              <a:t>9 </a:t>
            </a:r>
            <a:r>
              <a:rPr lang="zh-CN" altLang="en-US" sz="1200" b="1">
                <a:latin typeface="微软雅黑" pitchFamily="34" charset="-122"/>
                <a:ea typeface="微软雅黑" pitchFamily="34" charset="-122"/>
              </a:rPr>
              <a:t>功能点</a:t>
            </a:r>
            <a:r>
              <a:rPr lang="en-US" altLang="zh-CN" sz="1200" b="1">
                <a:latin typeface="微软雅黑" pitchFamily="34" charset="-122"/>
                <a:ea typeface="微软雅黑" pitchFamily="34" charset="-122"/>
              </a:rPr>
              <a:t>FP</a:t>
            </a:r>
            <a:r>
              <a:rPr lang="zh-CN" altLang="en-US" sz="1200" b="1">
                <a:latin typeface="微软雅黑" pitchFamily="34" charset="-122"/>
                <a:ea typeface="微软雅黑" pitchFamily="34" charset="-122"/>
              </a:rPr>
              <a:t>与代码行</a:t>
            </a:r>
            <a:r>
              <a:rPr lang="en-US" altLang="zh-CN" sz="1200" b="1">
                <a:latin typeface="微软雅黑" pitchFamily="34" charset="-122"/>
                <a:ea typeface="微软雅黑" pitchFamily="34" charset="-122"/>
              </a:rPr>
              <a:t>LOC</a:t>
            </a:r>
            <a:r>
              <a:rPr lang="zh-CN" altLang="en-US" sz="1200" b="1">
                <a:latin typeface="微软雅黑" pitchFamily="34" charset="-122"/>
                <a:ea typeface="微软雅黑" pitchFamily="34" charset="-122"/>
              </a:rPr>
              <a:t>换算表（</a:t>
            </a:r>
            <a:r>
              <a:rPr lang="en-US" altLang="zh-CN" sz="1200" b="1" i="1">
                <a:latin typeface="微软雅黑" pitchFamily="34" charset="-122"/>
                <a:ea typeface="微软雅黑" pitchFamily="34" charset="-122"/>
              </a:rPr>
              <a:t>QSM</a:t>
            </a:r>
            <a:r>
              <a:rPr lang="en-US" altLang="zh-CN" sz="1200">
                <a:latin typeface="微软雅黑" pitchFamily="34" charset="-122"/>
                <a:ea typeface="微软雅黑" pitchFamily="34" charset="-122"/>
              </a:rPr>
              <a:t> /David </a:t>
            </a:r>
            <a:r>
              <a:rPr lang="zh-CN" altLang="en-US" sz="1200" b="1">
                <a:latin typeface="微软雅黑" pitchFamily="34" charset="-122"/>
                <a:ea typeface="微软雅黑" pitchFamily="34" charset="-122"/>
              </a:rPr>
              <a:t>）</a:t>
            </a:r>
            <a:endParaRPr lang="en-US" altLang="zh-CN" sz="1200" b="1">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r>
              <a:rPr/>
              <a:t>软件成本估算</a:t>
            </a:r>
          </a:p>
        </p:txBody>
      </p:sp>
      <p:sp>
        <p:nvSpPr>
          <p:cNvPr id="4" name="内容占位符 3"/>
          <p:cNvSpPr>
            <a:spLocks noGrp="1"/>
          </p:cNvSpPr>
          <p:nvPr>
            <p:ph idx="1"/>
          </p:nvPr>
        </p:nvSpPr>
        <p:spPr/>
        <p:txBody>
          <a:bodyPr>
            <a:normAutofit/>
          </a:bodyPr>
          <a:lstStyle/>
          <a:p>
            <a:pPr>
              <a:defRPr/>
            </a:pPr>
            <a:r>
              <a:rPr lang="zh-CN" altLang="en-US" dirty="0" smtClean="0"/>
              <a:t>在软件规模估算的基础上，进一步估算软件的工作量和开发成本、开发人员数量和开发周期。    </a:t>
            </a:r>
          </a:p>
          <a:p>
            <a:pPr>
              <a:defRPr/>
            </a:pPr>
            <a:r>
              <a:rPr lang="zh-CN" altLang="en-US" dirty="0" smtClean="0"/>
              <a:t>软件开发成本估算主要指软件从软件计划、需求分析、设 计、编码、单元测试、集成测试到认证测试，整个开发过程所花费的人力成本，不包括原材料和能源的消耗，因此估算出工作量就等于估算出开发成本。</a:t>
            </a:r>
          </a:p>
          <a:p>
            <a:pPr>
              <a:defRPr/>
            </a:pPr>
            <a:r>
              <a:rPr lang="zh-CN" altLang="en-US" dirty="0" smtClean="0"/>
              <a:t>软件成本估算有很多数学模型，本节介绍几个典型的数学模型：</a:t>
            </a:r>
            <a:r>
              <a:rPr lang="en-US" altLang="zh-CN" dirty="0" smtClean="0"/>
              <a:t>IBM</a:t>
            </a:r>
            <a:r>
              <a:rPr lang="zh-CN" altLang="en-US" dirty="0" smtClean="0"/>
              <a:t>模型、普特南模型、</a:t>
            </a:r>
            <a:r>
              <a:rPr lang="en-US" altLang="zh-CN" dirty="0" smtClean="0"/>
              <a:t>COCOMO</a:t>
            </a:r>
            <a:r>
              <a:rPr lang="zh-CN" altLang="en-US" dirty="0" smtClean="0"/>
              <a:t>模型等。这三个模型共同点都是以</a:t>
            </a:r>
            <a:r>
              <a:rPr lang="en-US" altLang="zh-CN" dirty="0" smtClean="0"/>
              <a:t>LOC</a:t>
            </a:r>
            <a:r>
              <a:rPr lang="zh-CN" altLang="en-US" dirty="0" smtClean="0"/>
              <a:t>作为软件规模估算的输入变量。</a:t>
            </a:r>
          </a:p>
          <a:p>
            <a:pPr>
              <a:defRPr/>
            </a:pPr>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3"/>
          <p:cNvSpPr txBox="1">
            <a:spLocks noChangeArrowheads="1"/>
          </p:cNvSpPr>
          <p:nvPr/>
        </p:nvSpPr>
        <p:spPr bwMode="ltGray">
          <a:xfrm>
            <a:off x="395288" y="1125538"/>
            <a:ext cx="7993062" cy="5476875"/>
          </a:xfrm>
          <a:prstGeom prst="rect">
            <a:avLst/>
          </a:prstGeom>
          <a:noFill/>
          <a:ln w="9525" algn="ctr">
            <a:noFill/>
            <a:miter lim="800000"/>
            <a:headEnd/>
            <a:tailEnd/>
          </a:ln>
          <a:effectLst>
            <a:prstShdw prst="shdw17" dist="17961" dir="2700000">
              <a:srgbClr val="7A8E99"/>
            </a:prstShdw>
          </a:effectLst>
        </p:spPr>
        <p:txBody>
          <a:bodyPr>
            <a:spAutoFit/>
          </a:bodyPr>
          <a:lstStyle/>
          <a:p>
            <a:pPr marL="180975" indent="-180975" eaLnBrk="1" hangingPunct="1"/>
            <a:r>
              <a:rPr lang="zh-CN" altLang="en-US" dirty="0">
                <a:solidFill>
                  <a:schemeClr val="tx2"/>
                </a:solidFill>
                <a:latin typeface="微软雅黑" pitchFamily="34" charset="-122"/>
                <a:ea typeface="微软雅黑" pitchFamily="34" charset="-122"/>
              </a:rPr>
              <a:t>该模型是一个静态单变量模型。</a:t>
            </a:r>
          </a:p>
          <a:p>
            <a:pPr marL="361950" lvl="1" eaLnBrk="1" hangingPunct="1"/>
            <a:r>
              <a:rPr lang="zh-CN" altLang="en-US" dirty="0">
                <a:solidFill>
                  <a:schemeClr val="tx2"/>
                </a:solidFill>
                <a:latin typeface="微软雅黑" pitchFamily="34" charset="-122"/>
                <a:ea typeface="微软雅黑" pitchFamily="34" charset="-122"/>
              </a:rPr>
              <a:t>工作量：     </a:t>
            </a:r>
            <a:r>
              <a:rPr lang="en-US" altLang="zh-CN" dirty="0">
                <a:solidFill>
                  <a:schemeClr val="tx2"/>
                </a:solidFill>
                <a:latin typeface="微软雅黑" pitchFamily="34" charset="-122"/>
                <a:ea typeface="微软雅黑" pitchFamily="34" charset="-122"/>
              </a:rPr>
              <a:t>E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5.2×(KLOC)</a:t>
            </a:r>
            <a:r>
              <a:rPr lang="en-US" altLang="zh-CN" baseline="30000" dirty="0">
                <a:solidFill>
                  <a:schemeClr val="tx2"/>
                </a:solidFill>
                <a:latin typeface="微软雅黑" pitchFamily="34" charset="-122"/>
                <a:ea typeface="微软雅黑" pitchFamily="34" charset="-122"/>
              </a:rPr>
              <a:t>0.91</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人月</a:t>
            </a:r>
            <a:r>
              <a:rPr lang="en-US" altLang="zh-CN" dirty="0">
                <a:solidFill>
                  <a:schemeClr val="tx2"/>
                </a:solidFill>
                <a:latin typeface="微软雅黑" pitchFamily="34" charset="-122"/>
                <a:ea typeface="微软雅黑" pitchFamily="34" charset="-122"/>
              </a:rPr>
              <a:t>/PM)</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式</a:t>
            </a:r>
            <a:r>
              <a:rPr lang="en-US" altLang="zh-CN" dirty="0">
                <a:solidFill>
                  <a:schemeClr val="tx2"/>
                </a:solidFill>
                <a:latin typeface="微软雅黑" pitchFamily="34" charset="-122"/>
                <a:ea typeface="微软雅黑" pitchFamily="34" charset="-122"/>
              </a:rPr>
              <a:t>11)</a:t>
            </a:r>
            <a:endParaRPr lang="zh-CN" altLang="en-US" dirty="0">
              <a:solidFill>
                <a:schemeClr val="tx2"/>
              </a:solidFill>
              <a:latin typeface="微软雅黑" pitchFamily="34" charset="-122"/>
              <a:ea typeface="微软雅黑" pitchFamily="34" charset="-122"/>
            </a:endParaRPr>
          </a:p>
          <a:p>
            <a:pPr marL="361950" lvl="1" eaLnBrk="1" hangingPunct="1"/>
            <a:r>
              <a:rPr lang="zh-CN" altLang="en-US" dirty="0">
                <a:solidFill>
                  <a:schemeClr val="tx2"/>
                </a:solidFill>
                <a:latin typeface="微软雅黑" pitchFamily="34" charset="-122"/>
                <a:ea typeface="微软雅黑" pitchFamily="34" charset="-122"/>
              </a:rPr>
              <a:t>开发周期： </a:t>
            </a:r>
            <a:r>
              <a:rPr lang="en-US" altLang="zh-CN" dirty="0">
                <a:solidFill>
                  <a:schemeClr val="tx2"/>
                </a:solidFill>
                <a:latin typeface="微软雅黑" pitchFamily="34" charset="-122"/>
                <a:ea typeface="微软雅黑" pitchFamily="34" charset="-122"/>
              </a:rPr>
              <a:t>D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4.1×(KLOC)</a:t>
            </a:r>
            <a:r>
              <a:rPr lang="en-US" altLang="zh-CN" baseline="30000" dirty="0">
                <a:solidFill>
                  <a:schemeClr val="tx2"/>
                </a:solidFill>
                <a:latin typeface="微软雅黑" pitchFamily="34" charset="-122"/>
                <a:ea typeface="微软雅黑" pitchFamily="34" charset="-122"/>
              </a:rPr>
              <a:t>0.36</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2.47×E</a:t>
            </a:r>
            <a:r>
              <a:rPr lang="en-US" altLang="zh-CN" baseline="30000" dirty="0">
                <a:solidFill>
                  <a:schemeClr val="tx2"/>
                </a:solidFill>
                <a:latin typeface="微软雅黑" pitchFamily="34" charset="-122"/>
                <a:ea typeface="微软雅黑" pitchFamily="34" charset="-122"/>
              </a:rPr>
              <a:t>0.35</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月</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式</a:t>
            </a:r>
            <a:r>
              <a:rPr lang="en-US" altLang="zh-CN" dirty="0">
                <a:solidFill>
                  <a:schemeClr val="tx2"/>
                </a:solidFill>
                <a:latin typeface="微软雅黑" pitchFamily="34" charset="-122"/>
                <a:ea typeface="微软雅黑" pitchFamily="34" charset="-122"/>
              </a:rPr>
              <a:t>12)</a:t>
            </a:r>
            <a:endParaRPr lang="zh-CN" altLang="en-US" dirty="0">
              <a:solidFill>
                <a:schemeClr val="tx2"/>
              </a:solidFill>
              <a:latin typeface="微软雅黑" pitchFamily="34" charset="-122"/>
              <a:ea typeface="微软雅黑" pitchFamily="34" charset="-122"/>
            </a:endParaRPr>
          </a:p>
          <a:p>
            <a:pPr marL="361950" lvl="1" eaLnBrk="1" hangingPunct="1"/>
            <a:r>
              <a:rPr lang="zh-CN" altLang="en-US" dirty="0">
                <a:solidFill>
                  <a:schemeClr val="tx2"/>
                </a:solidFill>
                <a:latin typeface="微软雅黑" pitchFamily="34" charset="-122"/>
                <a:ea typeface="微软雅黑" pitchFamily="34" charset="-122"/>
              </a:rPr>
              <a:t>开发人员： </a:t>
            </a:r>
            <a:r>
              <a:rPr lang="en-US" altLang="zh-CN" dirty="0">
                <a:solidFill>
                  <a:schemeClr val="tx2"/>
                </a:solidFill>
                <a:latin typeface="微软雅黑" pitchFamily="34" charset="-122"/>
                <a:ea typeface="微软雅黑" pitchFamily="34" charset="-122"/>
              </a:rPr>
              <a:t>P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0.54×E</a:t>
            </a:r>
            <a:r>
              <a:rPr lang="en-US" altLang="zh-CN" baseline="30000" dirty="0">
                <a:solidFill>
                  <a:schemeClr val="tx2"/>
                </a:solidFill>
                <a:latin typeface="微软雅黑" pitchFamily="34" charset="-122"/>
                <a:ea typeface="微软雅黑" pitchFamily="34" charset="-122"/>
              </a:rPr>
              <a:t>0.6</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人</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式</a:t>
            </a:r>
            <a:r>
              <a:rPr lang="en-US" altLang="zh-CN" dirty="0">
                <a:solidFill>
                  <a:schemeClr val="tx2"/>
                </a:solidFill>
                <a:latin typeface="微软雅黑" pitchFamily="34" charset="-122"/>
                <a:ea typeface="微软雅黑" pitchFamily="34" charset="-122"/>
              </a:rPr>
              <a:t>13)</a:t>
            </a:r>
          </a:p>
          <a:p>
            <a:pPr marL="361950" lvl="1" eaLnBrk="1" hangingPunct="1"/>
            <a:r>
              <a:rPr lang="zh-CN" altLang="en-US" dirty="0">
                <a:solidFill>
                  <a:schemeClr val="tx2"/>
                </a:solidFill>
                <a:latin typeface="微软雅黑" pitchFamily="34" charset="-122"/>
                <a:ea typeface="微软雅黑" pitchFamily="34" charset="-122"/>
              </a:rPr>
              <a:t>文档数量： </a:t>
            </a:r>
            <a:r>
              <a:rPr lang="en-US" altLang="zh-CN" dirty="0">
                <a:solidFill>
                  <a:schemeClr val="tx2"/>
                </a:solidFill>
                <a:latin typeface="微软雅黑" pitchFamily="34" charset="-122"/>
                <a:ea typeface="微软雅黑" pitchFamily="34" charset="-122"/>
              </a:rPr>
              <a:t>DOC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49×(KLOC)</a:t>
            </a:r>
            <a:r>
              <a:rPr lang="en-US" altLang="zh-CN" baseline="30000" dirty="0">
                <a:solidFill>
                  <a:schemeClr val="tx2"/>
                </a:solidFill>
                <a:latin typeface="微软雅黑" pitchFamily="34" charset="-122"/>
                <a:ea typeface="微软雅黑" pitchFamily="34" charset="-122"/>
              </a:rPr>
              <a:t>1.01 </a:t>
            </a:r>
            <a:r>
              <a:rPr lang="en-US" altLang="zh-CN" dirty="0">
                <a:solidFill>
                  <a:schemeClr val="tx2"/>
                </a:solidFill>
                <a:latin typeface="微软雅黑" pitchFamily="34" charset="-122"/>
                <a:ea typeface="微软雅黑" pitchFamily="34" charset="-122"/>
              </a:rPr>
              <a:t>(</a:t>
            </a:r>
            <a:r>
              <a:rPr lang="zh-CN" altLang="en-US" dirty="0">
                <a:solidFill>
                  <a:schemeClr val="tx2"/>
                </a:solidFill>
                <a:latin typeface="微软雅黑" pitchFamily="34" charset="-122"/>
                <a:ea typeface="微软雅黑" pitchFamily="34" charset="-122"/>
              </a:rPr>
              <a:t>页</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式</a:t>
            </a:r>
            <a:r>
              <a:rPr lang="en-US" altLang="zh-CN" dirty="0">
                <a:solidFill>
                  <a:schemeClr val="tx2"/>
                </a:solidFill>
                <a:latin typeface="微软雅黑" pitchFamily="34" charset="-122"/>
                <a:ea typeface="微软雅黑" pitchFamily="34" charset="-122"/>
              </a:rPr>
              <a:t>14)</a:t>
            </a:r>
          </a:p>
          <a:p>
            <a:pPr marL="361950" lvl="1" eaLnBrk="1" hangingPunct="1"/>
            <a:endParaRPr lang="en-US" altLang="zh-CN" dirty="0">
              <a:solidFill>
                <a:schemeClr val="tx2"/>
              </a:solidFill>
              <a:latin typeface="微软雅黑" pitchFamily="34" charset="-122"/>
              <a:ea typeface="微软雅黑" pitchFamily="34" charset="-122"/>
            </a:endParaRPr>
          </a:p>
          <a:p>
            <a:pPr marL="361950" lvl="1" eaLnBrk="1" hangingPunct="1"/>
            <a:r>
              <a:rPr lang="zh-CN" altLang="en-US" dirty="0">
                <a:solidFill>
                  <a:schemeClr val="tx2"/>
                </a:solidFill>
                <a:latin typeface="微软雅黑" pitchFamily="34" charset="-122"/>
                <a:ea typeface="微软雅黑" pitchFamily="34" charset="-122"/>
              </a:rPr>
              <a:t>接上例：用</a:t>
            </a:r>
            <a:r>
              <a:rPr lang="en-US" altLang="zh-CN" dirty="0">
                <a:solidFill>
                  <a:schemeClr val="tx2"/>
                </a:solidFill>
                <a:latin typeface="微软雅黑" pitchFamily="34" charset="-122"/>
                <a:ea typeface="微软雅黑" pitchFamily="34" charset="-122"/>
              </a:rPr>
              <a:t>Java2</a:t>
            </a:r>
            <a:r>
              <a:rPr lang="zh-CN" altLang="en-US" dirty="0">
                <a:solidFill>
                  <a:schemeClr val="tx2"/>
                </a:solidFill>
                <a:latin typeface="微软雅黑" pitchFamily="34" charset="-122"/>
                <a:ea typeface="微软雅黑" pitchFamily="34" charset="-122"/>
              </a:rPr>
              <a:t>开发时的 </a:t>
            </a:r>
            <a:r>
              <a:rPr lang="en-US" altLang="zh-CN" dirty="0">
                <a:solidFill>
                  <a:schemeClr val="tx2"/>
                </a:solidFill>
                <a:latin typeface="微软雅黑" pitchFamily="34" charset="-122"/>
                <a:ea typeface="微软雅黑" pitchFamily="34" charset="-122"/>
              </a:rPr>
              <a:t>KLOC</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20.13</a:t>
            </a:r>
          </a:p>
          <a:p>
            <a:pPr marL="361950" lvl="1" eaLnBrk="1" hangingPunct="1"/>
            <a:r>
              <a:rPr lang="zh-CN" altLang="en-US" dirty="0">
                <a:solidFill>
                  <a:schemeClr val="tx2"/>
                </a:solidFill>
                <a:latin typeface="微软雅黑" pitchFamily="34" charset="-122"/>
                <a:ea typeface="微软雅黑" pitchFamily="34" charset="-122"/>
              </a:rPr>
              <a:t>         工作量：     </a:t>
            </a:r>
            <a:r>
              <a:rPr lang="en-US" altLang="zh-CN" dirty="0">
                <a:solidFill>
                  <a:schemeClr val="tx2"/>
                </a:solidFill>
                <a:latin typeface="微软雅黑" pitchFamily="34" charset="-122"/>
                <a:ea typeface="微软雅黑" pitchFamily="34" charset="-122"/>
              </a:rPr>
              <a:t>E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5.2×(KLOC)</a:t>
            </a:r>
            <a:r>
              <a:rPr lang="en-US" altLang="zh-CN" baseline="30000" dirty="0">
                <a:solidFill>
                  <a:schemeClr val="tx2"/>
                </a:solidFill>
                <a:latin typeface="微软雅黑" pitchFamily="34" charset="-122"/>
                <a:ea typeface="微软雅黑" pitchFamily="34" charset="-122"/>
              </a:rPr>
              <a:t>0.91</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5.2×20.13</a:t>
            </a:r>
            <a:r>
              <a:rPr lang="en-US" altLang="zh-CN" baseline="30000" dirty="0">
                <a:solidFill>
                  <a:schemeClr val="tx2"/>
                </a:solidFill>
                <a:latin typeface="微软雅黑" pitchFamily="34" charset="-122"/>
                <a:ea typeface="微软雅黑" pitchFamily="34" charset="-122"/>
              </a:rPr>
              <a:t>0.91</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80</a:t>
            </a:r>
            <a:r>
              <a:rPr lang="zh-CN" altLang="en-US" dirty="0">
                <a:solidFill>
                  <a:schemeClr val="tx2"/>
                </a:solidFill>
                <a:latin typeface="微软雅黑" pitchFamily="34" charset="-122"/>
                <a:ea typeface="微软雅黑" pitchFamily="34" charset="-122"/>
              </a:rPr>
              <a:t>人月 </a:t>
            </a:r>
          </a:p>
          <a:p>
            <a:pPr marL="361950" lvl="1" eaLnBrk="1" hangingPunct="1"/>
            <a:r>
              <a:rPr lang="zh-CN" altLang="en-US" dirty="0">
                <a:solidFill>
                  <a:schemeClr val="tx2"/>
                </a:solidFill>
                <a:latin typeface="微软雅黑" pitchFamily="34" charset="-122"/>
                <a:ea typeface="微软雅黑" pitchFamily="34" charset="-122"/>
              </a:rPr>
              <a:t>         开发周期：  </a:t>
            </a:r>
            <a:r>
              <a:rPr lang="en-US" altLang="zh-CN" dirty="0">
                <a:solidFill>
                  <a:schemeClr val="tx2"/>
                </a:solidFill>
                <a:latin typeface="微软雅黑" pitchFamily="34" charset="-122"/>
                <a:ea typeface="微软雅黑" pitchFamily="34" charset="-122"/>
              </a:rPr>
              <a:t>D</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2.47×E</a:t>
            </a:r>
            <a:r>
              <a:rPr lang="en-US" altLang="zh-CN" baseline="30000" dirty="0">
                <a:solidFill>
                  <a:schemeClr val="tx2"/>
                </a:solidFill>
                <a:latin typeface="微软雅黑" pitchFamily="34" charset="-122"/>
                <a:ea typeface="微软雅黑" pitchFamily="34" charset="-122"/>
              </a:rPr>
              <a:t>0.35</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2.47×80</a:t>
            </a:r>
            <a:r>
              <a:rPr lang="en-US" altLang="zh-CN" baseline="30000" dirty="0">
                <a:solidFill>
                  <a:schemeClr val="tx2"/>
                </a:solidFill>
                <a:latin typeface="微软雅黑" pitchFamily="34" charset="-122"/>
                <a:ea typeface="微软雅黑" pitchFamily="34" charset="-122"/>
              </a:rPr>
              <a:t>0.35</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11.5</a:t>
            </a:r>
            <a:r>
              <a:rPr lang="zh-CN" altLang="en-US" dirty="0">
                <a:solidFill>
                  <a:schemeClr val="tx2"/>
                </a:solidFill>
                <a:latin typeface="微软雅黑" pitchFamily="34" charset="-122"/>
                <a:ea typeface="微软雅黑" pitchFamily="34" charset="-122"/>
              </a:rPr>
              <a:t>月</a:t>
            </a:r>
          </a:p>
          <a:p>
            <a:pPr marL="361950" lvl="1" eaLnBrk="1" hangingPunct="1"/>
            <a:r>
              <a:rPr lang="zh-CN" altLang="en-US" dirty="0">
                <a:solidFill>
                  <a:schemeClr val="tx2"/>
                </a:solidFill>
                <a:latin typeface="微软雅黑" pitchFamily="34" charset="-122"/>
                <a:ea typeface="微软雅黑" pitchFamily="34" charset="-122"/>
              </a:rPr>
              <a:t>         开发人员：  </a:t>
            </a:r>
            <a:r>
              <a:rPr lang="en-US" altLang="zh-CN" dirty="0">
                <a:solidFill>
                  <a:schemeClr val="tx2"/>
                </a:solidFill>
                <a:latin typeface="微软雅黑" pitchFamily="34" charset="-122"/>
                <a:ea typeface="微软雅黑" pitchFamily="34" charset="-122"/>
              </a:rPr>
              <a:t>P</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0.54×E</a:t>
            </a:r>
            <a:r>
              <a:rPr lang="en-US" altLang="zh-CN" baseline="30000" dirty="0">
                <a:solidFill>
                  <a:schemeClr val="tx2"/>
                </a:solidFill>
                <a:latin typeface="微软雅黑" pitchFamily="34" charset="-122"/>
                <a:ea typeface="微软雅黑" pitchFamily="34" charset="-122"/>
              </a:rPr>
              <a:t>0.6</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0.54×80</a:t>
            </a:r>
            <a:r>
              <a:rPr lang="en-US" altLang="zh-CN" baseline="30000" dirty="0">
                <a:solidFill>
                  <a:schemeClr val="tx2"/>
                </a:solidFill>
                <a:latin typeface="微软雅黑" pitchFamily="34" charset="-122"/>
                <a:ea typeface="微软雅黑" pitchFamily="34" charset="-122"/>
              </a:rPr>
              <a:t>0.6</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7.5</a:t>
            </a:r>
            <a:r>
              <a:rPr lang="zh-CN" altLang="en-US" dirty="0">
                <a:solidFill>
                  <a:schemeClr val="tx2"/>
                </a:solidFill>
                <a:latin typeface="微软雅黑" pitchFamily="34" charset="-122"/>
                <a:ea typeface="微软雅黑" pitchFamily="34" charset="-122"/>
              </a:rPr>
              <a:t>人</a:t>
            </a:r>
          </a:p>
          <a:p>
            <a:pPr marL="361950" lvl="1" eaLnBrk="1" hangingPunct="1"/>
            <a:r>
              <a:rPr lang="zh-CN" altLang="en-US" dirty="0">
                <a:solidFill>
                  <a:schemeClr val="tx2"/>
                </a:solidFill>
                <a:latin typeface="微软雅黑" pitchFamily="34" charset="-122"/>
                <a:ea typeface="微软雅黑" pitchFamily="34" charset="-122"/>
              </a:rPr>
              <a:t>         文档数量：  </a:t>
            </a:r>
            <a:r>
              <a:rPr lang="en-US" altLang="zh-CN" dirty="0">
                <a:solidFill>
                  <a:schemeClr val="tx2"/>
                </a:solidFill>
                <a:latin typeface="微软雅黑" pitchFamily="34" charset="-122"/>
                <a:ea typeface="微软雅黑" pitchFamily="34" charset="-122"/>
              </a:rPr>
              <a:t>DOC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49×(KLOC)</a:t>
            </a:r>
            <a:r>
              <a:rPr lang="en-US" altLang="zh-CN" baseline="30000" dirty="0">
                <a:solidFill>
                  <a:schemeClr val="tx2"/>
                </a:solidFill>
                <a:latin typeface="微软雅黑" pitchFamily="34" charset="-122"/>
                <a:ea typeface="微软雅黑" pitchFamily="34" charset="-122"/>
              </a:rPr>
              <a:t>1.01</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 </a:t>
            </a:r>
            <a:r>
              <a:rPr lang="en-US" altLang="zh-CN" dirty="0">
                <a:solidFill>
                  <a:schemeClr val="tx2"/>
                </a:solidFill>
                <a:latin typeface="微软雅黑" pitchFamily="34" charset="-122"/>
                <a:ea typeface="微软雅黑" pitchFamily="34" charset="-122"/>
              </a:rPr>
              <a:t>49×20.13</a:t>
            </a:r>
            <a:r>
              <a:rPr lang="en-US" altLang="zh-CN" baseline="30000" dirty="0">
                <a:solidFill>
                  <a:schemeClr val="tx2"/>
                </a:solidFill>
                <a:latin typeface="微软雅黑" pitchFamily="34" charset="-122"/>
                <a:ea typeface="微软雅黑" pitchFamily="34" charset="-122"/>
              </a:rPr>
              <a:t>1.01</a:t>
            </a:r>
            <a:r>
              <a:rPr lang="en-US" altLang="zh-CN" dirty="0">
                <a:solidFill>
                  <a:schemeClr val="tx2"/>
                </a:solidFill>
                <a:latin typeface="微软雅黑" pitchFamily="34" charset="-122"/>
                <a:ea typeface="微软雅黑" pitchFamily="34" charset="-122"/>
              </a:rPr>
              <a:t> </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1016</a:t>
            </a:r>
            <a:r>
              <a:rPr lang="zh-CN" altLang="en-US" dirty="0">
                <a:solidFill>
                  <a:schemeClr val="tx2"/>
                </a:solidFill>
                <a:latin typeface="微软雅黑" pitchFamily="34" charset="-122"/>
                <a:ea typeface="微软雅黑" pitchFamily="34" charset="-122"/>
              </a:rPr>
              <a:t>页</a:t>
            </a:r>
          </a:p>
          <a:p>
            <a:pPr marL="361950" lvl="1" eaLnBrk="1" hangingPunct="1"/>
            <a:r>
              <a:rPr lang="zh-CN" altLang="en-US" sz="1600" dirty="0">
                <a:solidFill>
                  <a:schemeClr val="tx2"/>
                </a:solidFill>
                <a:latin typeface="Arial" charset="0"/>
              </a:rPr>
              <a:t>对比如用汇编开发，则计算可得：</a:t>
            </a:r>
            <a:r>
              <a:rPr lang="en-US" altLang="zh-CN" sz="1600" dirty="0">
                <a:solidFill>
                  <a:schemeClr val="tx2"/>
                </a:solidFill>
                <a:latin typeface="Arial" charset="0"/>
              </a:rPr>
              <a:t>E=270</a:t>
            </a:r>
            <a:r>
              <a:rPr lang="zh-CN" altLang="en-US" sz="1600" dirty="0">
                <a:solidFill>
                  <a:schemeClr val="tx2"/>
                </a:solidFill>
                <a:latin typeface="Arial" charset="0"/>
              </a:rPr>
              <a:t>人月；</a:t>
            </a:r>
            <a:r>
              <a:rPr lang="en-US" altLang="zh-CN" sz="1600" dirty="0">
                <a:solidFill>
                  <a:schemeClr val="tx2"/>
                </a:solidFill>
                <a:latin typeface="Arial" charset="0"/>
              </a:rPr>
              <a:t>D=17.5</a:t>
            </a:r>
            <a:r>
              <a:rPr lang="zh-CN" altLang="en-US" sz="1600" dirty="0">
                <a:solidFill>
                  <a:schemeClr val="tx2"/>
                </a:solidFill>
                <a:latin typeface="Arial" charset="0"/>
              </a:rPr>
              <a:t>月；</a:t>
            </a:r>
            <a:r>
              <a:rPr lang="en-US" altLang="zh-CN" sz="1600" dirty="0">
                <a:solidFill>
                  <a:schemeClr val="tx2"/>
                </a:solidFill>
                <a:latin typeface="Arial" charset="0"/>
              </a:rPr>
              <a:t>S=15.5</a:t>
            </a:r>
            <a:r>
              <a:rPr lang="zh-CN" altLang="en-US" sz="1600" dirty="0">
                <a:solidFill>
                  <a:schemeClr val="tx2"/>
                </a:solidFill>
                <a:latin typeface="Arial" charset="0"/>
              </a:rPr>
              <a:t>人；</a:t>
            </a:r>
            <a:r>
              <a:rPr lang="en-US" altLang="zh-CN" sz="1600" dirty="0">
                <a:solidFill>
                  <a:schemeClr val="tx2"/>
                </a:solidFill>
                <a:latin typeface="Arial" charset="0"/>
              </a:rPr>
              <a:t>DOC=3915</a:t>
            </a:r>
            <a:r>
              <a:rPr lang="zh-CN" altLang="en-US" sz="1600" dirty="0">
                <a:solidFill>
                  <a:schemeClr val="tx2"/>
                </a:solidFill>
                <a:latin typeface="Arial" charset="0"/>
              </a:rPr>
              <a:t>页。 </a:t>
            </a:r>
            <a:endParaRPr lang="en-US" altLang="zh-CN" sz="1600" dirty="0">
              <a:solidFill>
                <a:schemeClr val="tx2"/>
              </a:solidFill>
              <a:latin typeface="微软雅黑" pitchFamily="34" charset="-122"/>
              <a:ea typeface="微软雅黑" pitchFamily="34" charset="-122"/>
            </a:endParaRPr>
          </a:p>
          <a:p>
            <a:pPr marL="361950" lvl="1" eaLnBrk="1" hangingPunct="1"/>
            <a:endParaRPr lang="en-US" altLang="zh-CN" sz="2000" dirty="0">
              <a:solidFill>
                <a:schemeClr val="tx2"/>
              </a:solidFill>
              <a:latin typeface="微软雅黑" pitchFamily="34" charset="-122"/>
              <a:ea typeface="微软雅黑" pitchFamily="34" charset="-122"/>
            </a:endParaRPr>
          </a:p>
          <a:p>
            <a:pPr marL="361950" lvl="1" eaLnBrk="1" hangingPunct="1"/>
            <a:r>
              <a:rPr lang="en-US" altLang="zh-CN" sz="2000" dirty="0">
                <a:solidFill>
                  <a:schemeClr val="tx2"/>
                </a:solidFill>
                <a:latin typeface="微软雅黑" pitchFamily="34" charset="-122"/>
                <a:ea typeface="微软雅黑" pitchFamily="34" charset="-122"/>
              </a:rPr>
              <a:t>IBM</a:t>
            </a:r>
            <a:r>
              <a:rPr lang="zh-CN" altLang="en-US" sz="2000" dirty="0">
                <a:solidFill>
                  <a:schemeClr val="tx2"/>
                </a:solidFill>
                <a:latin typeface="微软雅黑" pitchFamily="34" charset="-122"/>
                <a:ea typeface="微软雅黑" pitchFamily="34" charset="-122"/>
              </a:rPr>
              <a:t>模型尽管是以</a:t>
            </a:r>
            <a:r>
              <a:rPr lang="en-US" altLang="zh-CN" sz="2000" dirty="0">
                <a:solidFill>
                  <a:schemeClr val="tx2"/>
                </a:solidFill>
                <a:latin typeface="微软雅黑" pitchFamily="34" charset="-122"/>
                <a:ea typeface="微软雅黑" pitchFamily="34" charset="-122"/>
              </a:rPr>
              <a:t>KLOC</a:t>
            </a:r>
            <a:r>
              <a:rPr lang="zh-CN" altLang="en-US" sz="2000" dirty="0">
                <a:solidFill>
                  <a:schemeClr val="tx2"/>
                </a:solidFill>
                <a:latin typeface="微软雅黑" pitchFamily="34" charset="-122"/>
                <a:ea typeface="微软雅黑" pitchFamily="34" charset="-122"/>
              </a:rPr>
              <a:t>单变量模型，但它把总工作量分解为时间</a:t>
            </a:r>
            <a:r>
              <a:rPr lang="en-US" altLang="zh-CN" sz="2000" dirty="0">
                <a:solidFill>
                  <a:schemeClr val="tx2"/>
                </a:solidFill>
                <a:latin typeface="微软雅黑" pitchFamily="34" charset="-122"/>
                <a:ea typeface="微软雅黑" pitchFamily="34" charset="-122"/>
              </a:rPr>
              <a:t>D</a:t>
            </a:r>
            <a:r>
              <a:rPr lang="zh-CN" altLang="en-US" sz="2000" dirty="0">
                <a:solidFill>
                  <a:schemeClr val="tx2"/>
                </a:solidFill>
                <a:latin typeface="微软雅黑" pitchFamily="34" charset="-122"/>
                <a:ea typeface="微软雅黑" pitchFamily="34" charset="-122"/>
              </a:rPr>
              <a:t>和人员</a:t>
            </a:r>
            <a:r>
              <a:rPr lang="en-US" altLang="zh-CN" sz="2000" dirty="0">
                <a:solidFill>
                  <a:schemeClr val="tx2"/>
                </a:solidFill>
                <a:latin typeface="微软雅黑" pitchFamily="34" charset="-122"/>
                <a:ea typeface="微软雅黑" pitchFamily="34" charset="-122"/>
              </a:rPr>
              <a:t>P</a:t>
            </a:r>
            <a:r>
              <a:rPr lang="zh-CN" altLang="en-US" sz="2000" dirty="0">
                <a:solidFill>
                  <a:schemeClr val="tx2"/>
                </a:solidFill>
                <a:latin typeface="微软雅黑" pitchFamily="34" charset="-122"/>
                <a:ea typeface="微软雅黑" pitchFamily="34" charset="-122"/>
              </a:rPr>
              <a:t>方面给出了可参考的依据。如上例</a:t>
            </a:r>
            <a:r>
              <a:rPr lang="en-US" altLang="zh-CN" sz="2000" dirty="0">
                <a:solidFill>
                  <a:schemeClr val="tx2"/>
                </a:solidFill>
                <a:latin typeface="微软雅黑" pitchFamily="34" charset="-122"/>
                <a:ea typeface="微软雅黑" pitchFamily="34" charset="-122"/>
              </a:rPr>
              <a:t>E=80</a:t>
            </a:r>
            <a:r>
              <a:rPr lang="zh-CN" altLang="en-US" sz="2000" dirty="0">
                <a:solidFill>
                  <a:schemeClr val="tx2"/>
                </a:solidFill>
                <a:latin typeface="微软雅黑" pitchFamily="34" charset="-122"/>
                <a:ea typeface="微软雅黑" pitchFamily="34" charset="-122"/>
              </a:rPr>
              <a:t>人月，分解为</a:t>
            </a:r>
            <a:r>
              <a:rPr lang="en-US" altLang="zh-CN" sz="2000" dirty="0">
                <a:solidFill>
                  <a:schemeClr val="tx2"/>
                </a:solidFill>
                <a:latin typeface="微软雅黑" pitchFamily="34" charset="-122"/>
                <a:ea typeface="微软雅黑" pitchFamily="34" charset="-122"/>
              </a:rPr>
              <a:t>D=11.5</a:t>
            </a:r>
            <a:r>
              <a:rPr lang="zh-CN" altLang="en-US" sz="2000" dirty="0">
                <a:solidFill>
                  <a:schemeClr val="tx2"/>
                </a:solidFill>
                <a:latin typeface="微软雅黑" pitchFamily="34" charset="-122"/>
                <a:ea typeface="微软雅黑" pitchFamily="34" charset="-122"/>
              </a:rPr>
              <a:t>月，</a:t>
            </a:r>
            <a:r>
              <a:rPr lang="en-US" altLang="zh-CN" sz="2000" dirty="0">
                <a:solidFill>
                  <a:schemeClr val="tx2"/>
                </a:solidFill>
                <a:latin typeface="微软雅黑" pitchFamily="34" charset="-122"/>
                <a:ea typeface="微软雅黑" pitchFamily="34" charset="-122"/>
              </a:rPr>
              <a:t>P=7.5</a:t>
            </a:r>
            <a:r>
              <a:rPr lang="zh-CN" altLang="en-US" sz="2000" dirty="0">
                <a:solidFill>
                  <a:schemeClr val="tx2"/>
                </a:solidFill>
                <a:latin typeface="微软雅黑" pitchFamily="34" charset="-122"/>
                <a:ea typeface="微软雅黑" pitchFamily="34" charset="-122"/>
              </a:rPr>
              <a:t>人（</a:t>
            </a:r>
            <a:r>
              <a:rPr lang="zh-CN" altLang="en-US" sz="2000" dirty="0">
                <a:solidFill>
                  <a:schemeClr val="accent4"/>
                </a:solidFill>
                <a:latin typeface="微软雅黑" pitchFamily="34" charset="-122"/>
                <a:ea typeface="微软雅黑" pitchFamily="34" charset="-122"/>
              </a:rPr>
              <a:t>这里不是严格的</a:t>
            </a:r>
            <a:r>
              <a:rPr lang="en-US" altLang="zh-CN" sz="2000" dirty="0">
                <a:solidFill>
                  <a:schemeClr val="accent4"/>
                </a:solidFill>
                <a:latin typeface="微软雅黑" pitchFamily="34" charset="-122"/>
                <a:ea typeface="微软雅黑" pitchFamily="34" charset="-122"/>
              </a:rPr>
              <a:t>E=D×P,</a:t>
            </a:r>
            <a:r>
              <a:rPr lang="zh-CN" altLang="en-US" sz="2000" dirty="0">
                <a:solidFill>
                  <a:schemeClr val="accent4"/>
                </a:solidFill>
                <a:latin typeface="微软雅黑" pitchFamily="34" charset="-122"/>
                <a:ea typeface="微软雅黑" pitchFamily="34" charset="-122"/>
              </a:rPr>
              <a:t>也不是线性分解关系，下面的</a:t>
            </a:r>
            <a:r>
              <a:rPr lang="en-US" altLang="zh-CN" sz="2000" dirty="0">
                <a:solidFill>
                  <a:schemeClr val="accent4"/>
                </a:solidFill>
                <a:latin typeface="微软雅黑" pitchFamily="34" charset="-122"/>
                <a:ea typeface="微软雅黑" pitchFamily="34" charset="-122"/>
              </a:rPr>
              <a:t>Putnam</a:t>
            </a:r>
            <a:r>
              <a:rPr lang="zh-CN" altLang="en-US" sz="2000" dirty="0">
                <a:solidFill>
                  <a:schemeClr val="accent4"/>
                </a:solidFill>
                <a:latin typeface="微软雅黑" pitchFamily="34" charset="-122"/>
                <a:ea typeface="微软雅黑" pitchFamily="34" charset="-122"/>
              </a:rPr>
              <a:t>模型更加说明这一点</a:t>
            </a:r>
            <a:r>
              <a:rPr lang="zh-CN" altLang="en-US" sz="2000" dirty="0">
                <a:solidFill>
                  <a:schemeClr val="tx2"/>
                </a:solidFill>
                <a:latin typeface="微软雅黑" pitchFamily="34" charset="-122"/>
                <a:ea typeface="微软雅黑" pitchFamily="34" charset="-122"/>
              </a:rPr>
              <a:t>），（式</a:t>
            </a:r>
            <a:r>
              <a:rPr lang="en-US" altLang="zh-CN" sz="2000" dirty="0">
                <a:solidFill>
                  <a:schemeClr val="tx2"/>
                </a:solidFill>
                <a:latin typeface="微软雅黑" pitchFamily="34" charset="-122"/>
                <a:ea typeface="微软雅黑" pitchFamily="34" charset="-122"/>
              </a:rPr>
              <a:t>13</a:t>
            </a:r>
            <a:r>
              <a:rPr lang="zh-CN" altLang="en-US" sz="2000" dirty="0">
                <a:solidFill>
                  <a:schemeClr val="tx2"/>
                </a:solidFill>
                <a:latin typeface="微软雅黑" pitchFamily="34" charset="-122"/>
                <a:ea typeface="微软雅黑" pitchFamily="34" charset="-122"/>
              </a:rPr>
              <a:t>）和（式</a:t>
            </a:r>
            <a:r>
              <a:rPr lang="en-US" altLang="zh-CN" sz="2000" dirty="0">
                <a:solidFill>
                  <a:schemeClr val="tx2"/>
                </a:solidFill>
                <a:latin typeface="微软雅黑" pitchFamily="34" charset="-122"/>
                <a:ea typeface="微软雅黑" pitchFamily="34" charset="-122"/>
              </a:rPr>
              <a:t>14</a:t>
            </a:r>
            <a:r>
              <a:rPr lang="zh-CN" altLang="en-US" sz="2000" dirty="0">
                <a:solidFill>
                  <a:schemeClr val="tx2"/>
                </a:solidFill>
                <a:latin typeface="微软雅黑" pitchFamily="34" charset="-122"/>
                <a:ea typeface="微软雅黑" pitchFamily="34" charset="-122"/>
              </a:rPr>
              <a:t>）给出了进度计划和人力资源规划的初步指导数据。</a:t>
            </a:r>
            <a:endParaRPr lang="en-US" altLang="zh-CN" dirty="0">
              <a:solidFill>
                <a:schemeClr val="tx2"/>
              </a:solidFill>
              <a:latin typeface="微软雅黑" pitchFamily="34" charset="-122"/>
              <a:ea typeface="微软雅黑" pitchFamily="34" charset="-122"/>
            </a:endParaRPr>
          </a:p>
        </p:txBody>
      </p:sp>
      <p:sp>
        <p:nvSpPr>
          <p:cNvPr id="5" name="标题 4"/>
          <p:cNvSpPr>
            <a:spLocks noGrp="1"/>
          </p:cNvSpPr>
          <p:nvPr>
            <p:ph type="title"/>
          </p:nvPr>
        </p:nvSpPr>
        <p:spPr>
          <a:xfrm>
            <a:off x="468313" y="0"/>
            <a:ext cx="8229600" cy="1143000"/>
          </a:xfrm>
        </p:spPr>
        <p:txBody>
          <a:bodyPr/>
          <a:lstStyle/>
          <a:p>
            <a:pPr>
              <a:defRPr/>
            </a:pPr>
            <a:r>
              <a:rPr lang="en-US" altLang="zh-CN"/>
              <a:t>IBM</a:t>
            </a:r>
            <a:r>
              <a:rPr/>
              <a:t>模型</a:t>
            </a:r>
          </a:p>
        </p:txBody>
      </p:sp>
    </p:spTree>
  </p:cSld>
  <p:clrMapOvr>
    <a:masterClrMapping/>
  </p:clrMapOvr>
  <p:transition spd="slow"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3"/>
          <p:cNvSpPr txBox="1">
            <a:spLocks noChangeArrowheads="1"/>
          </p:cNvSpPr>
          <p:nvPr/>
        </p:nvSpPr>
        <p:spPr bwMode="ltGray">
          <a:xfrm>
            <a:off x="1042988" y="1557338"/>
            <a:ext cx="7058025" cy="2168525"/>
          </a:xfrm>
          <a:prstGeom prst="rect">
            <a:avLst/>
          </a:prstGeom>
          <a:noFill/>
          <a:ln w="9525" algn="ctr">
            <a:noFill/>
            <a:miter lim="800000"/>
            <a:headEnd/>
            <a:tailEnd/>
          </a:ln>
          <a:effectLst>
            <a:prstShdw prst="shdw17" dist="17961" dir="2700000">
              <a:srgbClr val="7A8E99"/>
            </a:prstShdw>
          </a:effectLst>
        </p:spPr>
        <p:txBody>
          <a:bodyPr>
            <a:spAutoFit/>
          </a:bodyPr>
          <a:lstStyle/>
          <a:p>
            <a:pPr marL="180975" indent="-180975" eaLnBrk="1" hangingPunct="1"/>
            <a:r>
              <a:rPr lang="en-US" altLang="zh-CN" dirty="0">
                <a:solidFill>
                  <a:schemeClr val="tx2"/>
                </a:solidFill>
                <a:latin typeface="微软雅黑" pitchFamily="34" charset="-122"/>
                <a:ea typeface="微软雅黑" pitchFamily="34" charset="-122"/>
              </a:rPr>
              <a:t>Putnam</a:t>
            </a:r>
            <a:r>
              <a:rPr lang="zh-CN" altLang="en-US" dirty="0">
                <a:solidFill>
                  <a:schemeClr val="tx2"/>
                </a:solidFill>
                <a:latin typeface="微软雅黑" pitchFamily="34" charset="-122"/>
                <a:ea typeface="微软雅黑" pitchFamily="34" charset="-122"/>
              </a:rPr>
              <a:t>提出了一种动态多变量模型。</a:t>
            </a:r>
          </a:p>
          <a:p>
            <a:pPr marL="180975" indent="-180975" eaLnBrk="1" hangingPunct="1"/>
            <a:r>
              <a:rPr lang="zh-CN" altLang="en-US" dirty="0">
                <a:solidFill>
                  <a:schemeClr val="tx2"/>
                </a:solidFill>
                <a:latin typeface="微软雅黑" pitchFamily="34" charset="-122"/>
                <a:ea typeface="微软雅黑" pitchFamily="34" charset="-122"/>
              </a:rPr>
              <a:t>                                                                            （式</a:t>
            </a:r>
            <a:r>
              <a:rPr lang="en-US" altLang="zh-CN" dirty="0">
                <a:solidFill>
                  <a:schemeClr val="tx2"/>
                </a:solidFill>
                <a:latin typeface="微软雅黑" pitchFamily="34" charset="-122"/>
                <a:ea typeface="微软雅黑" pitchFamily="34" charset="-122"/>
              </a:rPr>
              <a:t>15</a:t>
            </a:r>
            <a:r>
              <a:rPr lang="zh-CN" altLang="en-US" dirty="0">
                <a:solidFill>
                  <a:schemeClr val="tx2"/>
                </a:solidFill>
                <a:latin typeface="微软雅黑" pitchFamily="34" charset="-122"/>
                <a:ea typeface="微软雅黑" pitchFamily="34" charset="-122"/>
              </a:rPr>
              <a:t>）</a:t>
            </a:r>
          </a:p>
          <a:p>
            <a:pPr marL="180975" indent="-180975" eaLnBrk="1" hangingPunct="1"/>
            <a:endParaRPr lang="en-US" altLang="zh-CN" dirty="0">
              <a:solidFill>
                <a:schemeClr val="tx2"/>
              </a:solidFill>
              <a:latin typeface="微软雅黑" pitchFamily="34" charset="-122"/>
              <a:ea typeface="微软雅黑" pitchFamily="34" charset="-122"/>
            </a:endParaRPr>
          </a:p>
          <a:p>
            <a:pPr marL="180975" indent="-180975" eaLnBrk="1" hangingPunct="1"/>
            <a:endParaRPr lang="en-US" altLang="zh-CN" dirty="0">
              <a:solidFill>
                <a:schemeClr val="tx2"/>
              </a:solidFill>
              <a:latin typeface="微软雅黑" pitchFamily="34" charset="-122"/>
              <a:ea typeface="微软雅黑" pitchFamily="34" charset="-122"/>
            </a:endParaRPr>
          </a:p>
          <a:p>
            <a:pPr marL="361950" lvl="1" eaLnBrk="1" hangingPunct="1"/>
            <a:r>
              <a:rPr lang="en-US" altLang="zh-CN" sz="1600" dirty="0">
                <a:solidFill>
                  <a:schemeClr val="tx2"/>
                </a:solidFill>
                <a:latin typeface="微软雅黑" pitchFamily="34" charset="-122"/>
                <a:ea typeface="微软雅黑" pitchFamily="34" charset="-122"/>
              </a:rPr>
              <a:t>Td </a:t>
            </a:r>
            <a:r>
              <a:rPr lang="zh-CN" altLang="en-US" sz="1600" dirty="0">
                <a:solidFill>
                  <a:schemeClr val="tx2"/>
                </a:solidFill>
                <a:latin typeface="微软雅黑" pitchFamily="34" charset="-122"/>
                <a:ea typeface="微软雅黑" pitchFamily="34" charset="-122"/>
              </a:rPr>
              <a:t>：是开发持续时间 </a:t>
            </a:r>
            <a:r>
              <a:rPr lang="en-US" altLang="zh-CN" sz="1600" dirty="0">
                <a:solidFill>
                  <a:schemeClr val="tx2"/>
                </a:solidFill>
                <a:latin typeface="微软雅黑" pitchFamily="34" charset="-122"/>
                <a:ea typeface="微软雅黑" pitchFamily="34" charset="-122"/>
              </a:rPr>
              <a:t>(</a:t>
            </a:r>
            <a:r>
              <a:rPr lang="zh-CN" altLang="en-US" sz="1600" dirty="0">
                <a:solidFill>
                  <a:schemeClr val="tx2"/>
                </a:solidFill>
                <a:latin typeface="微软雅黑" pitchFamily="34" charset="-122"/>
                <a:ea typeface="微软雅黑" pitchFamily="34" charset="-122"/>
              </a:rPr>
              <a:t>年</a:t>
            </a:r>
            <a:r>
              <a:rPr lang="en-US" altLang="zh-CN" sz="1600" dirty="0">
                <a:solidFill>
                  <a:schemeClr val="tx2"/>
                </a:solidFill>
                <a:latin typeface="微软雅黑" pitchFamily="34" charset="-122"/>
                <a:ea typeface="微软雅黑" pitchFamily="34" charset="-122"/>
              </a:rPr>
              <a:t>)</a:t>
            </a:r>
            <a:r>
              <a:rPr lang="zh-CN" altLang="en-US" sz="1600" dirty="0">
                <a:solidFill>
                  <a:schemeClr val="tx2"/>
                </a:solidFill>
                <a:latin typeface="微软雅黑" pitchFamily="34" charset="-122"/>
                <a:ea typeface="微软雅黑" pitchFamily="34" charset="-122"/>
              </a:rPr>
              <a:t>， </a:t>
            </a:r>
          </a:p>
          <a:p>
            <a:pPr marL="361950" lvl="1" eaLnBrk="1" hangingPunct="1"/>
            <a:r>
              <a:rPr lang="en-US" altLang="zh-CN" sz="1600" dirty="0">
                <a:solidFill>
                  <a:schemeClr val="tx2"/>
                </a:solidFill>
                <a:latin typeface="微软雅黑" pitchFamily="34" charset="-122"/>
                <a:ea typeface="微软雅黑" pitchFamily="34" charset="-122"/>
              </a:rPr>
              <a:t>K</a:t>
            </a:r>
            <a:r>
              <a:rPr lang="zh-CN" altLang="en-US" sz="1600" dirty="0">
                <a:solidFill>
                  <a:schemeClr val="tx2"/>
                </a:solidFill>
                <a:latin typeface="微软雅黑" pitchFamily="34" charset="-122"/>
                <a:ea typeface="微软雅黑" pitchFamily="34" charset="-122"/>
              </a:rPr>
              <a:t>：是软件开发与维护在内的整个生存期所花费的工作量 </a:t>
            </a:r>
            <a:r>
              <a:rPr lang="en-US" altLang="zh-CN" sz="1600" dirty="0">
                <a:solidFill>
                  <a:schemeClr val="tx2"/>
                </a:solidFill>
                <a:latin typeface="微软雅黑" pitchFamily="34" charset="-122"/>
                <a:ea typeface="微软雅黑" pitchFamily="34" charset="-122"/>
              </a:rPr>
              <a:t>(</a:t>
            </a:r>
            <a:r>
              <a:rPr lang="zh-CN" altLang="en-US" sz="1600" dirty="0">
                <a:solidFill>
                  <a:schemeClr val="tx2"/>
                </a:solidFill>
                <a:latin typeface="微软雅黑" pitchFamily="34" charset="-122"/>
                <a:ea typeface="微软雅黑" pitchFamily="34" charset="-122"/>
              </a:rPr>
              <a:t>人年</a:t>
            </a:r>
            <a:r>
              <a:rPr lang="en-US" altLang="zh-CN" sz="1600" dirty="0">
                <a:solidFill>
                  <a:schemeClr val="tx2"/>
                </a:solidFill>
                <a:latin typeface="微软雅黑" pitchFamily="34" charset="-122"/>
                <a:ea typeface="微软雅黑" pitchFamily="34" charset="-122"/>
              </a:rPr>
              <a:t>)</a:t>
            </a:r>
            <a:r>
              <a:rPr lang="zh-CN" altLang="en-US" sz="1600" dirty="0">
                <a:solidFill>
                  <a:schemeClr val="tx2"/>
                </a:solidFill>
                <a:latin typeface="微软雅黑" pitchFamily="34" charset="-122"/>
                <a:ea typeface="微软雅黑" pitchFamily="34" charset="-122"/>
              </a:rPr>
              <a:t>；</a:t>
            </a:r>
          </a:p>
          <a:p>
            <a:pPr marL="361950" lvl="1" eaLnBrk="1" hangingPunct="1"/>
            <a:r>
              <a:rPr lang="en-US" altLang="zh-CN" sz="1600" dirty="0">
                <a:solidFill>
                  <a:schemeClr val="tx2"/>
                </a:solidFill>
                <a:latin typeface="微软雅黑" pitchFamily="34" charset="-122"/>
                <a:ea typeface="微软雅黑" pitchFamily="34" charset="-122"/>
              </a:rPr>
              <a:t>L</a:t>
            </a:r>
            <a:r>
              <a:rPr lang="zh-CN" altLang="en-US" sz="1600" dirty="0">
                <a:solidFill>
                  <a:schemeClr val="tx2"/>
                </a:solidFill>
                <a:latin typeface="微软雅黑" pitchFamily="34" charset="-122"/>
                <a:ea typeface="微软雅黑" pitchFamily="34" charset="-122"/>
              </a:rPr>
              <a:t>：是源代码行数 </a:t>
            </a:r>
            <a:r>
              <a:rPr lang="en-US" altLang="zh-CN" sz="1600" dirty="0">
                <a:solidFill>
                  <a:schemeClr val="tx2"/>
                </a:solidFill>
                <a:latin typeface="微软雅黑" pitchFamily="34" charset="-122"/>
                <a:ea typeface="微软雅黑" pitchFamily="34" charset="-122"/>
              </a:rPr>
              <a:t>(LOC)</a:t>
            </a:r>
            <a:r>
              <a:rPr lang="zh-CN" altLang="en-US" sz="1600" dirty="0">
                <a:solidFill>
                  <a:schemeClr val="tx2"/>
                </a:solidFill>
                <a:latin typeface="微软雅黑" pitchFamily="34" charset="-122"/>
                <a:ea typeface="微软雅黑" pitchFamily="34" charset="-122"/>
              </a:rPr>
              <a:t>，反映软件规模；</a:t>
            </a:r>
          </a:p>
          <a:p>
            <a:pPr marL="361950" lvl="1" eaLnBrk="1" hangingPunct="1"/>
            <a:r>
              <a:rPr lang="en-US" altLang="zh-CN" sz="1600" dirty="0">
                <a:solidFill>
                  <a:schemeClr val="tx2"/>
                </a:solidFill>
                <a:latin typeface="微软雅黑" pitchFamily="34" charset="-122"/>
                <a:ea typeface="微软雅黑" pitchFamily="34" charset="-122"/>
              </a:rPr>
              <a:t>Ck</a:t>
            </a:r>
            <a:r>
              <a:rPr lang="zh-CN" altLang="en-US" sz="1600" dirty="0">
                <a:solidFill>
                  <a:schemeClr val="tx2"/>
                </a:solidFill>
                <a:latin typeface="微软雅黑" pitchFamily="34" charset="-122"/>
                <a:ea typeface="微软雅黑" pitchFamily="34" charset="-122"/>
              </a:rPr>
              <a:t>：是技术状态常数，因开发环境（能力成熟度）而异。</a:t>
            </a:r>
            <a:r>
              <a:rPr lang="zh-CN" altLang="en-US" sz="1600" dirty="0" smtClean="0">
                <a:solidFill>
                  <a:schemeClr val="tx2"/>
                </a:solidFill>
                <a:latin typeface="微软雅黑" pitchFamily="34" charset="-122"/>
                <a:ea typeface="微软雅黑" pitchFamily="34" charset="-122"/>
              </a:rPr>
              <a:t>见下表。</a:t>
            </a:r>
            <a:endParaRPr lang="zh-CN" altLang="en-US" sz="1600" b="1" dirty="0">
              <a:solidFill>
                <a:schemeClr val="tx2"/>
              </a:solidFill>
              <a:latin typeface="微软雅黑" pitchFamily="34" charset="-122"/>
              <a:ea typeface="微软雅黑" pitchFamily="34" charset="-122"/>
            </a:endParaRPr>
          </a:p>
        </p:txBody>
      </p:sp>
      <p:sp>
        <p:nvSpPr>
          <p:cNvPr id="1028"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1026" name="Object 13"/>
          <p:cNvGraphicFramePr>
            <a:graphicFrameLocks noChangeAspect="1"/>
          </p:cNvGraphicFramePr>
          <p:nvPr/>
        </p:nvGraphicFramePr>
        <p:xfrm>
          <a:off x="3419475" y="1916113"/>
          <a:ext cx="1584325" cy="647700"/>
        </p:xfrm>
        <a:graphic>
          <a:graphicData uri="http://schemas.openxmlformats.org/presentationml/2006/ole">
            <p:oleObj spid="_x0000_s58370" name="公式" r:id="rId4" imgW="1117115" imgH="355446" progId="Equation.3">
              <p:embed/>
            </p:oleObj>
          </a:graphicData>
        </a:graphic>
      </p:graphicFrame>
      <p:graphicFrame>
        <p:nvGraphicFramePr>
          <p:cNvPr id="334944" name="Group 96"/>
          <p:cNvGraphicFramePr>
            <a:graphicFrameLocks noGrp="1"/>
          </p:cNvGraphicFramePr>
          <p:nvPr/>
        </p:nvGraphicFramePr>
        <p:xfrm>
          <a:off x="971550" y="4076700"/>
          <a:ext cx="6480175" cy="1585914"/>
        </p:xfrm>
        <a:graphic>
          <a:graphicData uri="http://schemas.openxmlformats.org/drawingml/2006/table">
            <a:tbl>
              <a:tblPr/>
              <a:tblGrid>
                <a:gridCol w="1357313"/>
                <a:gridCol w="1160462"/>
                <a:gridCol w="3962400"/>
              </a:tblGrid>
              <a:tr h="33548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2"/>
                          </a:solidFill>
                          <a:effectLst/>
                          <a:latin typeface="Calibri" pitchFamily="34" charset="0"/>
                          <a:ea typeface="宋体" charset="-122"/>
                          <a:cs typeface="Times New Roman" pitchFamily="18" charset="0"/>
                        </a:rPr>
                        <a:t>C</a:t>
                      </a:r>
                      <a:r>
                        <a:rPr kumimoji="0" lang="en-US" altLang="zh-CN" sz="1600" b="1" i="0" u="none" strike="noStrike" cap="none" normalizeH="0" baseline="-30000" dirty="0" smtClean="0">
                          <a:ln>
                            <a:noFill/>
                          </a:ln>
                          <a:solidFill>
                            <a:schemeClr val="tx2"/>
                          </a:solidFill>
                          <a:effectLst/>
                          <a:latin typeface="Calibri" pitchFamily="34" charset="0"/>
                          <a:ea typeface="宋体" charset="-122"/>
                          <a:cs typeface="Times New Roman" pitchFamily="18" charset="0"/>
                        </a:rPr>
                        <a:t>k</a:t>
                      </a:r>
                      <a:r>
                        <a:rPr kumimoji="0" lang="zh-CN" altLang="en-US" sz="1600" b="1"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的典型值</a:t>
                      </a:r>
                      <a:endParaRPr kumimoji="0" lang="zh-CN" altLang="en-US" sz="1600" b="0" i="0" u="none" strike="noStrike" cap="none" normalizeH="0" baseline="0" dirty="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2"/>
                          </a:solidFill>
                          <a:effectLst/>
                          <a:latin typeface="Times New Roman" pitchFamily="18" charset="0"/>
                          <a:ea typeface="宋体" charset="-122"/>
                          <a:cs typeface="Times New Roman" pitchFamily="18" charset="0"/>
                        </a:rPr>
                        <a:t>开发环境</a:t>
                      </a:r>
                      <a:endParaRPr kumimoji="0" lang="zh-CN" altLang="en-US" sz="1600" b="0" i="0" u="none" strike="noStrike" cap="none" normalizeH="0" baseline="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2"/>
                          </a:solidFill>
                          <a:effectLst/>
                          <a:latin typeface="Times New Roman" pitchFamily="18" charset="0"/>
                          <a:ea typeface="宋体" charset="-122"/>
                          <a:cs typeface="Times New Roman" pitchFamily="18" charset="0"/>
                        </a:rPr>
                        <a:t>说明</a:t>
                      </a:r>
                      <a:endParaRPr kumimoji="0" lang="zh-CN" altLang="en-US" sz="1600" b="0" i="0" u="none" strike="noStrike" cap="none" normalizeH="0" baseline="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r>
              <a:tr h="33548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2"/>
                          </a:solidFill>
                          <a:effectLst/>
                          <a:latin typeface="Verdana" pitchFamily="34" charset="0"/>
                          <a:ea typeface="宋体" charset="-122"/>
                          <a:cs typeface="Times New Roman" pitchFamily="18" charset="0"/>
                        </a:rPr>
                        <a:t>2000</a:t>
                      </a:r>
                      <a:endParaRPr kumimoji="0" lang="en-US" altLang="zh-CN" sz="1600" b="0" i="0" u="none" strike="noStrike" cap="none" normalizeH="0" baseline="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2"/>
                          </a:solidFill>
                          <a:effectLst/>
                          <a:latin typeface="Verdana" pitchFamily="34" charset="0"/>
                          <a:ea typeface="宋体" charset="-122"/>
                          <a:cs typeface="Times New Roman" pitchFamily="18" charset="0"/>
                        </a:rPr>
                        <a:t>差</a:t>
                      </a:r>
                      <a:endParaRPr kumimoji="0" lang="zh-CN" altLang="en-US" sz="1600" b="0" i="0" u="none" strike="noStrike" cap="none" normalizeH="0" baseline="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2"/>
                          </a:solidFill>
                          <a:effectLst/>
                          <a:latin typeface="Verdana" pitchFamily="34" charset="0"/>
                          <a:ea typeface="宋体" charset="-122"/>
                          <a:cs typeface="Times New Roman" pitchFamily="18" charset="0"/>
                        </a:rPr>
                        <a:t>没有系统的开发方法，缺乏文档和复审</a:t>
                      </a:r>
                      <a:r>
                        <a:rPr kumimoji="0" lang="zh-CN" altLang="en-US" sz="1600" b="0" i="0" u="none" strike="noStrike" cap="none" normalizeH="0" baseline="0" dirty="0" smtClean="0">
                          <a:ln>
                            <a:noFill/>
                          </a:ln>
                          <a:solidFill>
                            <a:schemeClr val="tx2"/>
                          </a:solidFill>
                          <a:effectLst/>
                          <a:latin typeface="Calibri"/>
                          <a:ea typeface="宋体" charset="-122"/>
                          <a:cs typeface="Times New Roman" pitchFamily="18" charset="0"/>
                        </a:rPr>
                        <a:t> </a:t>
                      </a:r>
                      <a:endParaRPr kumimoji="0" lang="zh-CN" altLang="en-US" sz="1600" b="0" i="0" u="none" strike="noStrike" cap="none" normalizeH="0" baseline="0" dirty="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946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2"/>
                          </a:solidFill>
                          <a:effectLst/>
                          <a:latin typeface="Verdana" pitchFamily="34" charset="0"/>
                          <a:ea typeface="宋体" charset="-122"/>
                          <a:cs typeface="Times New Roman" pitchFamily="18" charset="0"/>
                        </a:rPr>
                        <a:t>8000</a:t>
                      </a:r>
                      <a:r>
                        <a:rPr kumimoji="0" lang="en-US" altLang="zh-CN" sz="1600" b="0" i="0" u="none" strike="noStrike" cap="none" normalizeH="0" baseline="0" dirty="0" smtClean="0">
                          <a:ln>
                            <a:noFill/>
                          </a:ln>
                          <a:solidFill>
                            <a:schemeClr val="tx2"/>
                          </a:solidFill>
                          <a:effectLst/>
                          <a:latin typeface="Calibri"/>
                          <a:ea typeface="宋体" charset="-122"/>
                          <a:cs typeface="Times New Roman" pitchFamily="18" charset="0"/>
                        </a:rPr>
                        <a:t> </a:t>
                      </a:r>
                      <a:endParaRPr kumimoji="0" lang="en-US" altLang="zh-CN" sz="1600" b="0" i="0" u="none" strike="noStrike" cap="none" normalizeH="0" baseline="0" dirty="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2"/>
                          </a:solidFill>
                          <a:effectLst/>
                          <a:latin typeface="Verdana" pitchFamily="34" charset="0"/>
                          <a:ea typeface="宋体" charset="-122"/>
                          <a:cs typeface="Times New Roman" pitchFamily="18" charset="0"/>
                        </a:rPr>
                        <a:t>好</a:t>
                      </a:r>
                      <a:endParaRPr kumimoji="0" lang="zh-CN" altLang="en-US" sz="1600" b="0" i="0" u="none" strike="noStrike" cap="none" normalizeH="0" baseline="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2"/>
                          </a:solidFill>
                          <a:effectLst/>
                          <a:latin typeface="Verdana" pitchFamily="34" charset="0"/>
                          <a:ea typeface="宋体" charset="-122"/>
                          <a:cs typeface="Times New Roman" pitchFamily="18" charset="0"/>
                        </a:rPr>
                        <a:t>有合适的系统的开发方法，有充分的文档和复审</a:t>
                      </a:r>
                      <a:r>
                        <a:rPr kumimoji="0" lang="zh-CN" altLang="en-US" sz="1600" b="0" i="0" u="none" strike="noStrike" cap="none" normalizeH="0" baseline="0" dirty="0" smtClean="0">
                          <a:ln>
                            <a:noFill/>
                          </a:ln>
                          <a:solidFill>
                            <a:schemeClr val="tx2"/>
                          </a:solidFill>
                          <a:effectLst/>
                          <a:latin typeface="Calibri"/>
                          <a:ea typeface="宋体" charset="-122"/>
                          <a:cs typeface="Times New Roman" pitchFamily="18" charset="0"/>
                        </a:rPr>
                        <a:t> </a:t>
                      </a:r>
                      <a:endParaRPr kumimoji="0" lang="zh-CN" altLang="en-US" sz="1600" b="0" i="0" u="none" strike="noStrike" cap="none" normalizeH="0" baseline="0" dirty="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548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2"/>
                          </a:solidFill>
                          <a:effectLst/>
                          <a:latin typeface="Verdana" pitchFamily="34" charset="0"/>
                          <a:ea typeface="宋体" charset="-122"/>
                          <a:cs typeface="Times New Roman" pitchFamily="18" charset="0"/>
                        </a:rPr>
                        <a:t>11000</a:t>
                      </a:r>
                      <a:r>
                        <a:rPr kumimoji="0" lang="en-US" altLang="zh-CN" sz="1600" b="0" i="0" u="none" strike="noStrike" cap="none" normalizeH="0" baseline="0" dirty="0" smtClean="0">
                          <a:ln>
                            <a:noFill/>
                          </a:ln>
                          <a:solidFill>
                            <a:schemeClr val="tx2"/>
                          </a:solidFill>
                          <a:effectLst/>
                          <a:latin typeface="Calibri"/>
                          <a:ea typeface="宋体" charset="-122"/>
                          <a:cs typeface="Times New Roman" pitchFamily="18" charset="0"/>
                        </a:rPr>
                        <a:t> </a:t>
                      </a:r>
                      <a:endParaRPr kumimoji="0" lang="en-US" altLang="zh-CN" sz="1600" b="0" i="0" u="none" strike="noStrike" cap="none" normalizeH="0" baseline="0" dirty="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2"/>
                          </a:solidFill>
                          <a:effectLst/>
                          <a:latin typeface="Verdana" pitchFamily="34" charset="0"/>
                          <a:ea typeface="宋体" charset="-122"/>
                          <a:cs typeface="Times New Roman" pitchFamily="18" charset="0"/>
                        </a:rPr>
                        <a:t>优</a:t>
                      </a:r>
                      <a:r>
                        <a:rPr kumimoji="0" lang="zh-CN" altLang="en-US" sz="1600" b="0" i="0" u="none" strike="noStrike" cap="none" normalizeH="0" baseline="0" smtClean="0">
                          <a:ln>
                            <a:noFill/>
                          </a:ln>
                          <a:solidFill>
                            <a:schemeClr val="tx2"/>
                          </a:solidFill>
                          <a:effectLst/>
                          <a:latin typeface="Calibri"/>
                          <a:ea typeface="宋体" charset="-122"/>
                          <a:cs typeface="Times New Roman" pitchFamily="18" charset="0"/>
                        </a:rPr>
                        <a:t> </a:t>
                      </a:r>
                      <a:endParaRPr kumimoji="0" lang="zh-CN" altLang="en-US" sz="1600" b="0" i="0" u="none" strike="noStrike" cap="none" normalizeH="0" baseline="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2"/>
                          </a:solidFill>
                          <a:effectLst/>
                          <a:latin typeface="Verdana" pitchFamily="34" charset="0"/>
                          <a:ea typeface="宋体" charset="-122"/>
                          <a:cs typeface="Times New Roman" pitchFamily="18" charset="0"/>
                        </a:rPr>
                        <a:t>有自动的开发工具和技术</a:t>
                      </a:r>
                      <a:endParaRPr kumimoji="0" lang="zh-CN" altLang="en-US" sz="1600" b="0" i="0" u="none" strike="noStrike" cap="none" normalizeH="0" baseline="0" dirty="0" smtClean="0">
                        <a:ln>
                          <a:noFill/>
                        </a:ln>
                        <a:solidFill>
                          <a:schemeClr val="tx2"/>
                        </a:solidFill>
                        <a:effectLst/>
                        <a:latin typeface="Arial" charset="0"/>
                        <a:ea typeface="宋体" charset="-122"/>
                      </a:endParaRPr>
                    </a:p>
                  </a:txBody>
                  <a:tcPr marT="45747" marB="457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标题 4"/>
          <p:cNvSpPr>
            <a:spLocks noGrp="1"/>
          </p:cNvSpPr>
          <p:nvPr>
            <p:ph type="title"/>
          </p:nvPr>
        </p:nvSpPr>
        <p:spPr/>
        <p:txBody>
          <a:bodyPr/>
          <a:lstStyle/>
          <a:p>
            <a:pPr>
              <a:defRPr/>
            </a:pPr>
            <a:r>
              <a:rPr lang="en-US" altLang="zh-CN"/>
              <a:t>Putnam</a:t>
            </a:r>
            <a:r>
              <a:rPr/>
              <a:t>模型</a:t>
            </a:r>
          </a:p>
        </p:txBody>
      </p:sp>
    </p:spTree>
  </p:cSld>
  <p:clrMapOvr>
    <a:masterClrMapping/>
  </p:clrMapOvr>
  <p:transition spd="slow"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14348" y="1214422"/>
            <a:ext cx="7848600" cy="609600"/>
          </a:xfrm>
        </p:spPr>
        <p:txBody>
          <a:bodyPr/>
          <a:lstStyle/>
          <a:p>
            <a:pPr algn="ctr"/>
            <a:r>
              <a:rPr lang="zh-CN" altLang="en-US" b="1" dirty="0" smtClean="0">
                <a:solidFill>
                  <a:srgbClr val="0070C0"/>
                </a:solidFill>
              </a:rPr>
              <a:t>软件项目管理</a:t>
            </a:r>
            <a:endParaRPr lang="zh-CN" altLang="en-US" b="1" dirty="0">
              <a:solidFill>
                <a:srgbClr val="0070C0"/>
              </a:solidFill>
            </a:endParaRPr>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7" name="内容占位符 2"/>
          <p:cNvSpPr>
            <a:spLocks noGrp="1"/>
          </p:cNvSpPr>
          <p:nvPr>
            <p:ph idx="1"/>
          </p:nvPr>
        </p:nvSpPr>
        <p:spPr>
          <a:xfrm>
            <a:off x="457200" y="2189185"/>
            <a:ext cx="8229600" cy="4525963"/>
          </a:xfrm>
        </p:spPr>
        <p:txBody>
          <a:bodyPr/>
          <a:lstStyle/>
          <a:p>
            <a:r>
              <a:rPr lang="zh-CN" altLang="en-US" dirty="0" smtClean="0"/>
              <a:t>以通用的项目管理知识体系为基础，结合软件工程自身的科学规律，采用适合软件产品自身特点的管理方法。</a:t>
            </a:r>
          </a:p>
          <a:p>
            <a:pPr lvl="1"/>
            <a:r>
              <a:rPr lang="zh-CN" altLang="en-US" dirty="0" smtClean="0"/>
              <a:t>是为了使软件项目能够按照预定的成本、进度、质量顺利完成，而对过程（</a:t>
            </a:r>
            <a:r>
              <a:rPr lang="en-US" altLang="zh-CN" dirty="0" smtClean="0"/>
              <a:t>Process</a:t>
            </a:r>
            <a:r>
              <a:rPr lang="zh-CN" altLang="en-US" dirty="0" smtClean="0"/>
              <a:t>）、产品（</a:t>
            </a:r>
            <a:r>
              <a:rPr lang="en-US" altLang="zh-CN" dirty="0" smtClean="0"/>
              <a:t>Product</a:t>
            </a:r>
            <a:r>
              <a:rPr lang="zh-CN" altLang="en-US" dirty="0" smtClean="0"/>
              <a:t>）、人员（</a:t>
            </a:r>
            <a:r>
              <a:rPr lang="en-US" altLang="zh-CN" dirty="0" smtClean="0"/>
              <a:t>People</a:t>
            </a:r>
            <a:r>
              <a:rPr lang="zh-CN" altLang="en-US" dirty="0" smtClean="0"/>
              <a:t>） 、项目</a:t>
            </a:r>
            <a:r>
              <a:rPr lang="en-US" altLang="zh-CN" dirty="0" smtClean="0"/>
              <a:t>(Project) </a:t>
            </a:r>
            <a:r>
              <a:rPr lang="zh-CN" altLang="en-US" dirty="0" smtClean="0"/>
              <a:t>等进行分析和管理的活动。</a:t>
            </a:r>
          </a:p>
          <a:p>
            <a:endParaRPr lang="zh-CN" alt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3"/>
          <p:cNvSpPr txBox="1">
            <a:spLocks noChangeArrowheads="1"/>
          </p:cNvSpPr>
          <p:nvPr/>
        </p:nvSpPr>
        <p:spPr bwMode="ltGray">
          <a:xfrm>
            <a:off x="971550" y="1557338"/>
            <a:ext cx="7056438" cy="3785652"/>
          </a:xfrm>
          <a:prstGeom prst="rect">
            <a:avLst/>
          </a:prstGeom>
          <a:noFill/>
          <a:ln w="9525" algn="ctr">
            <a:noFill/>
            <a:miter lim="800000"/>
            <a:headEnd/>
            <a:tailEnd/>
          </a:ln>
          <a:effectLst>
            <a:prstShdw prst="shdw17" dist="17961" dir="2700000">
              <a:srgbClr val="7A8E99"/>
            </a:prstShdw>
          </a:effectLst>
        </p:spPr>
        <p:txBody>
          <a:bodyPr>
            <a:spAutoFit/>
          </a:bodyPr>
          <a:lstStyle/>
          <a:p>
            <a:pPr marL="180975" indent="-180975" eaLnBrk="1" hangingPunct="1">
              <a:lnSpc>
                <a:spcPct val="150000"/>
              </a:lnSpc>
            </a:pPr>
            <a:r>
              <a:rPr lang="zh-CN" altLang="en-US" sz="2000" dirty="0">
                <a:solidFill>
                  <a:schemeClr val="tx2"/>
                </a:solidFill>
                <a:latin typeface="微软雅黑" pitchFamily="34" charset="-122"/>
                <a:ea typeface="微软雅黑" pitchFamily="34" charset="-122"/>
              </a:rPr>
              <a:t>对上式进行变换，得到如下表达：</a:t>
            </a:r>
          </a:p>
          <a:p>
            <a:pPr marL="180975" indent="-180975" eaLnBrk="1" hangingPunct="1">
              <a:lnSpc>
                <a:spcPct val="150000"/>
              </a:lnSpc>
            </a:pPr>
            <a:r>
              <a:rPr lang="zh-CN" altLang="en-US" sz="2000" dirty="0">
                <a:solidFill>
                  <a:schemeClr val="tx2"/>
                </a:solidFill>
                <a:latin typeface="微软雅黑" pitchFamily="34" charset="-122"/>
                <a:ea typeface="微软雅黑" pitchFamily="34" charset="-122"/>
              </a:rPr>
              <a:t>       </a:t>
            </a:r>
          </a:p>
          <a:p>
            <a:pPr marL="180975" indent="-180975" eaLnBrk="1" hangingPunct="1">
              <a:lnSpc>
                <a:spcPct val="150000"/>
              </a:lnSpc>
            </a:pPr>
            <a:r>
              <a:rPr lang="zh-CN" altLang="en-US" sz="2000" dirty="0">
                <a:solidFill>
                  <a:schemeClr val="tx2"/>
                </a:solidFill>
                <a:latin typeface="微软雅黑" pitchFamily="34" charset="-122"/>
                <a:ea typeface="微软雅黑" pitchFamily="34" charset="-122"/>
              </a:rPr>
              <a:t>                                                （式</a:t>
            </a:r>
            <a:r>
              <a:rPr lang="en-US" altLang="zh-CN" sz="2000" dirty="0">
                <a:solidFill>
                  <a:schemeClr val="tx2"/>
                </a:solidFill>
                <a:latin typeface="微软雅黑" pitchFamily="34" charset="-122"/>
                <a:ea typeface="微软雅黑" pitchFamily="34" charset="-122"/>
              </a:rPr>
              <a:t>16</a:t>
            </a:r>
            <a:r>
              <a:rPr lang="zh-CN" altLang="en-US" sz="2000" dirty="0">
                <a:solidFill>
                  <a:schemeClr val="tx2"/>
                </a:solidFill>
                <a:latin typeface="微软雅黑" pitchFamily="34" charset="-122"/>
                <a:ea typeface="微软雅黑" pitchFamily="34" charset="-122"/>
              </a:rPr>
              <a:t>）                       </a:t>
            </a:r>
          </a:p>
          <a:p>
            <a:pPr marL="180975" indent="-180975" eaLnBrk="1" hangingPunct="1">
              <a:lnSpc>
                <a:spcPct val="150000"/>
              </a:lnSpc>
            </a:pPr>
            <a:endParaRPr lang="zh-CN" altLang="en-US" sz="2000" dirty="0">
              <a:solidFill>
                <a:schemeClr val="tx2"/>
              </a:solidFill>
              <a:latin typeface="微软雅黑" pitchFamily="34" charset="-122"/>
              <a:ea typeface="微软雅黑" pitchFamily="34" charset="-122"/>
            </a:endParaRPr>
          </a:p>
          <a:p>
            <a:pPr marL="180975" indent="-180975" eaLnBrk="1" hangingPunct="1">
              <a:lnSpc>
                <a:spcPct val="150000"/>
              </a:lnSpc>
            </a:pPr>
            <a:r>
              <a:rPr lang="zh-CN" altLang="en-US" sz="2000" dirty="0">
                <a:solidFill>
                  <a:schemeClr val="tx2"/>
                </a:solidFill>
                <a:latin typeface="微软雅黑" pitchFamily="34" charset="-122"/>
                <a:ea typeface="微软雅黑" pitchFamily="34" charset="-122"/>
              </a:rPr>
              <a:t>   式</a:t>
            </a:r>
            <a:r>
              <a:rPr lang="en-US" altLang="zh-CN" sz="2000" dirty="0">
                <a:solidFill>
                  <a:schemeClr val="tx2"/>
                </a:solidFill>
                <a:latin typeface="微软雅黑" pitchFamily="34" charset="-122"/>
                <a:ea typeface="微软雅黑" pitchFamily="34" charset="-122"/>
              </a:rPr>
              <a:t>16</a:t>
            </a:r>
            <a:r>
              <a:rPr lang="zh-CN" altLang="en-US" sz="2000" dirty="0">
                <a:solidFill>
                  <a:schemeClr val="tx2"/>
                </a:solidFill>
                <a:latin typeface="微软雅黑" pitchFamily="34" charset="-122"/>
                <a:ea typeface="微软雅黑" pitchFamily="34" charset="-122"/>
              </a:rPr>
              <a:t>说明，如果软件规模和开发环境一定的情况下，工作量</a:t>
            </a:r>
            <a:r>
              <a:rPr lang="en-US" altLang="zh-CN" sz="2000" dirty="0">
                <a:solidFill>
                  <a:schemeClr val="tx2"/>
                </a:solidFill>
                <a:latin typeface="微软雅黑" pitchFamily="34" charset="-122"/>
                <a:ea typeface="微软雅黑" pitchFamily="34" charset="-122"/>
              </a:rPr>
              <a:t>K</a:t>
            </a:r>
            <a:r>
              <a:rPr lang="zh-CN" altLang="en-US" sz="2000" dirty="0">
                <a:solidFill>
                  <a:schemeClr val="tx2"/>
                </a:solidFill>
                <a:latin typeface="微软雅黑" pitchFamily="34" charset="-122"/>
                <a:ea typeface="微软雅黑" pitchFamily="34" charset="-122"/>
              </a:rPr>
              <a:t>与开发周期</a:t>
            </a:r>
            <a:r>
              <a:rPr lang="en-US" altLang="zh-CN" sz="2000" dirty="0">
                <a:solidFill>
                  <a:schemeClr val="tx2"/>
                </a:solidFill>
                <a:latin typeface="微软雅黑" pitchFamily="34" charset="-122"/>
                <a:ea typeface="微软雅黑" pitchFamily="34" charset="-122"/>
              </a:rPr>
              <a:t>Td</a:t>
            </a:r>
            <a:r>
              <a:rPr lang="zh-CN" altLang="en-US" sz="2000" dirty="0">
                <a:solidFill>
                  <a:schemeClr val="tx2"/>
                </a:solidFill>
                <a:latin typeface="微软雅黑" pitchFamily="34" charset="-122"/>
                <a:ea typeface="微软雅黑" pitchFamily="34" charset="-122"/>
              </a:rPr>
              <a:t>的</a:t>
            </a:r>
            <a:r>
              <a:rPr lang="en-US" altLang="zh-CN" sz="2000" dirty="0">
                <a:solidFill>
                  <a:schemeClr val="tx2"/>
                </a:solidFill>
                <a:latin typeface="微软雅黑" pitchFamily="34" charset="-122"/>
                <a:ea typeface="微软雅黑" pitchFamily="34" charset="-122"/>
              </a:rPr>
              <a:t>4</a:t>
            </a:r>
            <a:r>
              <a:rPr lang="zh-CN" altLang="en-US" sz="2000" dirty="0">
                <a:solidFill>
                  <a:schemeClr val="tx2"/>
                </a:solidFill>
                <a:latin typeface="微软雅黑" pitchFamily="34" charset="-122"/>
                <a:ea typeface="微软雅黑" pitchFamily="34" charset="-122"/>
              </a:rPr>
              <a:t>次方成反比，这表示若想缩短开发周期就会导致工作量猛增，也就意味着需要大量增加开发人员。然而通过增加人员是否能换来工期的缩短呢？</a:t>
            </a:r>
          </a:p>
        </p:txBody>
      </p:sp>
      <p:sp>
        <p:nvSpPr>
          <p:cNvPr id="2052"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053" name="Rectangle 38"/>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054" name="Rectangle 40"/>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2050" name="Object 39"/>
          <p:cNvGraphicFramePr>
            <a:graphicFrameLocks noChangeAspect="1"/>
          </p:cNvGraphicFramePr>
          <p:nvPr/>
        </p:nvGraphicFramePr>
        <p:xfrm>
          <a:off x="1690688" y="2060575"/>
          <a:ext cx="2590800" cy="1008063"/>
        </p:xfrm>
        <a:graphic>
          <a:graphicData uri="http://schemas.openxmlformats.org/presentationml/2006/ole">
            <p:oleObj spid="_x0000_s59394" name="公式" r:id="rId4" imgW="1346200" imgH="736600" progId="Equation.3">
              <p:embed/>
            </p:oleObj>
          </a:graphicData>
        </a:graphic>
      </p:graphicFrame>
      <p:sp>
        <p:nvSpPr>
          <p:cNvPr id="2055" name="标题 1"/>
          <p:cNvSpPr>
            <a:spLocks noGrp="1"/>
          </p:cNvSpPr>
          <p:nvPr>
            <p:ph type="title"/>
          </p:nvPr>
        </p:nvSpPr>
        <p:spPr/>
        <p:txBody>
          <a:bodyPr/>
          <a:lstStyle/>
          <a:p>
            <a:r>
              <a:rPr lang="en-US" altLang="zh-CN" dirty="0" smtClean="0"/>
              <a:t>Putnam</a:t>
            </a:r>
            <a:r>
              <a:rPr lang="zh-CN" altLang="en-US" dirty="0" smtClean="0"/>
              <a:t>模型</a:t>
            </a:r>
          </a:p>
        </p:txBody>
      </p:sp>
    </p:spTree>
  </p:cSld>
  <p:clrMapOvr>
    <a:masterClrMapping/>
  </p:clrMapOvr>
  <p:transition spd="slow"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2947"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2948" name="Rectangle 15"/>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5" name="标题 4"/>
          <p:cNvSpPr>
            <a:spLocks noGrp="1"/>
          </p:cNvSpPr>
          <p:nvPr>
            <p:ph type="title"/>
          </p:nvPr>
        </p:nvSpPr>
        <p:spPr/>
        <p:txBody>
          <a:bodyPr/>
          <a:lstStyle/>
          <a:p>
            <a:pPr>
              <a:defRPr/>
            </a:pPr>
            <a:r>
              <a:rPr lang="en-US" altLang="zh-CN"/>
              <a:t>COCOMO</a:t>
            </a:r>
            <a:r>
              <a:rPr/>
              <a:t>模型</a:t>
            </a:r>
          </a:p>
        </p:txBody>
      </p:sp>
      <p:sp>
        <p:nvSpPr>
          <p:cNvPr id="82950" name="内容占位符 1"/>
          <p:cNvSpPr>
            <a:spLocks noGrp="1"/>
          </p:cNvSpPr>
          <p:nvPr>
            <p:ph idx="1"/>
          </p:nvPr>
        </p:nvSpPr>
        <p:spPr/>
        <p:txBody>
          <a:bodyPr/>
          <a:lstStyle/>
          <a:p>
            <a:r>
              <a:rPr lang="en-US" altLang="zh-CN" dirty="0" smtClean="0">
                <a:latin typeface="微软雅黑" pitchFamily="34" charset="-122"/>
              </a:rPr>
              <a:t> 1981</a:t>
            </a:r>
            <a:r>
              <a:rPr lang="zh-CN" altLang="en-US" dirty="0" smtClean="0">
                <a:latin typeface="微软雅黑" pitchFamily="34" charset="-122"/>
              </a:rPr>
              <a:t>年</a:t>
            </a:r>
            <a:r>
              <a:rPr lang="en-US" altLang="zh-CN" dirty="0" smtClean="0">
                <a:latin typeface="微软雅黑" pitchFamily="34" charset="-122"/>
              </a:rPr>
              <a:t>Boehm</a:t>
            </a:r>
            <a:r>
              <a:rPr lang="zh-CN" altLang="en-US" dirty="0" smtClean="0">
                <a:latin typeface="微软雅黑" pitchFamily="34" charset="-122"/>
              </a:rPr>
              <a:t>在其经典著作“软件工程经济学”</a:t>
            </a:r>
            <a:r>
              <a:rPr lang="en-US" altLang="zh-CN" dirty="0" smtClean="0">
                <a:latin typeface="微软雅黑" pitchFamily="34" charset="-122"/>
              </a:rPr>
              <a:t>(software engineering </a:t>
            </a:r>
            <a:r>
              <a:rPr lang="en-US" altLang="zh-CN" dirty="0" err="1" smtClean="0">
                <a:latin typeface="微软雅黑" pitchFamily="34" charset="-122"/>
              </a:rPr>
              <a:t>conomics</a:t>
            </a:r>
            <a:r>
              <a:rPr lang="zh-CN" altLang="en-US" dirty="0" smtClean="0">
                <a:latin typeface="微软雅黑" pitchFamily="34" charset="-122"/>
              </a:rPr>
              <a:t>中，介绍了一种</a:t>
            </a:r>
            <a:r>
              <a:rPr lang="zh-CN" altLang="en-US" dirty="0" smtClean="0">
                <a:solidFill>
                  <a:schemeClr val="tx1"/>
                </a:solidFill>
                <a:latin typeface="微软雅黑" pitchFamily="34" charset="-122"/>
              </a:rPr>
              <a:t>软件估算模型的层次体系</a:t>
            </a:r>
            <a:r>
              <a:rPr lang="zh-CN" altLang="en-US" dirty="0" smtClean="0">
                <a:latin typeface="微软雅黑" pitchFamily="34" charset="-122"/>
              </a:rPr>
              <a:t>， 称为</a:t>
            </a:r>
            <a:r>
              <a:rPr lang="en-US" altLang="zh-CN" dirty="0" smtClean="0">
                <a:latin typeface="微软雅黑" pitchFamily="34" charset="-122"/>
              </a:rPr>
              <a:t>COCOMO(</a:t>
            </a:r>
            <a:r>
              <a:rPr lang="zh-CN" altLang="en-US" dirty="0" smtClean="0">
                <a:latin typeface="微软雅黑" pitchFamily="34" charset="-122"/>
              </a:rPr>
              <a:t>构造性成本模型，</a:t>
            </a:r>
            <a:r>
              <a:rPr lang="en-US" altLang="zh-CN" dirty="0" err="1" smtClean="0">
                <a:latin typeface="微软雅黑" pitchFamily="34" charset="-122"/>
              </a:rPr>
              <a:t>COnstructive</a:t>
            </a:r>
            <a:r>
              <a:rPr lang="en-US" altLang="zh-CN" dirty="0" smtClean="0">
                <a:latin typeface="微软雅黑" pitchFamily="34" charset="-122"/>
              </a:rPr>
              <a:t> </a:t>
            </a:r>
            <a:r>
              <a:rPr lang="en-US" altLang="zh-CN" dirty="0" err="1" smtClean="0">
                <a:latin typeface="微软雅黑" pitchFamily="34" charset="-122"/>
              </a:rPr>
              <a:t>COst</a:t>
            </a:r>
            <a:r>
              <a:rPr lang="en-US" altLang="zh-CN" dirty="0" smtClean="0">
                <a:latin typeface="微软雅黑" pitchFamily="34" charset="-122"/>
              </a:rPr>
              <a:t> </a:t>
            </a:r>
            <a:r>
              <a:rPr lang="en-US" altLang="zh-CN" dirty="0" err="1" smtClean="0">
                <a:latin typeface="微软雅黑" pitchFamily="34" charset="-122"/>
              </a:rPr>
              <a:t>MOdel</a:t>
            </a:r>
            <a:r>
              <a:rPr lang="en-US" altLang="zh-CN" dirty="0" smtClean="0">
                <a:latin typeface="微软雅黑" pitchFamily="34" charset="-122"/>
              </a:rPr>
              <a:t>)</a:t>
            </a:r>
            <a:r>
              <a:rPr lang="zh-CN" altLang="en-US" dirty="0" smtClean="0">
                <a:latin typeface="微软雅黑" pitchFamily="34" charset="-122"/>
              </a:rPr>
              <a:t>，也被业界称为</a:t>
            </a:r>
            <a:r>
              <a:rPr lang="en-US" altLang="zh-CN" dirty="0" smtClean="0">
                <a:latin typeface="微软雅黑" pitchFamily="34" charset="-122"/>
              </a:rPr>
              <a:t>COCOMO 81</a:t>
            </a:r>
            <a:r>
              <a:rPr lang="zh-CN" altLang="en-US" dirty="0" smtClean="0">
                <a:latin typeface="微软雅黑" pitchFamily="34" charset="-122"/>
              </a:rPr>
              <a:t>。</a:t>
            </a:r>
            <a:endParaRPr lang="zh-CN" altLang="en-US" dirty="0" smtClean="0"/>
          </a:p>
        </p:txBody>
      </p:sp>
    </p:spTree>
  </p:cSld>
  <p:clrMapOvr>
    <a:masterClrMapping/>
  </p:clrMapOvr>
  <p:transition spd="slow"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COCOMO 81</a:t>
            </a:r>
            <a:r>
              <a:rPr dirty="0" smtClean="0"/>
              <a:t>模型</a:t>
            </a:r>
            <a:endParaRPr dirty="0"/>
          </a:p>
        </p:txBody>
      </p:sp>
      <p:sp>
        <p:nvSpPr>
          <p:cNvPr id="75779" name="内容占位符 2"/>
          <p:cNvSpPr>
            <a:spLocks noGrp="1"/>
          </p:cNvSpPr>
          <p:nvPr>
            <p:ph idx="1"/>
          </p:nvPr>
        </p:nvSpPr>
        <p:spPr/>
        <p:txBody>
          <a:bodyPr>
            <a:normAutofit/>
          </a:bodyPr>
          <a:lstStyle/>
          <a:p>
            <a:pPr>
              <a:lnSpc>
                <a:spcPct val="100000"/>
              </a:lnSpc>
              <a:buFont typeface="Arial" pitchFamily="34" charset="0"/>
              <a:buChar char="•"/>
              <a:defRPr/>
            </a:pPr>
            <a:r>
              <a:rPr lang="en-US" altLang="zh-CN" dirty="0" smtClean="0"/>
              <a:t>COCOMO 81</a:t>
            </a:r>
            <a:r>
              <a:rPr lang="zh-CN" altLang="en-US" dirty="0" smtClean="0"/>
              <a:t>模型在成本估算实践中受到重视和推广。按其详细程度可以分为三级：</a:t>
            </a:r>
          </a:p>
          <a:p>
            <a:pPr lvl="1">
              <a:lnSpc>
                <a:spcPct val="100000"/>
              </a:lnSpc>
              <a:spcBef>
                <a:spcPts val="600"/>
              </a:spcBef>
              <a:spcAft>
                <a:spcPts val="600"/>
              </a:spcAft>
              <a:buFont typeface="Arial" pitchFamily="34" charset="0"/>
              <a:buChar char="–"/>
              <a:defRPr/>
            </a:pPr>
            <a:r>
              <a:rPr lang="zh-CN" altLang="en-US" sz="2000" dirty="0" smtClean="0"/>
              <a:t>基本</a:t>
            </a:r>
            <a:r>
              <a:rPr lang="en-US" altLang="zh-CN" sz="2000" dirty="0" smtClean="0"/>
              <a:t>COCOMO 81</a:t>
            </a:r>
            <a:r>
              <a:rPr lang="zh-CN" altLang="en-US" sz="2000" dirty="0" smtClean="0"/>
              <a:t>模型</a:t>
            </a:r>
            <a:endParaRPr lang="en-US" altLang="zh-CN" sz="2000" dirty="0" smtClean="0"/>
          </a:p>
          <a:p>
            <a:pPr lvl="2">
              <a:lnSpc>
                <a:spcPct val="100000"/>
              </a:lnSpc>
              <a:spcBef>
                <a:spcPts val="600"/>
              </a:spcBef>
              <a:spcAft>
                <a:spcPts val="600"/>
              </a:spcAft>
              <a:buFont typeface="Arial" pitchFamily="34" charset="0"/>
              <a:buChar char="•"/>
              <a:defRPr/>
            </a:pPr>
            <a:r>
              <a:rPr lang="zh-CN" altLang="en-US" sz="1800" dirty="0" smtClean="0"/>
              <a:t>是一个静态单变量模型，它用一个以已估算出来的原代码行数</a:t>
            </a:r>
            <a:r>
              <a:rPr lang="en-US" altLang="zh-CN" sz="1800" dirty="0" smtClean="0"/>
              <a:t>(LOC)</a:t>
            </a:r>
            <a:r>
              <a:rPr lang="zh-CN" altLang="en-US" sz="1800" dirty="0" smtClean="0"/>
              <a:t>为自变量的经验函数计算软件开发工作量。 </a:t>
            </a:r>
            <a:endParaRPr lang="en-US" altLang="zh-CN" sz="1800" dirty="0" smtClean="0"/>
          </a:p>
          <a:p>
            <a:pPr lvl="1">
              <a:lnSpc>
                <a:spcPct val="100000"/>
              </a:lnSpc>
              <a:spcBef>
                <a:spcPts val="600"/>
              </a:spcBef>
              <a:spcAft>
                <a:spcPts val="600"/>
              </a:spcAft>
              <a:buFont typeface="Arial" pitchFamily="34" charset="0"/>
              <a:buChar char="–"/>
              <a:defRPr/>
            </a:pPr>
            <a:r>
              <a:rPr lang="zh-CN" altLang="en-US" sz="2000" dirty="0" smtClean="0"/>
              <a:t>中级</a:t>
            </a:r>
            <a:r>
              <a:rPr lang="en-US" altLang="zh-CN" sz="2000" dirty="0" smtClean="0"/>
              <a:t>COCOMO 81</a:t>
            </a:r>
            <a:r>
              <a:rPr lang="zh-CN" altLang="en-US" sz="2000" dirty="0" smtClean="0"/>
              <a:t>模型</a:t>
            </a:r>
            <a:endParaRPr lang="en-US" altLang="zh-CN" sz="2000" dirty="0" smtClean="0"/>
          </a:p>
          <a:p>
            <a:pPr lvl="2">
              <a:lnSpc>
                <a:spcPct val="100000"/>
              </a:lnSpc>
              <a:spcBef>
                <a:spcPts val="600"/>
              </a:spcBef>
              <a:spcAft>
                <a:spcPts val="600"/>
              </a:spcAft>
              <a:buFont typeface="Arial" pitchFamily="34" charset="0"/>
              <a:buChar char="•"/>
              <a:defRPr/>
            </a:pPr>
            <a:r>
              <a:rPr lang="zh-CN" altLang="en-US" sz="1800" dirty="0" smtClean="0"/>
              <a:t>在基本</a:t>
            </a:r>
            <a:r>
              <a:rPr lang="en-US" altLang="zh-CN" sz="1800" dirty="0" smtClean="0"/>
              <a:t>COCOMO 81</a:t>
            </a:r>
            <a:r>
              <a:rPr lang="zh-CN" altLang="en-US" sz="1800" dirty="0" smtClean="0"/>
              <a:t>模型的基础上，再用涉及产品、硬件、人员、项目等方面的影响因素调整工作量的估算。</a:t>
            </a:r>
            <a:endParaRPr lang="en-US" altLang="zh-CN" sz="1800" dirty="0" smtClean="0"/>
          </a:p>
          <a:p>
            <a:pPr lvl="1">
              <a:lnSpc>
                <a:spcPct val="100000"/>
              </a:lnSpc>
              <a:spcBef>
                <a:spcPts val="600"/>
              </a:spcBef>
              <a:spcAft>
                <a:spcPts val="600"/>
              </a:spcAft>
              <a:buFont typeface="Arial" pitchFamily="34" charset="0"/>
              <a:buChar char="–"/>
              <a:defRPr/>
            </a:pPr>
            <a:r>
              <a:rPr lang="zh-CN" altLang="en-US" sz="2000" dirty="0" smtClean="0"/>
              <a:t>详细</a:t>
            </a:r>
            <a:r>
              <a:rPr lang="en-US" altLang="zh-CN" sz="2000" dirty="0" smtClean="0"/>
              <a:t>COCOMO81 </a:t>
            </a:r>
            <a:r>
              <a:rPr lang="zh-CN" altLang="en-US" sz="2000" dirty="0" smtClean="0"/>
              <a:t>模型</a:t>
            </a:r>
            <a:endParaRPr lang="en-US" altLang="zh-CN" sz="2000" dirty="0" smtClean="0"/>
          </a:p>
          <a:p>
            <a:pPr lvl="2">
              <a:lnSpc>
                <a:spcPct val="100000"/>
              </a:lnSpc>
              <a:spcBef>
                <a:spcPts val="600"/>
              </a:spcBef>
              <a:spcAft>
                <a:spcPts val="600"/>
              </a:spcAft>
              <a:buFont typeface="Arial" pitchFamily="34" charset="0"/>
              <a:buChar char="•"/>
              <a:defRPr/>
            </a:pPr>
            <a:r>
              <a:rPr lang="zh-CN" altLang="en-US" sz="1800" dirty="0" smtClean="0"/>
              <a:t>包括中间</a:t>
            </a:r>
            <a:r>
              <a:rPr lang="en-US" altLang="zh-CN" sz="1800" dirty="0" smtClean="0"/>
              <a:t>COCOMO 81</a:t>
            </a:r>
            <a:r>
              <a:rPr lang="zh-CN" altLang="en-US" sz="1800" dirty="0" smtClean="0"/>
              <a:t>模型的所有特性，但进一步考虑了系统的分层和软件过程中每一步骤（如分析、设计）的影响，给出了更详细的分层、分阶段的工作量因素分级表。</a:t>
            </a:r>
          </a:p>
          <a:p>
            <a:pPr>
              <a:lnSpc>
                <a:spcPct val="100000"/>
              </a:lnSpc>
              <a:buFont typeface="Arial" pitchFamily="34" charset="0"/>
              <a:buChar char="•"/>
              <a:defRPr/>
            </a:pPr>
            <a:endParaRPr lang="zh-CN" altLang="en-US"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3"/>
          <p:cNvSpPr txBox="1">
            <a:spLocks noChangeArrowheads="1"/>
          </p:cNvSpPr>
          <p:nvPr/>
        </p:nvSpPr>
        <p:spPr bwMode="ltGray">
          <a:xfrm>
            <a:off x="827088" y="1270000"/>
            <a:ext cx="7056437" cy="2276475"/>
          </a:xfrm>
          <a:prstGeom prst="rect">
            <a:avLst/>
          </a:prstGeom>
          <a:noFill/>
          <a:ln w="9525" algn="ctr">
            <a:noFill/>
            <a:miter lim="800000"/>
            <a:headEnd/>
            <a:tailEnd/>
          </a:ln>
          <a:effectLst>
            <a:prstShdw prst="shdw17" dist="17961" dir="2700000">
              <a:srgbClr val="7A8E99"/>
            </a:prstShdw>
          </a:effectLst>
        </p:spPr>
        <p:txBody>
          <a:bodyPr>
            <a:spAutoFit/>
          </a:bodyPr>
          <a:lstStyle/>
          <a:p>
            <a:pPr marL="342900" indent="-342900" eaLnBrk="1" hangingPunct="1"/>
            <a:r>
              <a:rPr lang="zh-CN" altLang="en-US" dirty="0">
                <a:solidFill>
                  <a:schemeClr val="tx2"/>
                </a:solidFill>
                <a:latin typeface="微软雅黑" pitchFamily="34" charset="-122"/>
                <a:ea typeface="微软雅黑" pitchFamily="34" charset="-122"/>
              </a:rPr>
              <a:t>   估算公式：</a:t>
            </a:r>
            <a:r>
              <a:rPr lang="zh-CN" altLang="en-US" sz="2000" dirty="0">
                <a:solidFill>
                  <a:schemeClr val="tx2"/>
                </a:solidFill>
                <a:latin typeface="微软雅黑" pitchFamily="34" charset="-122"/>
                <a:ea typeface="微软雅黑" pitchFamily="34" charset="-122"/>
              </a:rPr>
              <a:t>                                              </a:t>
            </a:r>
            <a:r>
              <a:rPr lang="zh-CN" altLang="en-US" sz="1600" dirty="0">
                <a:solidFill>
                  <a:schemeClr val="tx2"/>
                </a:solidFill>
                <a:latin typeface="微软雅黑" pitchFamily="34" charset="-122"/>
                <a:ea typeface="微软雅黑" pitchFamily="34" charset="-122"/>
              </a:rPr>
              <a:t>（式</a:t>
            </a:r>
            <a:r>
              <a:rPr lang="en-US" altLang="zh-CN" sz="1600" dirty="0">
                <a:solidFill>
                  <a:schemeClr val="tx2"/>
                </a:solidFill>
                <a:latin typeface="微软雅黑" pitchFamily="34" charset="-122"/>
                <a:ea typeface="微软雅黑" pitchFamily="34" charset="-122"/>
              </a:rPr>
              <a:t>17</a:t>
            </a:r>
            <a:r>
              <a:rPr lang="zh-CN" altLang="en-US" sz="1600" dirty="0">
                <a:solidFill>
                  <a:schemeClr val="tx2"/>
                </a:solidFill>
                <a:latin typeface="微软雅黑" pitchFamily="34" charset="-122"/>
                <a:ea typeface="微软雅黑" pitchFamily="34" charset="-122"/>
              </a:rPr>
              <a:t>）</a:t>
            </a:r>
          </a:p>
          <a:p>
            <a:pPr marL="342900" indent="-342900" eaLnBrk="1" hangingPunct="1"/>
            <a:r>
              <a:rPr lang="zh-CN" altLang="en-US" sz="1600" dirty="0">
                <a:solidFill>
                  <a:schemeClr val="tx2"/>
                </a:solidFill>
                <a:latin typeface="微软雅黑" pitchFamily="34" charset="-122"/>
                <a:ea typeface="微软雅黑" pitchFamily="34" charset="-122"/>
              </a:rPr>
              <a:t>                                                                               （式</a:t>
            </a:r>
            <a:r>
              <a:rPr lang="en-US" altLang="zh-CN" sz="1600" dirty="0">
                <a:solidFill>
                  <a:schemeClr val="tx2"/>
                </a:solidFill>
                <a:latin typeface="微软雅黑" pitchFamily="34" charset="-122"/>
                <a:ea typeface="微软雅黑" pitchFamily="34" charset="-122"/>
              </a:rPr>
              <a:t>18</a:t>
            </a:r>
            <a:r>
              <a:rPr lang="zh-CN" altLang="en-US" sz="1600" dirty="0">
                <a:solidFill>
                  <a:schemeClr val="tx2"/>
                </a:solidFill>
                <a:latin typeface="微软雅黑" pitchFamily="34" charset="-122"/>
                <a:ea typeface="微软雅黑" pitchFamily="34" charset="-122"/>
              </a:rPr>
              <a:t>）</a:t>
            </a:r>
          </a:p>
          <a:p>
            <a:pPr marL="342900" indent="-342900" eaLnBrk="1" hangingPunct="1"/>
            <a:r>
              <a:rPr lang="zh-CN" altLang="en-US" sz="1600" dirty="0">
                <a:solidFill>
                  <a:schemeClr val="tx2"/>
                </a:solidFill>
                <a:latin typeface="微软雅黑" pitchFamily="34" charset="-122"/>
                <a:ea typeface="微软雅黑" pitchFamily="34" charset="-122"/>
              </a:rPr>
              <a:t>                                                                               （式</a:t>
            </a:r>
            <a:r>
              <a:rPr lang="en-US" altLang="zh-CN" sz="1600" dirty="0">
                <a:solidFill>
                  <a:schemeClr val="tx2"/>
                </a:solidFill>
                <a:latin typeface="微软雅黑" pitchFamily="34" charset="-122"/>
                <a:ea typeface="微软雅黑" pitchFamily="34" charset="-122"/>
              </a:rPr>
              <a:t>19</a:t>
            </a:r>
            <a:r>
              <a:rPr lang="zh-CN" altLang="en-US" sz="1600" dirty="0">
                <a:solidFill>
                  <a:schemeClr val="tx2"/>
                </a:solidFill>
                <a:latin typeface="微软雅黑" pitchFamily="34" charset="-122"/>
                <a:ea typeface="微软雅黑" pitchFamily="34" charset="-122"/>
              </a:rPr>
              <a:t>）</a:t>
            </a:r>
          </a:p>
          <a:p>
            <a:pPr marL="342900" indent="-342900" eaLnBrk="1" hangingPunct="1"/>
            <a:endParaRPr lang="zh-CN" altLang="en-US" sz="1600" dirty="0">
              <a:solidFill>
                <a:schemeClr val="tx2"/>
              </a:solidFill>
              <a:latin typeface="微软雅黑" pitchFamily="34" charset="-122"/>
              <a:ea typeface="微软雅黑" pitchFamily="34" charset="-122"/>
            </a:endParaRPr>
          </a:p>
          <a:p>
            <a:pPr marL="342900" indent="-342900" eaLnBrk="1" hangingPunct="1"/>
            <a:endParaRPr lang="en-US" altLang="zh-CN" dirty="0">
              <a:solidFill>
                <a:schemeClr val="tx2"/>
              </a:solidFill>
              <a:latin typeface="微软雅黑" pitchFamily="34" charset="-122"/>
              <a:ea typeface="微软雅黑" pitchFamily="34" charset="-122"/>
            </a:endParaRPr>
          </a:p>
          <a:p>
            <a:pPr marL="342900" indent="-342900" eaLnBrk="1" hangingPunct="1"/>
            <a:r>
              <a:rPr lang="zh-CN" altLang="en-US" dirty="0">
                <a:solidFill>
                  <a:schemeClr val="tx2"/>
                </a:solidFill>
                <a:latin typeface="微软雅黑" pitchFamily="34" charset="-122"/>
                <a:ea typeface="微软雅黑" pitchFamily="34" charset="-122"/>
              </a:rPr>
              <a:t>其中：</a:t>
            </a:r>
            <a:r>
              <a:rPr lang="en-US" altLang="zh-CN" dirty="0">
                <a:solidFill>
                  <a:schemeClr val="tx2"/>
                </a:solidFill>
                <a:latin typeface="微软雅黑" pitchFamily="34" charset="-122"/>
                <a:ea typeface="微软雅黑" pitchFamily="34" charset="-122"/>
              </a:rPr>
              <a:t>KLOC</a:t>
            </a:r>
            <a:r>
              <a:rPr lang="zh-CN" altLang="en-US" dirty="0">
                <a:solidFill>
                  <a:schemeClr val="tx2"/>
                </a:solidFill>
                <a:latin typeface="微软雅黑" pitchFamily="34" charset="-122"/>
                <a:ea typeface="微软雅黑" pitchFamily="34" charset="-122"/>
              </a:rPr>
              <a:t>为估算的代码行，</a:t>
            </a:r>
            <a:r>
              <a:rPr lang="en-US" altLang="zh-CN" dirty="0">
                <a:solidFill>
                  <a:schemeClr val="tx2"/>
                </a:solidFill>
                <a:latin typeface="微软雅黑" pitchFamily="34" charset="-122"/>
                <a:ea typeface="微软雅黑" pitchFamily="34" charset="-122"/>
              </a:rPr>
              <a:t>E</a:t>
            </a:r>
            <a:r>
              <a:rPr lang="zh-CN" altLang="en-US" dirty="0">
                <a:solidFill>
                  <a:schemeClr val="tx2"/>
                </a:solidFill>
                <a:latin typeface="微软雅黑" pitchFamily="34" charset="-122"/>
                <a:ea typeface="微软雅黑" pitchFamily="34" charset="-122"/>
              </a:rPr>
              <a:t>为开发所需的工作量（人月），</a:t>
            </a:r>
            <a:r>
              <a:rPr lang="en-US" altLang="zh-CN" dirty="0">
                <a:solidFill>
                  <a:schemeClr val="tx2"/>
                </a:solidFill>
                <a:latin typeface="微软雅黑" pitchFamily="34" charset="-122"/>
                <a:ea typeface="微软雅黑" pitchFamily="34" charset="-122"/>
              </a:rPr>
              <a:t>D</a:t>
            </a:r>
            <a:r>
              <a:rPr lang="zh-CN" altLang="en-US" dirty="0">
                <a:solidFill>
                  <a:schemeClr val="tx2"/>
                </a:solidFill>
                <a:latin typeface="微软雅黑" pitchFamily="34" charset="-122"/>
                <a:ea typeface="微软雅黑" pitchFamily="34" charset="-122"/>
              </a:rPr>
              <a:t>为所需的开发时间（月），</a:t>
            </a:r>
            <a:r>
              <a:rPr lang="en-US" altLang="zh-CN" dirty="0">
                <a:solidFill>
                  <a:schemeClr val="tx2"/>
                </a:solidFill>
                <a:latin typeface="微软雅黑" pitchFamily="34" charset="-122"/>
                <a:ea typeface="微软雅黑" pitchFamily="34" charset="-122"/>
              </a:rPr>
              <a:t>P</a:t>
            </a:r>
            <a:r>
              <a:rPr lang="zh-CN" altLang="en-US" dirty="0">
                <a:solidFill>
                  <a:schemeClr val="tx2"/>
                </a:solidFill>
                <a:latin typeface="微软雅黑" pitchFamily="34" charset="-122"/>
                <a:ea typeface="微软雅黑" pitchFamily="34" charset="-122"/>
              </a:rPr>
              <a:t>为人员数。</a:t>
            </a:r>
            <a:r>
              <a:rPr lang="en-US" altLang="zh-CN" dirty="0">
                <a:solidFill>
                  <a:schemeClr val="tx2"/>
                </a:solidFill>
                <a:latin typeface="微软雅黑" pitchFamily="34" charset="-122"/>
                <a:ea typeface="微软雅黑" pitchFamily="34" charset="-122"/>
              </a:rPr>
              <a:t>a</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b</a:t>
            </a:r>
            <a:r>
              <a:rPr lang="zh-CN" altLang="en-US" dirty="0">
                <a:solidFill>
                  <a:schemeClr val="tx2"/>
                </a:solidFill>
                <a:latin typeface="微软雅黑" pitchFamily="34" charset="-122"/>
                <a:ea typeface="微软雅黑" pitchFamily="34" charset="-122"/>
              </a:rPr>
              <a:t>、</a:t>
            </a:r>
            <a:r>
              <a:rPr lang="en-US" altLang="zh-CN" dirty="0">
                <a:solidFill>
                  <a:schemeClr val="tx2"/>
                </a:solidFill>
                <a:latin typeface="微软雅黑" pitchFamily="34" charset="-122"/>
                <a:ea typeface="微软雅黑" pitchFamily="34" charset="-122"/>
              </a:rPr>
              <a:t>c</a:t>
            </a:r>
            <a:r>
              <a:rPr lang="zh-CN" altLang="en-US" dirty="0">
                <a:solidFill>
                  <a:schemeClr val="tx2"/>
                </a:solidFill>
                <a:latin typeface="微软雅黑" pitchFamily="34" charset="-122"/>
                <a:ea typeface="微软雅黑" pitchFamily="34" charset="-122"/>
              </a:rPr>
              <a:t>、和</a:t>
            </a:r>
            <a:r>
              <a:rPr lang="en-US" altLang="zh-CN" dirty="0">
                <a:solidFill>
                  <a:schemeClr val="tx2"/>
                </a:solidFill>
                <a:latin typeface="微软雅黑" pitchFamily="34" charset="-122"/>
                <a:ea typeface="微软雅黑" pitchFamily="34" charset="-122"/>
              </a:rPr>
              <a:t>d</a:t>
            </a:r>
            <a:r>
              <a:rPr lang="zh-CN" altLang="en-US" dirty="0">
                <a:solidFill>
                  <a:schemeClr val="tx2"/>
                </a:solidFill>
                <a:latin typeface="微软雅黑" pitchFamily="34" charset="-122"/>
                <a:ea typeface="微软雅黑" pitchFamily="34" charset="-122"/>
              </a:rPr>
              <a:t>与不同软件项目类型有关，见表</a:t>
            </a:r>
            <a:r>
              <a:rPr lang="en-US" altLang="zh-CN" dirty="0">
                <a:solidFill>
                  <a:schemeClr val="tx2"/>
                </a:solidFill>
                <a:latin typeface="微软雅黑" pitchFamily="34" charset="-122"/>
                <a:ea typeface="微软雅黑" pitchFamily="34" charset="-122"/>
              </a:rPr>
              <a:t>11</a:t>
            </a:r>
            <a:r>
              <a:rPr lang="zh-CN" altLang="en-US" dirty="0">
                <a:solidFill>
                  <a:schemeClr val="tx2"/>
                </a:solidFill>
                <a:latin typeface="微软雅黑" pitchFamily="34" charset="-122"/>
                <a:ea typeface="微软雅黑" pitchFamily="34" charset="-122"/>
              </a:rPr>
              <a:t>。</a:t>
            </a:r>
            <a:r>
              <a:rPr lang="zh-CN" altLang="en-US" sz="2000" b="1" dirty="0">
                <a:solidFill>
                  <a:schemeClr val="tx2"/>
                </a:solidFill>
                <a:latin typeface="微软雅黑" pitchFamily="34" charset="-122"/>
                <a:ea typeface="微软雅黑" pitchFamily="34" charset="-122"/>
              </a:rPr>
              <a:t>                         </a:t>
            </a:r>
          </a:p>
        </p:txBody>
      </p:sp>
      <p:sp>
        <p:nvSpPr>
          <p:cNvPr id="3078"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3079"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3080" name="Rectangle 15"/>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3081" name="Rectangle 17"/>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3074" name="Object 16"/>
          <p:cNvGraphicFramePr>
            <a:graphicFrameLocks noChangeAspect="1"/>
          </p:cNvGraphicFramePr>
          <p:nvPr/>
        </p:nvGraphicFramePr>
        <p:xfrm>
          <a:off x="2936875" y="1270000"/>
          <a:ext cx="2179638" cy="288925"/>
        </p:xfrm>
        <a:graphic>
          <a:graphicData uri="http://schemas.openxmlformats.org/presentationml/2006/ole">
            <p:oleObj spid="_x0000_s60418" name="公式" r:id="rId4" imgW="1054080" imgH="241200" progId="Equation.3">
              <p:embed/>
            </p:oleObj>
          </a:graphicData>
        </a:graphic>
      </p:graphicFrame>
      <p:sp>
        <p:nvSpPr>
          <p:cNvPr id="3082" name="Rectangle 19"/>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3075" name="Object 18"/>
          <p:cNvGraphicFramePr>
            <a:graphicFrameLocks noChangeAspect="1"/>
          </p:cNvGraphicFramePr>
          <p:nvPr/>
        </p:nvGraphicFramePr>
        <p:xfrm>
          <a:off x="2857488" y="1628775"/>
          <a:ext cx="2016125" cy="288925"/>
        </p:xfrm>
        <a:graphic>
          <a:graphicData uri="http://schemas.openxmlformats.org/presentationml/2006/ole">
            <p:oleObj spid="_x0000_s60419" name="公式" r:id="rId5" imgW="774364" imgH="241195" progId="Equation.3">
              <p:embed/>
            </p:oleObj>
          </a:graphicData>
        </a:graphic>
      </p:graphicFrame>
      <p:sp>
        <p:nvSpPr>
          <p:cNvPr id="3083" name="Rectangle 21"/>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3076" name="Object 20"/>
          <p:cNvGraphicFramePr>
            <a:graphicFrameLocks noChangeAspect="1"/>
          </p:cNvGraphicFramePr>
          <p:nvPr/>
        </p:nvGraphicFramePr>
        <p:xfrm>
          <a:off x="2784475" y="1946275"/>
          <a:ext cx="2281238" cy="493713"/>
        </p:xfrm>
        <a:graphic>
          <a:graphicData uri="http://schemas.openxmlformats.org/presentationml/2006/ole">
            <p:oleObj spid="_x0000_s60420" name="公式" r:id="rId6" imgW="545760" imgH="304560" progId="Equation.3">
              <p:embed/>
            </p:oleObj>
          </a:graphicData>
        </a:graphic>
      </p:graphicFrame>
      <p:graphicFrame>
        <p:nvGraphicFramePr>
          <p:cNvPr id="341358" name="Group 366"/>
          <p:cNvGraphicFramePr>
            <a:graphicFrameLocks noGrp="1"/>
          </p:cNvGraphicFramePr>
          <p:nvPr/>
        </p:nvGraphicFramePr>
        <p:xfrm>
          <a:off x="971550" y="3590925"/>
          <a:ext cx="6911975" cy="1219240"/>
        </p:xfrm>
        <a:graphic>
          <a:graphicData uri="http://schemas.openxmlformats.org/drawingml/2006/table">
            <a:tbl>
              <a:tblPr/>
              <a:tblGrid>
                <a:gridCol w="2260600"/>
                <a:gridCol w="1149350"/>
                <a:gridCol w="1201738"/>
                <a:gridCol w="996950"/>
                <a:gridCol w="1303337"/>
              </a:tblGrid>
              <a:tr h="304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2"/>
                          </a:solidFill>
                          <a:effectLst/>
                          <a:latin typeface="微软雅黑" pitchFamily="34" charset="-122"/>
                          <a:ea typeface="微软雅黑" pitchFamily="34" charset="-122"/>
                        </a:rPr>
                        <a:t>项目类型</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a</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b</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c</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d</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r>
              <a:tr h="304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2"/>
                          </a:solidFill>
                          <a:effectLst/>
                          <a:latin typeface="微软雅黑" pitchFamily="34" charset="-122"/>
                          <a:ea typeface="微软雅黑" pitchFamily="34" charset="-122"/>
                        </a:rPr>
                        <a:t>组织型</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2.4</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1.05</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2.5</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0.38</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2"/>
                          </a:solidFill>
                          <a:effectLst/>
                          <a:latin typeface="微软雅黑" pitchFamily="34" charset="-122"/>
                          <a:ea typeface="微软雅黑" pitchFamily="34" charset="-122"/>
                        </a:rPr>
                        <a:t>半独立型</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3.0</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1.12</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2.5</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0.35</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2"/>
                          </a:solidFill>
                          <a:effectLst/>
                          <a:latin typeface="微软雅黑" pitchFamily="34" charset="-122"/>
                          <a:ea typeface="微软雅黑" pitchFamily="34" charset="-122"/>
                        </a:rPr>
                        <a:t>嵌入型</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3.6</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1.20</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2.5</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2"/>
                          </a:solidFill>
                          <a:effectLst/>
                          <a:latin typeface="微软雅黑" pitchFamily="34" charset="-122"/>
                          <a:ea typeface="微软雅黑" pitchFamily="34" charset="-122"/>
                        </a:rPr>
                        <a:t>0.32</a:t>
                      </a:r>
                    </a:p>
                  </a:txBody>
                  <a:tcPr marL="91441" marR="91441"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41356" name="Group 364"/>
          <p:cNvGraphicFramePr>
            <a:graphicFrameLocks noGrp="1"/>
          </p:cNvGraphicFramePr>
          <p:nvPr/>
        </p:nvGraphicFramePr>
        <p:xfrm>
          <a:off x="969963" y="5037138"/>
          <a:ext cx="6913563" cy="1416106"/>
        </p:xfrm>
        <a:graphic>
          <a:graphicData uri="http://schemas.openxmlformats.org/drawingml/2006/table">
            <a:tbl>
              <a:tblPr/>
              <a:tblGrid>
                <a:gridCol w="854075"/>
                <a:gridCol w="509588"/>
                <a:gridCol w="508000"/>
                <a:gridCol w="852487"/>
                <a:gridCol w="768350"/>
                <a:gridCol w="3421063"/>
              </a:tblGrid>
              <a:tr h="28866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2"/>
                          </a:solidFill>
                          <a:effectLst/>
                          <a:latin typeface="微软雅黑" pitchFamily="34" charset="-122"/>
                          <a:ea typeface="微软雅黑" pitchFamily="34" charset="-122"/>
                          <a:cs typeface="宋体" charset="-122"/>
                        </a:rPr>
                        <a:t>项目类型</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gridSpan="5">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特点</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4374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规模</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变动</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工期</a:t>
                      </a:r>
                      <a:r>
                        <a:rPr kumimoji="0" lang="en-US" altLang="zh-CN"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a:t>
                      </a: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约束</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开发环境</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应用场景</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r>
              <a:tr h="24374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组织型</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小</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小</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不紧</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稳定</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以数据处理为核心的企业级小型应用系统</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374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半独立型</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适中</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适中</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适中</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适中</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大型分布式企业级应用或算法较为复杂的桌面软件</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1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嵌入型</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大</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大</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2"/>
                          </a:solidFill>
                          <a:effectLst/>
                          <a:latin typeface="微软雅黑" pitchFamily="34" charset="-122"/>
                          <a:ea typeface="微软雅黑" pitchFamily="34" charset="-122"/>
                          <a:cs typeface="宋体" charset="-122"/>
                        </a:rPr>
                        <a:t>紧</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2"/>
                          </a:solidFill>
                          <a:effectLst/>
                          <a:latin typeface="微软雅黑" pitchFamily="34" charset="-122"/>
                          <a:ea typeface="微软雅黑" pitchFamily="34" charset="-122"/>
                          <a:cs typeface="宋体" charset="-122"/>
                        </a:rPr>
                        <a:t>涉及硬件</a:t>
                      </a: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2"/>
                          </a:solidFill>
                          <a:effectLst/>
                          <a:latin typeface="微软雅黑" pitchFamily="34" charset="-122"/>
                          <a:ea typeface="微软雅黑" pitchFamily="34" charset="-122"/>
                          <a:cs typeface="宋体" charset="-122"/>
                        </a:rPr>
                        <a:t>与</a:t>
                      </a:r>
                      <a:r>
                        <a:rPr kumimoji="0" lang="zh-CN" altLang="en-US" sz="1000" b="0" i="0" u="none" strike="noStrike" cap="none" normalizeH="0" baseline="0" dirty="0" smtClean="0">
                          <a:ln>
                            <a:noFill/>
                          </a:ln>
                          <a:solidFill>
                            <a:schemeClr val="tx2"/>
                          </a:solidFill>
                          <a:effectLst/>
                          <a:latin typeface="微软雅黑" pitchFamily="34" charset="-122"/>
                          <a:ea typeface="微软雅黑" pitchFamily="34" charset="-122"/>
                          <a:cs typeface="Times New Roman" pitchFamily="18" charset="0"/>
                        </a:rPr>
                        <a:t>复杂的硬件设备紧密结合，</a:t>
                      </a:r>
                      <a:r>
                        <a:rPr kumimoji="0" lang="zh-CN" altLang="en-US" sz="1000" b="0" i="0" u="none" strike="noStrike" cap="none" normalizeH="0" baseline="0" dirty="0" smtClean="0">
                          <a:ln>
                            <a:noFill/>
                          </a:ln>
                          <a:solidFill>
                            <a:schemeClr val="tx2"/>
                          </a:solidFill>
                          <a:effectLst/>
                          <a:latin typeface="微软雅黑" pitchFamily="34" charset="-122"/>
                          <a:ea typeface="微软雅黑" pitchFamily="34" charset="-122"/>
                          <a:cs typeface="宋体" charset="-122"/>
                        </a:rPr>
                        <a:t>可靠性、快速性要求高，算法复杂的实时系统</a:t>
                      </a:r>
                      <a:endParaRPr kumimoji="0" lang="zh-CN" altLang="en-US" sz="1000" b="0" i="0" u="none" strike="noStrike" cap="none" normalizeH="0" baseline="0" dirty="0" smtClean="0">
                        <a:ln>
                          <a:noFill/>
                        </a:ln>
                        <a:solidFill>
                          <a:schemeClr val="tx2"/>
                        </a:solidFill>
                        <a:effectLst/>
                        <a:latin typeface="微软雅黑" pitchFamily="34" charset="-122"/>
                        <a:ea typeface="微软雅黑" pitchFamily="34" charset="-122"/>
                      </a:endParaRPr>
                    </a:p>
                  </a:txBody>
                  <a:tcPr marT="45680" marB="456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156" name="标题 4"/>
          <p:cNvSpPr>
            <a:spLocks noGrp="1"/>
          </p:cNvSpPr>
          <p:nvPr>
            <p:ph type="title"/>
          </p:nvPr>
        </p:nvSpPr>
        <p:spPr/>
        <p:txBody>
          <a:bodyPr/>
          <a:lstStyle/>
          <a:p>
            <a:pPr marL="342900" indent="-342900"/>
            <a:r>
              <a:rPr lang="zh-CN" altLang="en-US" b="1" dirty="0" smtClean="0">
                <a:solidFill>
                  <a:schemeClr val="accent3"/>
                </a:solidFill>
                <a:latin typeface="微软雅黑" pitchFamily="34" charset="-122"/>
              </a:rPr>
              <a:t>基本</a:t>
            </a:r>
            <a:r>
              <a:rPr lang="en-US" altLang="zh-CN" b="1" dirty="0" smtClean="0">
                <a:solidFill>
                  <a:schemeClr val="accent3"/>
                </a:solidFill>
                <a:latin typeface="微软雅黑" pitchFamily="34" charset="-122"/>
              </a:rPr>
              <a:t>COCOMO</a:t>
            </a:r>
            <a:r>
              <a:rPr lang="zh-CN" altLang="en-US" b="1" dirty="0" smtClean="0">
                <a:solidFill>
                  <a:schemeClr val="accent3"/>
                </a:solidFill>
                <a:latin typeface="微软雅黑" pitchFamily="34" charset="-122"/>
              </a:rPr>
              <a:t>模型</a:t>
            </a:r>
            <a:endParaRPr lang="zh-CN" altLang="en-US" dirty="0" smtClean="0">
              <a:solidFill>
                <a:schemeClr val="accent3"/>
              </a:solidFill>
            </a:endParaRPr>
          </a:p>
        </p:txBody>
      </p:sp>
    </p:spTree>
  </p:cSld>
  <p:clrMapOvr>
    <a:masterClrMapping/>
  </p:clrMapOvr>
  <p:transition spd="slow"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Text Box 3"/>
          <p:cNvSpPr txBox="1">
            <a:spLocks noChangeArrowheads="1"/>
          </p:cNvSpPr>
          <p:nvPr/>
        </p:nvSpPr>
        <p:spPr bwMode="ltGray">
          <a:xfrm>
            <a:off x="828675" y="1268413"/>
            <a:ext cx="7056438" cy="2586037"/>
          </a:xfrm>
          <a:prstGeom prst="rect">
            <a:avLst/>
          </a:prstGeom>
          <a:noFill/>
          <a:ln>
            <a:noFill/>
          </a:ln>
          <a:effectLst>
            <a:prstShdw prst="shdw17" dist="17961" dir="2700000">
              <a:srgbClr val="CCECFF">
                <a:gamma/>
                <a:shade val="60000"/>
                <a:invGamma/>
              </a:srgbClr>
            </a:prstShdw>
          </a:effectLst>
          <a:extLst>
            <a:ext uri="{909E8E84-426E-40DD-AFC4-6F175D3DCCD1}"/>
            <a:ext uri="{91240B29-F687-4F45-9708-019B960494DF}"/>
          </a:extLst>
        </p:spPr>
        <p:txBody>
          <a:bodyPr>
            <a:spAutoFit/>
          </a:bodyPr>
          <a:lstStyle>
            <a:lvl1pPr marL="342900" indent="-342900" eaLnBrk="0" hangingPunct="0">
              <a:defRPr>
                <a:solidFill>
                  <a:schemeClr val="tx1"/>
                </a:solidFill>
                <a:latin typeface="Arial" charset="0"/>
                <a:ea typeface="宋体" charset="-122"/>
              </a:defRPr>
            </a:lvl1pPr>
            <a:lvl2pPr marL="522288" indent="-342900" eaLnBrk="0" hangingPunct="0">
              <a:defRPr>
                <a:solidFill>
                  <a:schemeClr val="tx1"/>
                </a:solidFill>
                <a:latin typeface="Arial" charset="0"/>
                <a:ea typeface="宋体" charset="-122"/>
              </a:defRPr>
            </a:lvl2pPr>
            <a:lvl3pPr marL="1778000" indent="-342900" eaLnBrk="0" hangingPunct="0">
              <a:defRPr>
                <a:solidFill>
                  <a:schemeClr val="tx1"/>
                </a:solidFill>
                <a:latin typeface="Arial" charset="0"/>
                <a:ea typeface="宋体" charset="-122"/>
              </a:defRPr>
            </a:lvl3pPr>
            <a:lvl4pPr marL="1957388" indent="-342900" eaLnBrk="0" hangingPunct="0">
              <a:defRPr>
                <a:solidFill>
                  <a:schemeClr val="tx1"/>
                </a:solidFill>
                <a:latin typeface="Arial" charset="0"/>
                <a:ea typeface="宋体" charset="-122"/>
              </a:defRPr>
            </a:lvl4pPr>
            <a:lvl5pPr marL="2171700" indent="-342900" eaLnBrk="0" hangingPunct="0">
              <a:defRPr>
                <a:solidFill>
                  <a:schemeClr val="tx1"/>
                </a:solidFill>
                <a:latin typeface="Arial" charset="0"/>
                <a:ea typeface="宋体" charset="-122"/>
              </a:defRPr>
            </a:lvl5pPr>
            <a:lvl6pPr marL="2628900" indent="-342900" algn="ctr" eaLnBrk="0" fontAlgn="base" hangingPunct="0">
              <a:spcBef>
                <a:spcPct val="0"/>
              </a:spcBef>
              <a:spcAft>
                <a:spcPct val="0"/>
              </a:spcAft>
              <a:defRPr>
                <a:solidFill>
                  <a:schemeClr val="tx1"/>
                </a:solidFill>
                <a:latin typeface="Arial" charset="0"/>
                <a:ea typeface="宋体" charset="-122"/>
              </a:defRPr>
            </a:lvl6pPr>
            <a:lvl7pPr marL="3086100" indent="-342900" algn="ctr" eaLnBrk="0" fontAlgn="base" hangingPunct="0">
              <a:spcBef>
                <a:spcPct val="0"/>
              </a:spcBef>
              <a:spcAft>
                <a:spcPct val="0"/>
              </a:spcAft>
              <a:defRPr>
                <a:solidFill>
                  <a:schemeClr val="tx1"/>
                </a:solidFill>
                <a:latin typeface="Arial" charset="0"/>
                <a:ea typeface="宋体" charset="-122"/>
              </a:defRPr>
            </a:lvl7pPr>
            <a:lvl8pPr marL="3543300" indent="-342900" algn="ctr" eaLnBrk="0" fontAlgn="base" hangingPunct="0">
              <a:spcBef>
                <a:spcPct val="0"/>
              </a:spcBef>
              <a:spcAft>
                <a:spcPct val="0"/>
              </a:spcAft>
              <a:defRPr>
                <a:solidFill>
                  <a:schemeClr val="tx1"/>
                </a:solidFill>
                <a:latin typeface="Arial" charset="0"/>
                <a:ea typeface="宋体" charset="-122"/>
              </a:defRPr>
            </a:lvl8pPr>
            <a:lvl9pPr marL="4000500" indent="-342900" algn="ctr"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defRPr/>
            </a:pPr>
            <a:r>
              <a:rPr lang="zh-CN" altLang="en-US" dirty="0" smtClean="0">
                <a:solidFill>
                  <a:schemeClr val="tx2"/>
                </a:solidFill>
                <a:latin typeface="+mn-ea"/>
                <a:ea typeface="+mn-ea"/>
              </a:rPr>
              <a:t>在基本</a:t>
            </a:r>
            <a:r>
              <a:rPr lang="en-US" altLang="zh-CN" dirty="0" smtClean="0">
                <a:solidFill>
                  <a:schemeClr val="tx2"/>
                </a:solidFill>
                <a:latin typeface="+mn-ea"/>
                <a:ea typeface="+mn-ea"/>
              </a:rPr>
              <a:t>COCOMO</a:t>
            </a:r>
            <a:r>
              <a:rPr lang="zh-CN" altLang="en-US" dirty="0" smtClean="0">
                <a:solidFill>
                  <a:schemeClr val="tx2"/>
                </a:solidFill>
                <a:latin typeface="+mn-ea"/>
                <a:ea typeface="+mn-ea"/>
              </a:rPr>
              <a:t>模型基础上进一步考虑产品要求、硬件配置、开发人员和项目等</a:t>
            </a:r>
            <a:r>
              <a:rPr lang="en-US" altLang="zh-CN" dirty="0" smtClean="0">
                <a:solidFill>
                  <a:schemeClr val="tx2"/>
                </a:solidFill>
                <a:latin typeface="+mn-ea"/>
                <a:ea typeface="+mn-ea"/>
              </a:rPr>
              <a:t>15</a:t>
            </a:r>
            <a:r>
              <a:rPr lang="zh-CN" altLang="en-US" dirty="0" smtClean="0">
                <a:solidFill>
                  <a:schemeClr val="tx2"/>
                </a:solidFill>
                <a:latin typeface="+mn-ea"/>
                <a:ea typeface="+mn-ea"/>
              </a:rPr>
              <a:t>个因素对工作量的影响，工作量计算公式：</a:t>
            </a:r>
          </a:p>
          <a:p>
            <a:pPr eaLnBrk="1" hangingPunct="1">
              <a:lnSpc>
                <a:spcPct val="150000"/>
              </a:lnSpc>
              <a:defRPr/>
            </a:pPr>
            <a:r>
              <a:rPr lang="zh-CN" altLang="en-US" dirty="0" smtClean="0">
                <a:solidFill>
                  <a:schemeClr val="tx2"/>
                </a:solidFill>
                <a:latin typeface="+mn-ea"/>
                <a:ea typeface="+mn-ea"/>
              </a:rPr>
              <a:t>                                                           （式</a:t>
            </a:r>
            <a:r>
              <a:rPr lang="en-US" altLang="zh-CN" dirty="0" smtClean="0">
                <a:solidFill>
                  <a:schemeClr val="tx2"/>
                </a:solidFill>
                <a:latin typeface="+mn-ea"/>
                <a:ea typeface="+mn-ea"/>
              </a:rPr>
              <a:t>20</a:t>
            </a:r>
            <a:r>
              <a:rPr lang="zh-CN" altLang="en-US" dirty="0" smtClean="0">
                <a:solidFill>
                  <a:schemeClr val="tx2"/>
                </a:solidFill>
                <a:latin typeface="+mn-ea"/>
                <a:ea typeface="+mn-ea"/>
              </a:rPr>
              <a:t>）</a:t>
            </a:r>
          </a:p>
          <a:p>
            <a:pPr eaLnBrk="1" hangingPunct="1">
              <a:lnSpc>
                <a:spcPct val="150000"/>
              </a:lnSpc>
              <a:defRPr/>
            </a:pPr>
            <a:r>
              <a:rPr lang="zh-CN" altLang="en-US" dirty="0" smtClean="0">
                <a:solidFill>
                  <a:schemeClr val="tx2"/>
                </a:solidFill>
                <a:latin typeface="+mn-ea"/>
                <a:ea typeface="+mn-ea"/>
              </a:rPr>
              <a:t>                                                            （式</a:t>
            </a:r>
            <a:r>
              <a:rPr lang="en-US" altLang="zh-CN" dirty="0" smtClean="0">
                <a:solidFill>
                  <a:schemeClr val="tx2"/>
                </a:solidFill>
                <a:latin typeface="+mn-ea"/>
                <a:ea typeface="+mn-ea"/>
              </a:rPr>
              <a:t>21</a:t>
            </a:r>
            <a:r>
              <a:rPr lang="zh-CN" altLang="en-US" dirty="0" smtClean="0">
                <a:solidFill>
                  <a:schemeClr val="tx2"/>
                </a:solidFill>
                <a:latin typeface="+mn-ea"/>
                <a:ea typeface="+mn-ea"/>
              </a:rPr>
              <a:t>）</a:t>
            </a:r>
          </a:p>
          <a:p>
            <a:pPr eaLnBrk="1" hangingPunct="1">
              <a:lnSpc>
                <a:spcPct val="150000"/>
              </a:lnSpc>
              <a:defRPr/>
            </a:pPr>
            <a:endParaRPr lang="zh-CN" altLang="en-US" dirty="0" smtClean="0">
              <a:solidFill>
                <a:schemeClr val="tx2"/>
              </a:solidFill>
              <a:latin typeface="+mn-ea"/>
              <a:ea typeface="+mn-ea"/>
            </a:endParaRPr>
          </a:p>
          <a:p>
            <a:pPr eaLnBrk="1" hangingPunct="1">
              <a:lnSpc>
                <a:spcPct val="150000"/>
              </a:lnSpc>
              <a:defRPr/>
            </a:pPr>
            <a:r>
              <a:rPr lang="zh-CN" altLang="en-US" dirty="0" smtClean="0">
                <a:solidFill>
                  <a:schemeClr val="tx2"/>
                </a:solidFill>
                <a:latin typeface="+mn-ea"/>
                <a:ea typeface="+mn-ea"/>
              </a:rPr>
              <a:t>其系数</a:t>
            </a:r>
            <a:r>
              <a:rPr lang="en-US" altLang="zh-CN" dirty="0" smtClean="0">
                <a:solidFill>
                  <a:schemeClr val="tx2"/>
                </a:solidFill>
                <a:latin typeface="+mn-ea"/>
                <a:ea typeface="+mn-ea"/>
              </a:rPr>
              <a:t>a</a:t>
            </a:r>
            <a:r>
              <a:rPr lang="zh-CN" altLang="en-US" dirty="0" smtClean="0">
                <a:solidFill>
                  <a:schemeClr val="tx2"/>
                </a:solidFill>
                <a:latin typeface="+mn-ea"/>
                <a:ea typeface="+mn-ea"/>
              </a:rPr>
              <a:t>、</a:t>
            </a:r>
            <a:r>
              <a:rPr lang="en-US" altLang="zh-CN" dirty="0" smtClean="0">
                <a:solidFill>
                  <a:schemeClr val="tx2"/>
                </a:solidFill>
                <a:latin typeface="+mn-ea"/>
                <a:ea typeface="+mn-ea"/>
              </a:rPr>
              <a:t>b</a:t>
            </a:r>
            <a:r>
              <a:rPr lang="zh-CN" altLang="en-US" dirty="0" smtClean="0">
                <a:solidFill>
                  <a:schemeClr val="tx2"/>
                </a:solidFill>
                <a:latin typeface="+mn-ea"/>
                <a:ea typeface="+mn-ea"/>
              </a:rPr>
              <a:t>值有变化，</a:t>
            </a:r>
            <a:r>
              <a:rPr lang="en-US" altLang="zh-CN" dirty="0" smtClean="0">
                <a:solidFill>
                  <a:schemeClr val="tx2"/>
                </a:solidFill>
                <a:latin typeface="+mn-ea"/>
                <a:ea typeface="+mn-ea"/>
              </a:rPr>
              <a:t>c</a:t>
            </a:r>
            <a:r>
              <a:rPr lang="zh-CN" altLang="en-US" dirty="0" smtClean="0">
                <a:solidFill>
                  <a:schemeClr val="tx2"/>
                </a:solidFill>
                <a:latin typeface="+mn-ea"/>
                <a:ea typeface="+mn-ea"/>
              </a:rPr>
              <a:t>、</a:t>
            </a:r>
            <a:r>
              <a:rPr lang="en-US" altLang="zh-CN" dirty="0" smtClean="0">
                <a:solidFill>
                  <a:schemeClr val="tx2"/>
                </a:solidFill>
                <a:latin typeface="+mn-ea"/>
                <a:ea typeface="+mn-ea"/>
              </a:rPr>
              <a:t>d</a:t>
            </a:r>
            <a:r>
              <a:rPr lang="zh-CN" altLang="en-US" dirty="0" smtClean="0">
                <a:solidFill>
                  <a:schemeClr val="tx2"/>
                </a:solidFill>
                <a:latin typeface="+mn-ea"/>
                <a:ea typeface="+mn-ea"/>
              </a:rPr>
              <a:t>值不变，见表</a:t>
            </a:r>
            <a:r>
              <a:rPr lang="en-US" altLang="zh-CN" dirty="0" smtClean="0">
                <a:solidFill>
                  <a:schemeClr val="tx2"/>
                </a:solidFill>
                <a:latin typeface="+mn-ea"/>
                <a:ea typeface="+mn-ea"/>
              </a:rPr>
              <a:t>13</a:t>
            </a:r>
            <a:r>
              <a:rPr lang="zh-CN" altLang="en-US" dirty="0" smtClean="0">
                <a:solidFill>
                  <a:schemeClr val="tx2"/>
                </a:solidFill>
                <a:latin typeface="+mn-ea"/>
                <a:ea typeface="+mn-ea"/>
              </a:rPr>
              <a:t>。</a:t>
            </a:r>
          </a:p>
        </p:txBody>
      </p:sp>
      <p:sp>
        <p:nvSpPr>
          <p:cNvPr id="4102"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4103"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4104" name="Rectangle 15"/>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4105" name="Rectangle 17"/>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4098" name="Object 16"/>
          <p:cNvGraphicFramePr>
            <a:graphicFrameLocks noChangeAspect="1"/>
          </p:cNvGraphicFramePr>
          <p:nvPr/>
        </p:nvGraphicFramePr>
        <p:xfrm>
          <a:off x="1619250" y="2420938"/>
          <a:ext cx="2089150" cy="584200"/>
        </p:xfrm>
        <a:graphic>
          <a:graphicData uri="http://schemas.openxmlformats.org/presentationml/2006/ole">
            <p:oleObj spid="_x0000_s61442" name="公式" r:id="rId4" imgW="1511300" imgH="431800" progId="Equation.3">
              <p:embed/>
            </p:oleObj>
          </a:graphicData>
        </a:graphic>
      </p:graphicFrame>
      <p:sp>
        <p:nvSpPr>
          <p:cNvPr id="4106" name="Rectangle 19"/>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4099" name="Object 18"/>
          <p:cNvGraphicFramePr>
            <a:graphicFrameLocks noChangeAspect="1"/>
          </p:cNvGraphicFramePr>
          <p:nvPr/>
        </p:nvGraphicFramePr>
        <p:xfrm>
          <a:off x="1620838" y="2852738"/>
          <a:ext cx="1295400" cy="328612"/>
        </p:xfrm>
        <a:graphic>
          <a:graphicData uri="http://schemas.openxmlformats.org/presentationml/2006/ole">
            <p:oleObj spid="_x0000_s61443" name="公式" r:id="rId5" imgW="774364" imgH="241195" progId="Equation.3">
              <p:embed/>
            </p:oleObj>
          </a:graphicData>
        </a:graphic>
      </p:graphicFrame>
      <p:graphicFrame>
        <p:nvGraphicFramePr>
          <p:cNvPr id="343192" name="Group 152"/>
          <p:cNvGraphicFramePr>
            <a:graphicFrameLocks noGrp="1"/>
          </p:cNvGraphicFramePr>
          <p:nvPr/>
        </p:nvGraphicFramePr>
        <p:xfrm>
          <a:off x="5087938" y="4508500"/>
          <a:ext cx="3732212" cy="1514475"/>
        </p:xfrm>
        <a:graphic>
          <a:graphicData uri="http://schemas.openxmlformats.org/drawingml/2006/table">
            <a:tbl>
              <a:tblPr/>
              <a:tblGrid>
                <a:gridCol w="1220787"/>
                <a:gridCol w="577850"/>
                <a:gridCol w="679450"/>
                <a:gridCol w="576263"/>
                <a:gridCol w="677862"/>
              </a:tblGrid>
              <a:tr h="4286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2"/>
                          </a:solidFill>
                          <a:effectLst/>
                          <a:latin typeface="微软雅黑" pitchFamily="34" charset="-122"/>
                          <a:ea typeface="微软雅黑" pitchFamily="34" charset="-122"/>
                        </a:rPr>
                        <a:t>项目类型</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a</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b</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c</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d</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r>
              <a:tr h="3619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2"/>
                          </a:solidFill>
                          <a:effectLst/>
                          <a:latin typeface="微软雅黑" pitchFamily="34" charset="-122"/>
                          <a:ea typeface="微软雅黑" pitchFamily="34" charset="-122"/>
                        </a:rPr>
                        <a:t>组织型</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3.2</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1.05</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2.5</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0.38</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2"/>
                          </a:solidFill>
                          <a:effectLst/>
                          <a:latin typeface="微软雅黑" pitchFamily="34" charset="-122"/>
                          <a:ea typeface="微软雅黑" pitchFamily="34" charset="-122"/>
                        </a:rPr>
                        <a:t>半独立型</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3.0</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1.12</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2.5</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0.35</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2"/>
                          </a:solidFill>
                          <a:effectLst/>
                          <a:latin typeface="微软雅黑" pitchFamily="34" charset="-122"/>
                          <a:ea typeface="微软雅黑" pitchFamily="34" charset="-122"/>
                        </a:rPr>
                        <a:t>嵌入型</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2.8</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1.2</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2"/>
                          </a:solidFill>
                          <a:effectLst/>
                          <a:latin typeface="微软雅黑" pitchFamily="34" charset="-122"/>
                          <a:ea typeface="微软雅黑" pitchFamily="34" charset="-122"/>
                        </a:rPr>
                        <a:t>2.5</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2"/>
                          </a:solidFill>
                          <a:effectLst/>
                          <a:latin typeface="微软雅黑" pitchFamily="34" charset="-122"/>
                          <a:ea typeface="微软雅黑" pitchFamily="34" charset="-122"/>
                        </a:rPr>
                        <a:t>0.32</a:t>
                      </a:r>
                    </a:p>
                  </a:txBody>
                  <a:tcPr marL="91411" marR="914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43193" name="Text Box 153"/>
          <p:cNvSpPr txBox="1">
            <a:spLocks noChangeArrowheads="1"/>
          </p:cNvSpPr>
          <p:nvPr/>
        </p:nvSpPr>
        <p:spPr bwMode="ltGray">
          <a:xfrm>
            <a:off x="757238" y="3789363"/>
            <a:ext cx="4392612" cy="2169825"/>
          </a:xfrm>
          <a:prstGeom prst="rect">
            <a:avLst/>
          </a:prstGeom>
          <a:noFill/>
          <a:ln>
            <a:noFill/>
          </a:ln>
          <a:effectLst>
            <a:prstShdw prst="shdw17" dist="17961" dir="2700000">
              <a:srgbClr val="CCECFF">
                <a:gamma/>
                <a:shade val="60000"/>
                <a:invGamma/>
              </a:srgbClr>
            </a:prstShdw>
          </a:effectLst>
          <a:extLst>
            <a:ext uri="{909E8E84-426E-40DD-AFC4-6F175D3DCCD1}"/>
            <a:ext uri="{91240B29-F687-4F45-9708-019B960494DF}"/>
          </a:extLst>
        </p:spPr>
        <p:txBody>
          <a:bodyPr>
            <a:spAutoFit/>
          </a:bodyPr>
          <a:lstStyle/>
          <a:p>
            <a:pPr eaLnBrk="1" hangingPunct="1">
              <a:lnSpc>
                <a:spcPct val="150000"/>
              </a:lnSpc>
              <a:defRPr/>
            </a:pPr>
            <a:r>
              <a:rPr lang="zh-CN" altLang="en-US" dirty="0">
                <a:solidFill>
                  <a:schemeClr val="tx2"/>
                </a:solidFill>
                <a:latin typeface="+mn-ea"/>
                <a:ea typeface="+mn-ea"/>
              </a:rPr>
              <a:t>乘法因子           把各种影响因素考虑进去，修正</a:t>
            </a:r>
            <a:r>
              <a:rPr lang="en-US" altLang="zh-CN" dirty="0">
                <a:solidFill>
                  <a:schemeClr val="tx2"/>
                </a:solidFill>
                <a:latin typeface="+mn-ea"/>
                <a:ea typeface="+mn-ea"/>
              </a:rPr>
              <a:t>COCOMO</a:t>
            </a:r>
            <a:r>
              <a:rPr lang="zh-CN" altLang="en-US" dirty="0">
                <a:solidFill>
                  <a:schemeClr val="tx2"/>
                </a:solidFill>
                <a:latin typeface="+mn-ea"/>
                <a:ea typeface="+mn-ea"/>
              </a:rPr>
              <a:t>工作量公式和进度公式，使估算更合理。 这</a:t>
            </a:r>
            <a:r>
              <a:rPr lang="en-US" altLang="zh-CN" dirty="0">
                <a:solidFill>
                  <a:schemeClr val="tx2"/>
                </a:solidFill>
                <a:latin typeface="+mn-ea"/>
                <a:ea typeface="+mn-ea"/>
              </a:rPr>
              <a:t>15</a:t>
            </a:r>
            <a:r>
              <a:rPr lang="zh-CN" altLang="en-US" dirty="0">
                <a:solidFill>
                  <a:schemeClr val="tx2"/>
                </a:solidFill>
                <a:latin typeface="+mn-ea"/>
                <a:ea typeface="+mn-ea"/>
              </a:rPr>
              <a:t>个属性分</a:t>
            </a:r>
            <a:r>
              <a:rPr lang="en-US" altLang="zh-CN" dirty="0">
                <a:solidFill>
                  <a:schemeClr val="tx2"/>
                </a:solidFill>
                <a:latin typeface="+mn-ea"/>
                <a:ea typeface="+mn-ea"/>
              </a:rPr>
              <a:t>6</a:t>
            </a:r>
            <a:r>
              <a:rPr lang="zh-CN" altLang="en-US" dirty="0">
                <a:solidFill>
                  <a:schemeClr val="tx2"/>
                </a:solidFill>
                <a:latin typeface="+mn-ea"/>
                <a:ea typeface="+mn-ea"/>
              </a:rPr>
              <a:t>级，从“非常低”到“非常高”（重要性或大小</a:t>
            </a:r>
            <a:r>
              <a:rPr lang="zh-CN" altLang="en-US" dirty="0" smtClean="0">
                <a:solidFill>
                  <a:schemeClr val="tx2"/>
                </a:solidFill>
                <a:latin typeface="+mn-ea"/>
                <a:ea typeface="+mn-ea"/>
              </a:rPr>
              <a:t>）。</a:t>
            </a:r>
            <a:r>
              <a:rPr lang="zh-CN" altLang="en-US" dirty="0">
                <a:solidFill>
                  <a:schemeClr val="tx2"/>
                </a:solidFill>
                <a:latin typeface="+mn-ea"/>
                <a:ea typeface="+mn-ea"/>
              </a:rPr>
              <a:t>表</a:t>
            </a:r>
            <a:r>
              <a:rPr lang="en-US" altLang="zh-CN" dirty="0">
                <a:solidFill>
                  <a:schemeClr val="tx2"/>
                </a:solidFill>
                <a:latin typeface="+mn-ea"/>
                <a:ea typeface="+mn-ea"/>
              </a:rPr>
              <a:t>14</a:t>
            </a:r>
            <a:r>
              <a:rPr lang="zh-CN" altLang="en-US" dirty="0">
                <a:solidFill>
                  <a:schemeClr val="tx2"/>
                </a:solidFill>
                <a:latin typeface="+mn-ea"/>
                <a:ea typeface="+mn-ea"/>
              </a:rPr>
              <a:t>中列出了可用的因子值。	</a:t>
            </a:r>
          </a:p>
        </p:txBody>
      </p:sp>
      <p:sp>
        <p:nvSpPr>
          <p:cNvPr id="4140" name="Rectangle 155"/>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graphicFrame>
        <p:nvGraphicFramePr>
          <p:cNvPr id="4100" name="Object 154"/>
          <p:cNvGraphicFramePr>
            <a:graphicFrameLocks noChangeAspect="1"/>
          </p:cNvGraphicFramePr>
          <p:nvPr/>
        </p:nvGraphicFramePr>
        <p:xfrm>
          <a:off x="1836738" y="3789363"/>
          <a:ext cx="595312" cy="509587"/>
        </p:xfrm>
        <a:graphic>
          <a:graphicData uri="http://schemas.openxmlformats.org/presentationml/2006/ole">
            <p:oleObj spid="_x0000_s61444" name="公式" r:id="rId6" imgW="406224" imgH="520474" progId="Equation.3">
              <p:embed/>
            </p:oleObj>
          </a:graphicData>
        </a:graphic>
      </p:graphicFrame>
      <p:sp>
        <p:nvSpPr>
          <p:cNvPr id="4141" name="标题 4"/>
          <p:cNvSpPr>
            <a:spLocks noGrp="1"/>
          </p:cNvSpPr>
          <p:nvPr>
            <p:ph type="title"/>
          </p:nvPr>
        </p:nvSpPr>
        <p:spPr/>
        <p:txBody>
          <a:bodyPr/>
          <a:lstStyle/>
          <a:p>
            <a:pPr marL="342900" indent="-342900"/>
            <a:r>
              <a:rPr lang="zh-CN" altLang="en-US" b="1" dirty="0" smtClean="0">
                <a:solidFill>
                  <a:schemeClr val="accent3"/>
                </a:solidFill>
                <a:latin typeface="微软雅黑" pitchFamily="34" charset="-122"/>
              </a:rPr>
              <a:t>中间</a:t>
            </a:r>
            <a:r>
              <a:rPr lang="en-US" altLang="zh-CN" b="1" dirty="0" smtClean="0">
                <a:solidFill>
                  <a:schemeClr val="accent3"/>
                </a:solidFill>
                <a:latin typeface="微软雅黑" pitchFamily="34" charset="-122"/>
              </a:rPr>
              <a:t>COCOMO</a:t>
            </a:r>
            <a:r>
              <a:rPr lang="zh-CN" altLang="en-US" b="1" dirty="0" smtClean="0">
                <a:solidFill>
                  <a:schemeClr val="accent3"/>
                </a:solidFill>
                <a:latin typeface="微软雅黑" pitchFamily="34" charset="-122"/>
              </a:rPr>
              <a:t>模型</a:t>
            </a:r>
            <a:endParaRPr lang="zh-CN" altLang="en-US" dirty="0" smtClean="0">
              <a:solidFill>
                <a:schemeClr val="accent3"/>
              </a:solidFill>
            </a:endParaRPr>
          </a:p>
        </p:txBody>
      </p:sp>
      <p:sp>
        <p:nvSpPr>
          <p:cNvPr id="15" name="TextBox 14"/>
          <p:cNvSpPr txBox="1"/>
          <p:nvPr/>
        </p:nvSpPr>
        <p:spPr>
          <a:xfrm>
            <a:off x="6786578" y="4143380"/>
            <a:ext cx="646331" cy="369332"/>
          </a:xfrm>
          <a:prstGeom prst="rect">
            <a:avLst/>
          </a:prstGeom>
          <a:noFill/>
        </p:spPr>
        <p:txBody>
          <a:bodyPr wrap="none" rtlCol="0">
            <a:spAutoFit/>
          </a:bodyPr>
          <a:lstStyle/>
          <a:p>
            <a:r>
              <a:rPr lang="zh-CN" altLang="en-US" dirty="0" smtClean="0">
                <a:solidFill>
                  <a:schemeClr val="tx2"/>
                </a:solidFill>
              </a:rPr>
              <a:t>表</a:t>
            </a:r>
            <a:r>
              <a:rPr lang="en-US" altLang="zh-CN" dirty="0" smtClean="0">
                <a:solidFill>
                  <a:schemeClr val="tx2"/>
                </a:solidFill>
              </a:rPr>
              <a:t>13</a:t>
            </a:r>
            <a:endParaRPr lang="zh-CN" altLang="en-US" dirty="0">
              <a:solidFill>
                <a:schemeClr val="tx2"/>
              </a:solidFill>
            </a:endParaRPr>
          </a:p>
        </p:txBody>
      </p:sp>
    </p:spTree>
  </p:cSld>
  <p:clrMapOvr>
    <a:masterClrMapping/>
  </p:clrMapOvr>
  <p:transition spd="slow"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4995"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4996" name="Rectangle 15"/>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4997" name="Rectangle 16"/>
          <p:cNvSpPr>
            <a:spLocks noChangeArrowheads="1"/>
          </p:cNvSpPr>
          <p:nvPr/>
        </p:nvSpPr>
        <p:spPr bwMode="ltGray">
          <a:xfrm>
            <a:off x="3240088" y="1204913"/>
            <a:ext cx="3116622" cy="307777"/>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r>
              <a:rPr lang="zh-CN" altLang="en-US" sz="1400" b="1" dirty="0" smtClean="0">
                <a:latin typeface="微软雅黑" pitchFamily="34" charset="-122"/>
                <a:cs typeface="Times New Roman" pitchFamily="18" charset="0"/>
              </a:rPr>
              <a:t>表</a:t>
            </a:r>
            <a:r>
              <a:rPr lang="en-US" altLang="zh-CN" sz="1400" b="1" dirty="0" smtClean="0">
                <a:latin typeface="微软雅黑" pitchFamily="34" charset="-122"/>
                <a:cs typeface="Times New Roman" pitchFamily="18" charset="0"/>
              </a:rPr>
              <a:t>15 </a:t>
            </a:r>
            <a:r>
              <a:rPr lang="zh-CN" altLang="en-US" sz="1400" b="1" dirty="0" smtClean="0">
                <a:latin typeface="微软雅黑" pitchFamily="34" charset="-122"/>
                <a:cs typeface="Times New Roman" pitchFamily="18" charset="0"/>
              </a:rPr>
              <a:t>中间</a:t>
            </a:r>
            <a:r>
              <a:rPr lang="en-US" altLang="zh-CN" sz="1400" b="1" dirty="0">
                <a:latin typeface="微软雅黑" pitchFamily="34" charset="-122"/>
                <a:cs typeface="Times New Roman" pitchFamily="18" charset="0"/>
              </a:rPr>
              <a:t>COCOMO</a:t>
            </a:r>
            <a:r>
              <a:rPr lang="zh-CN" altLang="en-US" sz="1400" b="1" dirty="0">
                <a:latin typeface="微软雅黑" pitchFamily="34" charset="-122"/>
                <a:cs typeface="Times New Roman" pitchFamily="18" charset="0"/>
              </a:rPr>
              <a:t>模型修正因子表</a:t>
            </a:r>
            <a:endParaRPr lang="zh-CN" altLang="en-US" sz="1400" dirty="0">
              <a:latin typeface="微软雅黑" pitchFamily="34" charset="-122"/>
              <a:cs typeface="Times New Roman" pitchFamily="18" charset="0"/>
            </a:endParaRPr>
          </a:p>
        </p:txBody>
      </p:sp>
      <p:graphicFrame>
        <p:nvGraphicFramePr>
          <p:cNvPr id="345943" name="Group 855"/>
          <p:cNvGraphicFramePr>
            <a:graphicFrameLocks noGrp="1"/>
          </p:cNvGraphicFramePr>
          <p:nvPr/>
        </p:nvGraphicFramePr>
        <p:xfrm>
          <a:off x="684213" y="1544638"/>
          <a:ext cx="7920037" cy="4699008"/>
        </p:xfrm>
        <a:graphic>
          <a:graphicData uri="http://schemas.openxmlformats.org/drawingml/2006/table">
            <a:tbl>
              <a:tblPr/>
              <a:tblGrid>
                <a:gridCol w="739775"/>
                <a:gridCol w="2738437"/>
                <a:gridCol w="833438"/>
                <a:gridCol w="684212"/>
                <a:gridCol w="685800"/>
                <a:gridCol w="681038"/>
                <a:gridCol w="687387"/>
                <a:gridCol w="869950"/>
              </a:tblGrid>
              <a:tr h="293688">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微软雅黑" pitchFamily="34" charset="-122"/>
                          <a:ea typeface="微软雅黑" pitchFamily="34" charset="-122"/>
                        </a:rPr>
                        <a:t>工作量因素</a:t>
                      </a:r>
                      <a:r>
                        <a:rPr kumimoji="0" lang="en-US" altLang="zh-CN" sz="1200" b="0" i="0" u="none" strike="noStrike" cap="none" normalizeH="0" baseline="0" dirty="0" err="1" smtClean="0">
                          <a:ln>
                            <a:noFill/>
                          </a:ln>
                          <a:solidFill>
                            <a:schemeClr val="tx2"/>
                          </a:solidFill>
                          <a:effectLst/>
                          <a:latin typeface="微软雅黑" pitchFamily="34" charset="-122"/>
                          <a:ea typeface="微软雅黑" pitchFamily="34" charset="-122"/>
                        </a:rPr>
                        <a:t>F</a:t>
                      </a:r>
                      <a:r>
                        <a:rPr kumimoji="0" lang="en-US" altLang="zh-CN" sz="1200" b="0" i="0" u="none" strike="noStrike" cap="none" normalizeH="0" baseline="-30000" dirty="0" err="1" smtClean="0">
                          <a:ln>
                            <a:noFill/>
                          </a:ln>
                          <a:solidFill>
                            <a:schemeClr val="tx2"/>
                          </a:solidFill>
                          <a:effectLst/>
                          <a:latin typeface="微软雅黑" pitchFamily="34" charset="-122"/>
                          <a:ea typeface="微软雅黑" pitchFamily="34" charset="-122"/>
                        </a:rPr>
                        <a:t>i</a:t>
                      </a:r>
                      <a:endParaRPr kumimoji="0" lang="en-US" altLang="zh-CN" sz="1200" b="0" i="0" u="none" strike="noStrike" cap="none" normalizeH="0" baseline="0" dirty="0" smtClean="0">
                        <a:ln>
                          <a:noFill/>
                        </a:ln>
                        <a:solidFill>
                          <a:schemeClr val="tx2"/>
                        </a:solidFill>
                        <a:effectLst/>
                        <a:latin typeface="微软雅黑" pitchFamily="34" charset="-122"/>
                        <a:ea typeface="微软雅黑" pitchFamily="34" charset="-122"/>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非常低</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低</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正常</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高</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很高</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非常高</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156"/>
                      </a:srgbClr>
                    </a:solidFill>
                  </a:tcPr>
                </a:tc>
              </a:tr>
              <a:tr h="293688">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产</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品</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属</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性</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软件可靠性需求</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0.75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0.88</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1.40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应用数据库的大小</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0.94</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1.08</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产品复杂度</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0.70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1.30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1.65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row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计</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算</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机</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硬</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件</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运行时性能约束</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1.30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1.66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内存约束</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1.21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1.56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虚拟机环境的易变性</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0.87</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1.30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需要的轮转周期</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0.87</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1.07</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rowSpan="5">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开</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发</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人</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员</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素</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质</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分析能力</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1.46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1.19</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0.71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应用领域经验</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1.29</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1.13</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0.91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0.82</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程序员能力</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1.42</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1.17</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0.86</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0.70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虚拟机经验</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1.21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0.90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编程语言经验</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1.14</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1.07</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0.95</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项</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目</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因</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chemeClr val="tx2"/>
                          </a:solidFill>
                          <a:effectLst/>
                          <a:latin typeface="微软雅黑" pitchFamily="34" charset="-122"/>
                          <a:ea typeface="微软雅黑" pitchFamily="34" charset="-122"/>
                        </a:rPr>
                        <a:t>素</a:t>
                      </a:r>
                      <a:endPar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endParaRP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采用的软件工具</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1.24</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0.91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0.82</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采用的软件工程手段</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1.24</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0.91</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0.83</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3688">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微软雅黑" pitchFamily="34" charset="-122"/>
                          <a:ea typeface="微软雅黑" pitchFamily="34" charset="-122"/>
                          <a:cs typeface="Times New Roman" pitchFamily="18" charset="0"/>
                        </a:rPr>
                        <a:t>对开发时间的限制</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1.23</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1.08</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1.04</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微软雅黑" pitchFamily="34" charset="-122"/>
                          <a:ea typeface="微软雅黑" pitchFamily="34" charset="-122"/>
                          <a:cs typeface="Times New Roman" pitchFamily="18" charset="0"/>
                        </a:rPr>
                        <a:t>1.10</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微软雅黑" pitchFamily="34" charset="-122"/>
                          <a:ea typeface="微软雅黑" pitchFamily="34" charset="-122"/>
                          <a:cs typeface="Times New Roman" pitchFamily="18" charset="0"/>
                        </a:rPr>
                        <a:t> </a:t>
                      </a:r>
                    </a:p>
                  </a:txBody>
                  <a:tcPr marL="91430" marR="91430"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标题 4"/>
          <p:cNvSpPr>
            <a:spLocks noGrp="1"/>
          </p:cNvSpPr>
          <p:nvPr>
            <p:ph type="title"/>
          </p:nvPr>
        </p:nvSpPr>
        <p:spPr/>
        <p:txBody>
          <a:bodyPr/>
          <a:lstStyle/>
          <a:p>
            <a:pPr>
              <a:defRPr/>
            </a:pPr>
            <a:r>
              <a:rPr lang="en-US" altLang="zh-CN"/>
              <a:t>COCOMO</a:t>
            </a:r>
            <a:r>
              <a:rPr/>
              <a:t>模型</a:t>
            </a:r>
          </a:p>
        </p:txBody>
      </p:sp>
    </p:spTree>
  </p:cSld>
  <p:clrMapOvr>
    <a:masterClrMapping/>
  </p:clrMapOvr>
  <p:transition spd="slow"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6019"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6020"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 name="标题 1"/>
          <p:cNvSpPr>
            <a:spLocks noGrp="1"/>
          </p:cNvSpPr>
          <p:nvPr>
            <p:ph type="title"/>
          </p:nvPr>
        </p:nvSpPr>
        <p:spPr/>
        <p:txBody>
          <a:bodyPr/>
          <a:lstStyle/>
          <a:p>
            <a:pPr>
              <a:defRPr/>
            </a:pPr>
            <a:r>
              <a:rPr lang="en-US" altLang="zh-CN"/>
              <a:t>COCOMO</a:t>
            </a:r>
            <a:r>
              <a:rPr/>
              <a:t>模型</a:t>
            </a:r>
          </a:p>
        </p:txBody>
      </p:sp>
      <p:sp>
        <p:nvSpPr>
          <p:cNvPr id="3" name="内容占位符 2"/>
          <p:cNvSpPr>
            <a:spLocks noGrp="1"/>
          </p:cNvSpPr>
          <p:nvPr>
            <p:ph idx="1"/>
          </p:nvPr>
        </p:nvSpPr>
        <p:spPr>
          <a:xfrm>
            <a:off x="179388" y="1600200"/>
            <a:ext cx="8713787" cy="4525963"/>
          </a:xfrm>
        </p:spPr>
        <p:txBody>
          <a:bodyPr>
            <a:normAutofit/>
          </a:bodyPr>
          <a:lstStyle/>
          <a:p>
            <a:pPr>
              <a:defRPr/>
            </a:pPr>
            <a:r>
              <a:rPr lang="zh-CN" altLang="en-US" dirty="0" smtClean="0"/>
              <a:t> 表</a:t>
            </a:r>
            <a:r>
              <a:rPr lang="en-US" altLang="zh-CN" dirty="0" smtClean="0"/>
              <a:t>14 </a:t>
            </a:r>
            <a:r>
              <a:rPr lang="zh-CN" altLang="en-US" dirty="0" smtClean="0"/>
              <a:t>的修正因子归结为产品、人员、项目和计算机硬件四大因素。其中的产品、人员和项目三个因素对工作量的影响显而易见：</a:t>
            </a:r>
          </a:p>
          <a:p>
            <a:pPr lvl="1">
              <a:defRPr/>
            </a:pPr>
            <a:r>
              <a:rPr lang="zh-CN" altLang="en-US" dirty="0" smtClean="0"/>
              <a:t>产品因素：软件的功能及性能要求越高，所需工作量越大；</a:t>
            </a:r>
          </a:p>
          <a:p>
            <a:pPr lvl="1">
              <a:defRPr/>
            </a:pPr>
            <a:r>
              <a:rPr lang="zh-CN" altLang="en-US" dirty="0" smtClean="0"/>
              <a:t>人员因素：开发人员的能力及经验越高，耗费的工作量越小；</a:t>
            </a:r>
          </a:p>
          <a:p>
            <a:pPr lvl="1">
              <a:defRPr/>
            </a:pPr>
            <a:r>
              <a:rPr lang="zh-CN" altLang="en-US" dirty="0" smtClean="0"/>
              <a:t>项目因素：它的前两项所指的就是今天的软件能力成熟度，成熟度越高所需工作量越小；</a:t>
            </a:r>
          </a:p>
        </p:txBody>
      </p:sp>
    </p:spTree>
  </p:cSld>
  <p:clrMapOvr>
    <a:masterClrMapping/>
  </p:clrMapOvr>
  <p:transition spd="slow"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7043"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7044"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 name="标题 1"/>
          <p:cNvSpPr>
            <a:spLocks noGrp="1"/>
          </p:cNvSpPr>
          <p:nvPr>
            <p:ph type="title"/>
          </p:nvPr>
        </p:nvSpPr>
        <p:spPr>
          <a:xfrm>
            <a:off x="1438308" y="333375"/>
            <a:ext cx="7848600" cy="609600"/>
          </a:xfrm>
        </p:spPr>
        <p:txBody>
          <a:bodyPr/>
          <a:lstStyle/>
          <a:p>
            <a:pPr>
              <a:defRPr/>
            </a:pPr>
            <a:r>
              <a:rPr dirty="0"/>
              <a:t>不好理解的是“计算机硬件因素”</a:t>
            </a:r>
          </a:p>
        </p:txBody>
      </p:sp>
      <p:sp>
        <p:nvSpPr>
          <p:cNvPr id="3" name="内容占位符 2"/>
          <p:cNvSpPr>
            <a:spLocks noGrp="1"/>
          </p:cNvSpPr>
          <p:nvPr>
            <p:ph idx="1"/>
          </p:nvPr>
        </p:nvSpPr>
        <p:spPr/>
        <p:txBody>
          <a:bodyPr>
            <a:normAutofit fontScale="92500" lnSpcReduction="10000"/>
          </a:bodyPr>
          <a:lstStyle/>
          <a:p>
            <a:pPr>
              <a:defRPr/>
            </a:pPr>
            <a:r>
              <a:rPr lang="zh-CN" altLang="en-US" dirty="0">
                <a:latin typeface="+mn-ea"/>
                <a:cs typeface="Times New Roman" pitchFamily="18" charset="0"/>
              </a:rPr>
              <a:t> “计算机硬件”这项因素对于当今的中国读者来说理解比较困难。因为开发环境已经发生巨大变化，大部分读者没有经历过美国早期软件开发的经历。</a:t>
            </a:r>
          </a:p>
          <a:p>
            <a:pPr lvl="1">
              <a:defRPr/>
            </a:pPr>
            <a:r>
              <a:rPr lang="en-US" altLang="zh-CN" dirty="0" smtClean="0">
                <a:latin typeface="+mn-ea"/>
                <a:cs typeface="Times New Roman" pitchFamily="18" charset="0"/>
              </a:rPr>
              <a:t>60~80</a:t>
            </a:r>
            <a:r>
              <a:rPr lang="zh-CN" altLang="en-US" dirty="0">
                <a:latin typeface="+mn-ea"/>
                <a:cs typeface="Times New Roman" pitchFamily="18" charset="0"/>
              </a:rPr>
              <a:t>年代是多开发人员共用一台计算机，操作系统是以批处理方式运行，只允许几名用户在特定时间分享计算机。程序员从输入程序，编译程序，排除错误都是在分配的有限时间、有限资源内进行，而且从提交任务到返回结果之间需要几小时或几天的时间。这就是所谓的轮转周期“</a:t>
            </a:r>
            <a:r>
              <a:rPr lang="en-US" altLang="zh-CN" dirty="0">
                <a:latin typeface="+mn-ea"/>
                <a:cs typeface="Times New Roman" pitchFamily="18" charset="0"/>
              </a:rPr>
              <a:t>Required turnabout time”</a:t>
            </a:r>
            <a:r>
              <a:rPr lang="zh-CN" altLang="en-US" dirty="0">
                <a:latin typeface="+mn-ea"/>
                <a:cs typeface="Times New Roman" pitchFamily="18" charset="0"/>
              </a:rPr>
              <a:t>。</a:t>
            </a:r>
          </a:p>
          <a:p>
            <a:pPr lvl="1">
              <a:defRPr/>
            </a:pPr>
            <a:r>
              <a:rPr lang="zh-CN" altLang="en-US" dirty="0" smtClean="0">
                <a:latin typeface="+mn-ea"/>
                <a:cs typeface="Times New Roman" pitchFamily="18" charset="0"/>
              </a:rPr>
              <a:t>在</a:t>
            </a:r>
            <a:r>
              <a:rPr lang="zh-CN" altLang="en-US" dirty="0">
                <a:latin typeface="+mn-ea"/>
                <a:cs typeface="Times New Roman" pitchFamily="18" charset="0"/>
              </a:rPr>
              <a:t>新的</a:t>
            </a:r>
            <a:r>
              <a:rPr lang="en-US" altLang="zh-CN" dirty="0">
                <a:latin typeface="+mn-ea"/>
                <a:cs typeface="Times New Roman" pitchFamily="18" charset="0"/>
              </a:rPr>
              <a:t>COCOMO'II</a:t>
            </a:r>
            <a:r>
              <a:rPr lang="zh-CN" altLang="en-US" dirty="0">
                <a:latin typeface="+mn-ea"/>
                <a:cs typeface="Times New Roman" pitchFamily="18" charset="0"/>
              </a:rPr>
              <a:t>模型中对</a:t>
            </a:r>
            <a:r>
              <a:rPr lang="en-US" altLang="zh-CN" dirty="0">
                <a:latin typeface="+mn-ea"/>
                <a:cs typeface="Times New Roman" pitchFamily="18" charset="0"/>
              </a:rPr>
              <a:t>COCOMO 81</a:t>
            </a:r>
            <a:r>
              <a:rPr lang="zh-CN" altLang="en-US" dirty="0">
                <a:latin typeface="+mn-ea"/>
                <a:cs typeface="Times New Roman" pitchFamily="18" charset="0"/>
              </a:rPr>
              <a:t>中 “</a:t>
            </a:r>
            <a:r>
              <a:rPr lang="en-US" altLang="zh-CN" dirty="0">
                <a:latin typeface="+mn-ea"/>
                <a:cs typeface="Times New Roman" pitchFamily="18" charset="0"/>
              </a:rPr>
              <a:t>Computer attributes” </a:t>
            </a:r>
            <a:r>
              <a:rPr lang="zh-CN" altLang="en-US" dirty="0">
                <a:latin typeface="+mn-ea"/>
                <a:cs typeface="Times New Roman" pitchFamily="18" charset="0"/>
              </a:rPr>
              <a:t>改为“</a:t>
            </a:r>
            <a:r>
              <a:rPr lang="en-US" altLang="zh-CN" dirty="0">
                <a:latin typeface="+mn-ea"/>
                <a:cs typeface="Times New Roman" pitchFamily="18" charset="0"/>
              </a:rPr>
              <a:t>Platform factors”</a:t>
            </a:r>
            <a:r>
              <a:rPr lang="zh-CN" altLang="en-US" dirty="0">
                <a:latin typeface="+mn-ea"/>
                <a:cs typeface="Times New Roman" pitchFamily="18" charset="0"/>
              </a:rPr>
              <a:t>。</a:t>
            </a:r>
            <a:r>
              <a:rPr lang="en-US" altLang="zh-CN" dirty="0">
                <a:latin typeface="+mn-ea"/>
                <a:cs typeface="Times New Roman" pitchFamily="18" charset="0"/>
              </a:rPr>
              <a:t>COCOMO'II</a:t>
            </a:r>
            <a:r>
              <a:rPr lang="zh-CN" altLang="en-US" dirty="0">
                <a:latin typeface="+mn-ea"/>
                <a:cs typeface="Times New Roman" pitchFamily="18" charset="0"/>
              </a:rPr>
              <a:t>中已经去除了“计算机轮转周期”“虚拟机经验”等因子，相应地增加了“重用性”“平台经验”“人员的持续和更替性”“多站点开发”等</a:t>
            </a:r>
            <a:r>
              <a:rPr lang="zh-CN" altLang="en-US" dirty="0" smtClean="0">
                <a:latin typeface="+mn-ea"/>
                <a:cs typeface="Times New Roman" pitchFamily="18" charset="0"/>
              </a:rPr>
              <a:t>因子。</a:t>
            </a:r>
            <a:endParaRPr lang="zh-CN" altLang="en-US" dirty="0"/>
          </a:p>
        </p:txBody>
      </p:sp>
    </p:spTree>
  </p:cSld>
  <p:clrMapOvr>
    <a:masterClrMapping/>
  </p:clrMapOvr>
  <p:transition spd="slow"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8067"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8068"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77830" name="Rectangle 15"/>
          <p:cNvSpPr>
            <a:spLocks noChangeArrowheads="1"/>
          </p:cNvSpPr>
          <p:nvPr/>
        </p:nvSpPr>
        <p:spPr bwMode="ltGray">
          <a:xfrm>
            <a:off x="755650" y="1331913"/>
            <a:ext cx="6697663" cy="2289175"/>
          </a:xfrm>
          <a:prstGeom prst="rect">
            <a:avLst/>
          </a:prstGeom>
          <a:noFill/>
          <a:ln>
            <a:noFill/>
          </a:ln>
          <a:effectLst>
            <a:prstShdw prst="shdw17" dist="17961" dir="2700000">
              <a:srgbClr val="7A8E99"/>
            </a:prstShdw>
          </a:effectLst>
          <a:extLst>
            <a:ext uri="{909E8E84-426E-40DD-AFC4-6F175D3DCCD1}"/>
            <a:ext uri="{91240B29-F687-4F45-9708-019B960494DF}"/>
          </a:extLst>
        </p:spPr>
        <p:txBody>
          <a:bodyPr anchor="ctr">
            <a:spAutoFit/>
          </a:bodyPr>
          <a:lstStyle/>
          <a:p>
            <a:pPr algn="just" eaLnBrk="1" hangingPunct="1">
              <a:defRPr/>
            </a:pPr>
            <a:r>
              <a:rPr lang="zh-CN" altLang="en-US" b="1" dirty="0">
                <a:solidFill>
                  <a:schemeClr val="tx2"/>
                </a:solidFill>
                <a:latin typeface="+mn-ea"/>
                <a:ea typeface="+mn-ea"/>
              </a:rPr>
              <a:t>例</a:t>
            </a:r>
            <a:r>
              <a:rPr lang="en-US" altLang="zh-CN" b="1" dirty="0">
                <a:solidFill>
                  <a:schemeClr val="tx2"/>
                </a:solidFill>
                <a:latin typeface="+mn-ea"/>
                <a:ea typeface="+mn-ea"/>
              </a:rPr>
              <a:t>1</a:t>
            </a:r>
            <a:r>
              <a:rPr lang="zh-CN" altLang="en-US" b="1" dirty="0">
                <a:solidFill>
                  <a:schemeClr val="tx2"/>
                </a:solidFill>
                <a:latin typeface="+mn-ea"/>
                <a:ea typeface="+mn-ea"/>
              </a:rPr>
              <a:t>：</a:t>
            </a:r>
            <a:r>
              <a:rPr lang="zh-CN" altLang="en-US" dirty="0">
                <a:solidFill>
                  <a:schemeClr val="tx2"/>
                </a:solidFill>
                <a:latin typeface="+mn-ea"/>
                <a:ea typeface="+mn-ea"/>
              </a:rPr>
              <a:t>应用中间</a:t>
            </a:r>
            <a:r>
              <a:rPr lang="en-US" altLang="zh-CN" dirty="0">
                <a:solidFill>
                  <a:schemeClr val="tx2"/>
                </a:solidFill>
                <a:latin typeface="+mn-ea"/>
                <a:ea typeface="+mn-ea"/>
              </a:rPr>
              <a:t>COCOMO</a:t>
            </a:r>
            <a:r>
              <a:rPr lang="zh-CN" altLang="en-US" dirty="0">
                <a:solidFill>
                  <a:schemeClr val="tx2"/>
                </a:solidFill>
                <a:latin typeface="+mn-ea"/>
                <a:ea typeface="+mn-ea"/>
              </a:rPr>
              <a:t>模型估算一个企业内部的办公自动化软件，共分</a:t>
            </a:r>
            <a:r>
              <a:rPr lang="en-US" altLang="zh-CN" dirty="0">
                <a:solidFill>
                  <a:schemeClr val="tx2"/>
                </a:solidFill>
                <a:latin typeface="+mn-ea"/>
                <a:ea typeface="+mn-ea"/>
              </a:rPr>
              <a:t>4</a:t>
            </a:r>
            <a:r>
              <a:rPr lang="zh-CN" altLang="en-US" dirty="0">
                <a:solidFill>
                  <a:schemeClr val="tx2"/>
                </a:solidFill>
                <a:latin typeface="+mn-ea"/>
                <a:ea typeface="+mn-ea"/>
              </a:rPr>
              <a:t>个模块，系统规模估算如下： </a:t>
            </a:r>
          </a:p>
          <a:p>
            <a:pPr algn="just" eaLnBrk="1" hangingPunct="1">
              <a:defRPr/>
            </a:pPr>
            <a:r>
              <a:rPr lang="zh-CN" altLang="en-US" dirty="0">
                <a:solidFill>
                  <a:schemeClr val="tx2"/>
                </a:solidFill>
                <a:latin typeface="+mn-ea"/>
                <a:ea typeface="+mn-ea"/>
              </a:rPr>
              <a:t>数据输入</a:t>
            </a:r>
            <a:r>
              <a:rPr lang="en-US" altLang="zh-CN" dirty="0">
                <a:solidFill>
                  <a:schemeClr val="tx2"/>
                </a:solidFill>
                <a:latin typeface="+mn-ea"/>
                <a:ea typeface="+mn-ea"/>
              </a:rPr>
              <a:t>6KLOC</a:t>
            </a:r>
          </a:p>
          <a:p>
            <a:pPr algn="just" eaLnBrk="1" hangingPunct="1">
              <a:defRPr/>
            </a:pPr>
            <a:r>
              <a:rPr lang="zh-CN" altLang="en-US" dirty="0">
                <a:solidFill>
                  <a:schemeClr val="tx2"/>
                </a:solidFill>
                <a:latin typeface="+mn-ea"/>
                <a:ea typeface="+mn-ea"/>
              </a:rPr>
              <a:t>数据更新</a:t>
            </a:r>
            <a:r>
              <a:rPr lang="en-US" altLang="zh-CN" dirty="0">
                <a:solidFill>
                  <a:schemeClr val="tx2"/>
                </a:solidFill>
                <a:latin typeface="+mn-ea"/>
                <a:ea typeface="+mn-ea"/>
              </a:rPr>
              <a:t>6KLOC</a:t>
            </a:r>
          </a:p>
          <a:p>
            <a:pPr algn="just" eaLnBrk="1" hangingPunct="1">
              <a:defRPr/>
            </a:pPr>
            <a:r>
              <a:rPr lang="zh-CN" altLang="en-US" dirty="0">
                <a:solidFill>
                  <a:schemeClr val="tx2"/>
                </a:solidFill>
                <a:latin typeface="+mn-ea"/>
                <a:ea typeface="+mn-ea"/>
              </a:rPr>
              <a:t>数据查询</a:t>
            </a:r>
            <a:r>
              <a:rPr lang="en-US" altLang="zh-CN" dirty="0">
                <a:solidFill>
                  <a:schemeClr val="tx2"/>
                </a:solidFill>
                <a:latin typeface="+mn-ea"/>
                <a:ea typeface="+mn-ea"/>
              </a:rPr>
              <a:t>4.5KLOC</a:t>
            </a:r>
          </a:p>
          <a:p>
            <a:pPr algn="just" eaLnBrk="1" hangingPunct="1">
              <a:defRPr/>
            </a:pPr>
            <a:r>
              <a:rPr lang="zh-CN" altLang="en-US" dirty="0">
                <a:solidFill>
                  <a:schemeClr val="tx2"/>
                </a:solidFill>
                <a:latin typeface="+mn-ea"/>
                <a:ea typeface="+mn-ea"/>
              </a:rPr>
              <a:t>数据输出</a:t>
            </a:r>
            <a:r>
              <a:rPr lang="en-US" altLang="zh-CN" dirty="0">
                <a:solidFill>
                  <a:schemeClr val="tx2"/>
                </a:solidFill>
                <a:latin typeface="+mn-ea"/>
                <a:ea typeface="+mn-ea"/>
              </a:rPr>
              <a:t>3.5 KLOC</a:t>
            </a:r>
          </a:p>
          <a:p>
            <a:pPr algn="just" eaLnBrk="1" hangingPunct="1">
              <a:defRPr/>
            </a:pPr>
            <a:r>
              <a:rPr lang="zh-CN" altLang="en-US" dirty="0" smtClean="0">
                <a:solidFill>
                  <a:schemeClr val="tx2"/>
                </a:solidFill>
                <a:latin typeface="+mn-ea"/>
                <a:ea typeface="+mn-ea"/>
              </a:rPr>
              <a:t>所以系统</a:t>
            </a:r>
            <a:r>
              <a:rPr lang="zh-CN" altLang="en-US" dirty="0">
                <a:solidFill>
                  <a:schemeClr val="tx2"/>
                </a:solidFill>
                <a:latin typeface="+mn-ea"/>
                <a:ea typeface="+mn-ea"/>
              </a:rPr>
              <a:t>规模＝</a:t>
            </a:r>
            <a:r>
              <a:rPr lang="en-US" altLang="zh-CN" dirty="0">
                <a:solidFill>
                  <a:schemeClr val="tx2"/>
                </a:solidFill>
                <a:latin typeface="+mn-ea"/>
                <a:ea typeface="+mn-ea"/>
              </a:rPr>
              <a:t>20 KLOC</a:t>
            </a:r>
            <a:r>
              <a:rPr lang="zh-CN" altLang="en-US" dirty="0">
                <a:solidFill>
                  <a:schemeClr val="tx2"/>
                </a:solidFill>
                <a:latin typeface="+mn-ea"/>
                <a:ea typeface="+mn-ea"/>
              </a:rPr>
              <a:t>。</a:t>
            </a:r>
          </a:p>
          <a:p>
            <a:pPr algn="just" eaLnBrk="1" hangingPunct="1">
              <a:defRPr/>
            </a:pPr>
            <a:r>
              <a:rPr lang="zh-CN" altLang="en-US" dirty="0">
                <a:solidFill>
                  <a:schemeClr val="tx2"/>
                </a:solidFill>
                <a:latin typeface="+mn-ea"/>
                <a:ea typeface="+mn-ea"/>
              </a:rPr>
              <a:t>有影响的工作量因子简化成表</a:t>
            </a:r>
            <a:r>
              <a:rPr lang="en-US" altLang="zh-CN" dirty="0">
                <a:solidFill>
                  <a:schemeClr val="tx2"/>
                </a:solidFill>
                <a:latin typeface="+mn-ea"/>
                <a:ea typeface="+mn-ea"/>
              </a:rPr>
              <a:t>15</a:t>
            </a:r>
            <a:r>
              <a:rPr lang="zh-CN" altLang="en-US" dirty="0">
                <a:solidFill>
                  <a:schemeClr val="tx2"/>
                </a:solidFill>
                <a:latin typeface="+mn-ea"/>
                <a:ea typeface="+mn-ea"/>
              </a:rPr>
              <a:t>，其余为正常＝</a:t>
            </a:r>
            <a:r>
              <a:rPr lang="en-US" altLang="zh-CN" dirty="0">
                <a:solidFill>
                  <a:schemeClr val="tx2"/>
                </a:solidFill>
                <a:latin typeface="+mn-ea"/>
                <a:ea typeface="+mn-ea"/>
              </a:rPr>
              <a:t>1</a:t>
            </a:r>
            <a:r>
              <a:rPr lang="zh-CN" altLang="en-US" dirty="0">
                <a:solidFill>
                  <a:schemeClr val="tx2"/>
                </a:solidFill>
                <a:latin typeface="+mn-ea"/>
                <a:ea typeface="+mn-ea"/>
              </a:rPr>
              <a:t>。</a:t>
            </a:r>
          </a:p>
        </p:txBody>
      </p:sp>
      <p:graphicFrame>
        <p:nvGraphicFramePr>
          <p:cNvPr id="351350" name="Group 118"/>
          <p:cNvGraphicFramePr>
            <a:graphicFrameLocks noGrp="1"/>
          </p:cNvGraphicFramePr>
          <p:nvPr/>
        </p:nvGraphicFramePr>
        <p:xfrm>
          <a:off x="5148263" y="4005263"/>
          <a:ext cx="3600450" cy="2303463"/>
        </p:xfrm>
        <a:graphic>
          <a:graphicData uri="http://schemas.openxmlformats.org/drawingml/2006/table">
            <a:tbl>
              <a:tblPr/>
              <a:tblGrid>
                <a:gridCol w="1618690"/>
                <a:gridCol w="963146"/>
                <a:gridCol w="1018614"/>
              </a:tblGrid>
              <a:tr h="52594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mn-ea"/>
                          <a:ea typeface="+mn-ea"/>
                          <a:cs typeface="Times New Roman" pitchFamily="18" charset="0"/>
                        </a:rPr>
                        <a:t>工作量因子</a:t>
                      </a:r>
                      <a:endParaRPr kumimoji="0" lang="zh-CN" altLang="en-US" sz="2000" b="1" i="0" u="none" strike="noStrike" cap="none" normalizeH="0" baseline="0" dirty="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mn-ea"/>
                          <a:ea typeface="+mn-ea"/>
                          <a:cs typeface="Times New Roman" pitchFamily="18" charset="0"/>
                        </a:rPr>
                        <a:t>级别</a:t>
                      </a:r>
                      <a:endParaRPr kumimoji="0" lang="zh-CN" altLang="en-US" sz="2000" b="1"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mn-ea"/>
                          <a:ea typeface="+mn-ea"/>
                          <a:cs typeface="Times New Roman" pitchFamily="18" charset="0"/>
                        </a:rPr>
                        <a:t>取值</a:t>
                      </a:r>
                      <a:endParaRPr kumimoji="0" lang="zh-CN" altLang="en-US" sz="2000" b="1"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r>
              <a:tr h="4626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cs typeface="Times New Roman" pitchFamily="18" charset="0"/>
                        </a:rPr>
                        <a:t>复杂性</a:t>
                      </a:r>
                      <a:endParaRPr kumimoji="0" lang="zh-CN" altLang="en-US" sz="4000" b="0" i="0" u="none" strike="noStrike" cap="none" normalizeH="0" baseline="0" dirty="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cs typeface="Times New Roman" pitchFamily="18" charset="0"/>
                        </a:rPr>
                        <a:t>高</a:t>
                      </a:r>
                      <a:endParaRPr kumimoji="0" lang="zh-CN" altLang="en-US"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mn-ea"/>
                          <a:ea typeface="+mn-ea"/>
                          <a:cs typeface="Times New Roman" pitchFamily="18" charset="0"/>
                        </a:rPr>
                        <a:t>1.15</a:t>
                      </a:r>
                      <a:endParaRPr kumimoji="0" lang="en-US" altLang="zh-CN"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829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cs typeface="Times New Roman" pitchFamily="18" charset="0"/>
                        </a:rPr>
                        <a:t>数据存储</a:t>
                      </a:r>
                      <a:endParaRPr kumimoji="0" lang="zh-CN" altLang="en-US"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cs typeface="Times New Roman" pitchFamily="18" charset="0"/>
                        </a:rPr>
                        <a:t>高</a:t>
                      </a:r>
                      <a:endParaRPr kumimoji="0" lang="zh-CN" altLang="en-US"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mn-ea"/>
                          <a:ea typeface="+mn-ea"/>
                          <a:cs typeface="Times New Roman" pitchFamily="18" charset="0"/>
                        </a:rPr>
                        <a:t>1.06</a:t>
                      </a:r>
                      <a:endParaRPr kumimoji="0" lang="en-US" altLang="zh-CN"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829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cs typeface="Times New Roman" pitchFamily="18" charset="0"/>
                        </a:rPr>
                        <a:t>领域经验</a:t>
                      </a:r>
                      <a:endParaRPr kumimoji="0" lang="zh-CN" altLang="en-US"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cs typeface="Times New Roman" pitchFamily="18" charset="0"/>
                        </a:rPr>
                        <a:t>很高</a:t>
                      </a:r>
                      <a:endParaRPr kumimoji="0" lang="zh-CN" altLang="en-US" sz="4000" b="0" i="0" u="none" strike="noStrike" cap="none" normalizeH="0" baseline="0" dirty="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mn-ea"/>
                          <a:ea typeface="+mn-ea"/>
                          <a:cs typeface="Times New Roman" pitchFamily="18" charset="0"/>
                        </a:rPr>
                        <a:t>0.82</a:t>
                      </a:r>
                      <a:endParaRPr kumimoji="0" lang="en-US" altLang="zh-CN"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829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cs typeface="Times New Roman" pitchFamily="18" charset="0"/>
                        </a:rPr>
                        <a:t>程序员能力</a:t>
                      </a:r>
                      <a:endParaRPr kumimoji="0" lang="zh-CN" altLang="en-US" sz="4000" b="0" i="0" u="none" strike="noStrike" cap="none" normalizeH="0" baseline="0" dirty="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mn-ea"/>
                          <a:ea typeface="+mn-ea"/>
                          <a:cs typeface="Times New Roman" pitchFamily="18" charset="0"/>
                        </a:rPr>
                        <a:t>很高</a:t>
                      </a:r>
                      <a:endParaRPr kumimoji="0" lang="zh-CN" altLang="en-US" sz="4000" b="0" i="0" u="none" strike="noStrike" cap="none" normalizeH="0" baseline="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ea typeface="+mn-ea"/>
                          <a:cs typeface="Times New Roman" pitchFamily="18" charset="0"/>
                        </a:rPr>
                        <a:t>0.70</a:t>
                      </a:r>
                      <a:endParaRPr kumimoji="0" lang="en-US" altLang="zh-CN" sz="4000" b="0" i="0" u="none" strike="noStrike" cap="none" normalizeH="0" baseline="0" dirty="0" smtClean="0">
                        <a:ln>
                          <a:noFill/>
                        </a:ln>
                        <a:solidFill>
                          <a:schemeClr val="tx1"/>
                        </a:solidFill>
                        <a:effectLst/>
                        <a:latin typeface="+mn-ea"/>
                        <a:ea typeface="+mn-ea"/>
                      </a:endParaRPr>
                    </a:p>
                  </a:txBody>
                  <a:tcPr marL="91444" marR="9144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7857" name="Rectangle 115"/>
          <p:cNvSpPr>
            <a:spLocks noChangeArrowheads="1"/>
          </p:cNvSpPr>
          <p:nvPr/>
        </p:nvSpPr>
        <p:spPr bwMode="ltGray">
          <a:xfrm>
            <a:off x="828675" y="3803650"/>
            <a:ext cx="4319588" cy="2289175"/>
          </a:xfrm>
          <a:prstGeom prst="rect">
            <a:avLst/>
          </a:prstGeom>
          <a:noFill/>
          <a:ln>
            <a:noFill/>
          </a:ln>
          <a:effectLst>
            <a:prstShdw prst="shdw17" dist="17961" dir="2700000">
              <a:srgbClr val="7A8E99"/>
            </a:prstShdw>
          </a:effectLst>
          <a:extLst>
            <a:ext uri="{909E8E84-426E-40DD-AFC4-6F175D3DCCD1}"/>
            <a:ext uri="{91240B29-F687-4F45-9708-019B960494DF}"/>
          </a:extLst>
        </p:spPr>
        <p:txBody>
          <a:bodyPr anchor="ctr">
            <a:spAutoFit/>
          </a:bodyPr>
          <a:lstStyle/>
          <a:p>
            <a:pPr eaLnBrk="1" hangingPunct="1">
              <a:defRPr/>
            </a:pPr>
            <a:r>
              <a:rPr lang="zh-CN" altLang="en-US" dirty="0">
                <a:solidFill>
                  <a:srgbClr val="FF0000"/>
                </a:solidFill>
                <a:latin typeface="+mn-ea"/>
                <a:ea typeface="+mn-ea"/>
              </a:rPr>
              <a:t>解：</a:t>
            </a:r>
            <a:r>
              <a:rPr lang="zh-CN" altLang="en-US" dirty="0">
                <a:solidFill>
                  <a:schemeClr val="tx2"/>
                </a:solidFill>
                <a:latin typeface="+mn-ea"/>
                <a:ea typeface="+mn-ea"/>
              </a:rPr>
              <a:t>该软件属于组织型，计算如下：</a:t>
            </a:r>
          </a:p>
          <a:p>
            <a:pPr eaLnBrk="1" hangingPunct="1">
              <a:defRPr/>
            </a:pPr>
            <a:r>
              <a:rPr lang="en-US" altLang="zh-CN" dirty="0">
                <a:solidFill>
                  <a:schemeClr val="tx2"/>
                </a:solidFill>
                <a:latin typeface="+mn-ea"/>
                <a:ea typeface="+mn-ea"/>
              </a:rPr>
              <a:t>E </a:t>
            </a:r>
            <a:r>
              <a:rPr lang="zh-CN" altLang="en-US" dirty="0">
                <a:solidFill>
                  <a:schemeClr val="tx2"/>
                </a:solidFill>
                <a:latin typeface="+mn-ea"/>
                <a:ea typeface="+mn-ea"/>
              </a:rPr>
              <a:t>＝ </a:t>
            </a:r>
            <a:r>
              <a:rPr lang="en-US" altLang="zh-CN" dirty="0">
                <a:solidFill>
                  <a:schemeClr val="tx2"/>
                </a:solidFill>
                <a:latin typeface="+mn-ea"/>
                <a:ea typeface="+mn-ea"/>
              </a:rPr>
              <a:t>3.2 * 20 </a:t>
            </a:r>
            <a:r>
              <a:rPr lang="en-US" altLang="zh-CN" baseline="30000" dirty="0">
                <a:solidFill>
                  <a:schemeClr val="tx2"/>
                </a:solidFill>
                <a:latin typeface="+mn-ea"/>
                <a:ea typeface="+mn-ea"/>
              </a:rPr>
              <a:t>1.05</a:t>
            </a:r>
            <a:r>
              <a:rPr lang="en-US" altLang="zh-CN" dirty="0">
                <a:solidFill>
                  <a:schemeClr val="tx2"/>
                </a:solidFill>
                <a:latin typeface="+mn-ea"/>
                <a:ea typeface="+mn-ea"/>
              </a:rPr>
              <a:t> * (1.15*1.06*0.82*0.7) </a:t>
            </a:r>
            <a:r>
              <a:rPr lang="zh-CN" altLang="en-US" dirty="0">
                <a:solidFill>
                  <a:schemeClr val="tx2"/>
                </a:solidFill>
                <a:latin typeface="+mn-ea"/>
                <a:ea typeface="+mn-ea"/>
              </a:rPr>
              <a:t>＝ </a:t>
            </a:r>
            <a:r>
              <a:rPr lang="en-US" altLang="zh-CN" dirty="0">
                <a:solidFill>
                  <a:schemeClr val="tx2"/>
                </a:solidFill>
                <a:latin typeface="+mn-ea"/>
                <a:ea typeface="+mn-ea"/>
              </a:rPr>
              <a:t>3.2*23.23*0.7 </a:t>
            </a:r>
            <a:r>
              <a:rPr lang="zh-CN" altLang="en-US" dirty="0">
                <a:solidFill>
                  <a:schemeClr val="tx2"/>
                </a:solidFill>
                <a:latin typeface="+mn-ea"/>
                <a:ea typeface="+mn-ea"/>
              </a:rPr>
              <a:t>＝ </a:t>
            </a:r>
            <a:r>
              <a:rPr lang="en-US" altLang="zh-CN" dirty="0">
                <a:solidFill>
                  <a:schemeClr val="tx2"/>
                </a:solidFill>
                <a:latin typeface="+mn-ea"/>
                <a:ea typeface="+mn-ea"/>
              </a:rPr>
              <a:t>52.01 (</a:t>
            </a:r>
            <a:r>
              <a:rPr lang="zh-CN" altLang="en-US" dirty="0">
                <a:solidFill>
                  <a:schemeClr val="tx2"/>
                </a:solidFill>
                <a:latin typeface="+mn-ea"/>
                <a:ea typeface="+mn-ea"/>
              </a:rPr>
              <a:t>人月</a:t>
            </a:r>
            <a:r>
              <a:rPr lang="en-US" altLang="zh-CN" dirty="0">
                <a:solidFill>
                  <a:schemeClr val="tx2"/>
                </a:solidFill>
                <a:latin typeface="+mn-ea"/>
                <a:ea typeface="+mn-ea"/>
              </a:rPr>
              <a:t>)</a:t>
            </a:r>
          </a:p>
          <a:p>
            <a:pPr eaLnBrk="1" hangingPunct="1">
              <a:defRPr/>
            </a:pPr>
            <a:r>
              <a:rPr lang="en-US" altLang="zh-CN" dirty="0">
                <a:solidFill>
                  <a:schemeClr val="tx2"/>
                </a:solidFill>
                <a:latin typeface="+mn-ea"/>
                <a:ea typeface="+mn-ea"/>
              </a:rPr>
              <a:t>D </a:t>
            </a:r>
            <a:r>
              <a:rPr lang="zh-CN" altLang="en-US" dirty="0">
                <a:solidFill>
                  <a:schemeClr val="tx2"/>
                </a:solidFill>
                <a:latin typeface="+mn-ea"/>
                <a:ea typeface="+mn-ea"/>
              </a:rPr>
              <a:t>＝ </a:t>
            </a:r>
            <a:r>
              <a:rPr lang="en-US" altLang="zh-CN" dirty="0">
                <a:solidFill>
                  <a:schemeClr val="tx2"/>
                </a:solidFill>
                <a:latin typeface="+mn-ea"/>
                <a:ea typeface="+mn-ea"/>
              </a:rPr>
              <a:t>2.5*52.01 </a:t>
            </a:r>
            <a:r>
              <a:rPr lang="en-US" altLang="zh-CN" baseline="30000" dirty="0">
                <a:solidFill>
                  <a:schemeClr val="tx2"/>
                </a:solidFill>
                <a:latin typeface="+mn-ea"/>
                <a:ea typeface="+mn-ea"/>
              </a:rPr>
              <a:t>0.38</a:t>
            </a:r>
            <a:r>
              <a:rPr lang="en-US" altLang="zh-CN" dirty="0">
                <a:solidFill>
                  <a:schemeClr val="tx2"/>
                </a:solidFill>
                <a:latin typeface="+mn-ea"/>
                <a:ea typeface="+mn-ea"/>
              </a:rPr>
              <a:t> </a:t>
            </a:r>
            <a:r>
              <a:rPr lang="zh-CN" altLang="en-US" dirty="0">
                <a:solidFill>
                  <a:schemeClr val="tx2"/>
                </a:solidFill>
                <a:latin typeface="+mn-ea"/>
                <a:ea typeface="+mn-ea"/>
              </a:rPr>
              <a:t>＝ </a:t>
            </a:r>
            <a:r>
              <a:rPr lang="en-US" altLang="zh-CN" dirty="0">
                <a:solidFill>
                  <a:schemeClr val="tx2"/>
                </a:solidFill>
                <a:latin typeface="+mn-ea"/>
                <a:ea typeface="+mn-ea"/>
              </a:rPr>
              <a:t>8.98 (</a:t>
            </a:r>
            <a:r>
              <a:rPr lang="zh-CN" altLang="en-US" dirty="0">
                <a:solidFill>
                  <a:schemeClr val="tx2"/>
                </a:solidFill>
                <a:latin typeface="+mn-ea"/>
                <a:ea typeface="+mn-ea"/>
              </a:rPr>
              <a:t>月</a:t>
            </a:r>
            <a:r>
              <a:rPr lang="en-US" altLang="zh-CN" dirty="0">
                <a:solidFill>
                  <a:schemeClr val="tx2"/>
                </a:solidFill>
                <a:latin typeface="+mn-ea"/>
                <a:ea typeface="+mn-ea"/>
              </a:rPr>
              <a:t>) </a:t>
            </a:r>
          </a:p>
          <a:p>
            <a:pPr eaLnBrk="1" hangingPunct="1">
              <a:defRPr/>
            </a:pPr>
            <a:r>
              <a:rPr lang="en-US" altLang="zh-CN" dirty="0">
                <a:solidFill>
                  <a:schemeClr val="tx2"/>
                </a:solidFill>
                <a:latin typeface="+mn-ea"/>
                <a:ea typeface="+mn-ea"/>
              </a:rPr>
              <a:t>P</a:t>
            </a:r>
            <a:r>
              <a:rPr lang="zh-CN" altLang="en-US" dirty="0">
                <a:solidFill>
                  <a:schemeClr val="tx2"/>
                </a:solidFill>
                <a:latin typeface="+mn-ea"/>
                <a:ea typeface="+mn-ea"/>
              </a:rPr>
              <a:t>＝</a:t>
            </a:r>
            <a:r>
              <a:rPr lang="en-US" altLang="zh-CN" dirty="0">
                <a:solidFill>
                  <a:schemeClr val="tx2"/>
                </a:solidFill>
                <a:latin typeface="+mn-ea"/>
                <a:ea typeface="+mn-ea"/>
              </a:rPr>
              <a:t>52.01 / 8.98 </a:t>
            </a:r>
            <a:r>
              <a:rPr lang="zh-CN" altLang="en-US" dirty="0">
                <a:solidFill>
                  <a:schemeClr val="tx2"/>
                </a:solidFill>
                <a:latin typeface="+mn-ea"/>
                <a:ea typeface="+mn-ea"/>
              </a:rPr>
              <a:t>＝ </a:t>
            </a:r>
            <a:r>
              <a:rPr lang="en-US" altLang="zh-CN" dirty="0">
                <a:solidFill>
                  <a:schemeClr val="tx2"/>
                </a:solidFill>
                <a:latin typeface="+mn-ea"/>
                <a:ea typeface="+mn-ea"/>
              </a:rPr>
              <a:t>5.79  (</a:t>
            </a:r>
            <a:r>
              <a:rPr lang="zh-CN" altLang="en-US" dirty="0">
                <a:solidFill>
                  <a:schemeClr val="tx2"/>
                </a:solidFill>
                <a:latin typeface="+mn-ea"/>
                <a:ea typeface="+mn-ea"/>
              </a:rPr>
              <a:t>个人</a:t>
            </a:r>
            <a:r>
              <a:rPr lang="en-US" altLang="zh-CN" dirty="0">
                <a:solidFill>
                  <a:schemeClr val="tx2"/>
                </a:solidFill>
                <a:latin typeface="+mn-ea"/>
                <a:ea typeface="+mn-ea"/>
              </a:rPr>
              <a:t>) </a:t>
            </a:r>
          </a:p>
          <a:p>
            <a:pPr eaLnBrk="1" hangingPunct="1">
              <a:defRPr/>
            </a:pPr>
            <a:r>
              <a:rPr lang="zh-CN" altLang="en-US" dirty="0">
                <a:solidFill>
                  <a:schemeClr val="tx2"/>
                </a:solidFill>
                <a:latin typeface="+mn-ea"/>
                <a:ea typeface="+mn-ea"/>
              </a:rPr>
              <a:t>假设聘用水平较高的开发人员当前平均工资水平为</a:t>
            </a:r>
            <a:r>
              <a:rPr lang="en-US" altLang="zh-CN" dirty="0">
                <a:solidFill>
                  <a:schemeClr val="tx2"/>
                </a:solidFill>
                <a:latin typeface="+mn-ea"/>
                <a:ea typeface="+mn-ea"/>
              </a:rPr>
              <a:t>6000</a:t>
            </a:r>
            <a:r>
              <a:rPr lang="zh-CN" altLang="en-US" dirty="0">
                <a:solidFill>
                  <a:schemeClr val="tx2"/>
                </a:solidFill>
                <a:latin typeface="+mn-ea"/>
                <a:ea typeface="+mn-ea"/>
              </a:rPr>
              <a:t>人民币</a:t>
            </a:r>
            <a:r>
              <a:rPr lang="en-US" altLang="zh-CN" dirty="0">
                <a:solidFill>
                  <a:schemeClr val="tx2"/>
                </a:solidFill>
                <a:latin typeface="+mn-ea"/>
                <a:ea typeface="+mn-ea"/>
              </a:rPr>
              <a:t>/</a:t>
            </a:r>
            <a:r>
              <a:rPr lang="zh-CN" altLang="en-US" dirty="0">
                <a:solidFill>
                  <a:schemeClr val="tx2"/>
                </a:solidFill>
                <a:latin typeface="+mn-ea"/>
                <a:ea typeface="+mn-ea"/>
              </a:rPr>
              <a:t>人月，</a:t>
            </a:r>
          </a:p>
          <a:p>
            <a:pPr eaLnBrk="1" hangingPunct="1">
              <a:defRPr/>
            </a:pPr>
            <a:r>
              <a:rPr lang="zh-CN" altLang="en-US" dirty="0">
                <a:solidFill>
                  <a:schemeClr val="tx2"/>
                </a:solidFill>
                <a:latin typeface="+mn-ea"/>
                <a:ea typeface="+mn-ea"/>
              </a:rPr>
              <a:t>则开发成本＝</a:t>
            </a:r>
            <a:r>
              <a:rPr lang="en-US" altLang="zh-CN" dirty="0">
                <a:solidFill>
                  <a:schemeClr val="tx2"/>
                </a:solidFill>
                <a:latin typeface="+mn-ea"/>
                <a:ea typeface="+mn-ea"/>
              </a:rPr>
              <a:t>52.01*6000</a:t>
            </a:r>
            <a:r>
              <a:rPr lang="zh-CN" altLang="en-US" dirty="0">
                <a:solidFill>
                  <a:schemeClr val="tx2"/>
                </a:solidFill>
                <a:latin typeface="+mn-ea"/>
                <a:ea typeface="+mn-ea"/>
              </a:rPr>
              <a:t>＝</a:t>
            </a:r>
            <a:r>
              <a:rPr lang="en-US" altLang="zh-CN" dirty="0">
                <a:solidFill>
                  <a:schemeClr val="tx2"/>
                </a:solidFill>
                <a:latin typeface="+mn-ea"/>
                <a:ea typeface="+mn-ea"/>
              </a:rPr>
              <a:t>312,060</a:t>
            </a:r>
            <a:r>
              <a:rPr lang="zh-CN" altLang="en-US" dirty="0">
                <a:solidFill>
                  <a:schemeClr val="tx2"/>
                </a:solidFill>
                <a:latin typeface="+mn-ea"/>
                <a:ea typeface="+mn-ea"/>
              </a:rPr>
              <a:t>元</a:t>
            </a:r>
          </a:p>
        </p:txBody>
      </p:sp>
      <p:sp>
        <p:nvSpPr>
          <p:cNvPr id="2" name="标题 1"/>
          <p:cNvSpPr>
            <a:spLocks noGrp="1"/>
          </p:cNvSpPr>
          <p:nvPr>
            <p:ph type="title"/>
          </p:nvPr>
        </p:nvSpPr>
        <p:spPr/>
        <p:txBody>
          <a:bodyPr/>
          <a:lstStyle/>
          <a:p>
            <a:pPr>
              <a:defRPr/>
            </a:pPr>
            <a:r>
              <a:rPr/>
              <a:t> </a:t>
            </a:r>
            <a:r>
              <a:rPr lang="en-US" altLang="zh-CN"/>
              <a:t>COCOMO</a:t>
            </a:r>
            <a:r>
              <a:rPr/>
              <a:t>模型</a:t>
            </a:r>
          </a:p>
        </p:txBody>
      </p:sp>
    </p:spTree>
  </p:cSld>
  <p:clrMapOvr>
    <a:masterClrMapping/>
  </p:clrMapOvr>
  <p:transition spd="slow"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9091"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9092"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78854" name="Rectangle 15"/>
          <p:cNvSpPr>
            <a:spLocks noChangeArrowheads="1"/>
          </p:cNvSpPr>
          <p:nvPr/>
        </p:nvSpPr>
        <p:spPr bwMode="ltGray">
          <a:xfrm>
            <a:off x="442913" y="1397000"/>
            <a:ext cx="7800975" cy="4400550"/>
          </a:xfrm>
          <a:prstGeom prst="rect">
            <a:avLst/>
          </a:prstGeom>
          <a:noFill/>
          <a:ln>
            <a:noFill/>
          </a:ln>
          <a:effectLst>
            <a:prstShdw prst="shdw17" dist="17961" dir="2700000">
              <a:srgbClr val="7A8E99"/>
            </a:prstShdw>
          </a:effectLst>
          <a:extLst>
            <a:ext uri="{909E8E84-426E-40DD-AFC4-6F175D3DCCD1}"/>
            <a:ext uri="{91240B29-F687-4F45-9708-019B960494DF}"/>
          </a:extLst>
        </p:spPr>
        <p:txBody>
          <a:bodyPr anchor="ctr">
            <a:spAutoFit/>
          </a:bodyPr>
          <a:lstStyle/>
          <a:p>
            <a:pPr eaLnBrk="1" hangingPunct="1">
              <a:defRPr/>
            </a:pPr>
            <a:r>
              <a:rPr lang="zh-CN" altLang="en-US" sz="2000" b="1" dirty="0">
                <a:solidFill>
                  <a:schemeClr val="tx2"/>
                </a:solidFill>
                <a:latin typeface="+mn-ea"/>
                <a:ea typeface="+mn-ea"/>
              </a:rPr>
              <a:t>例</a:t>
            </a:r>
            <a:r>
              <a:rPr lang="en-US" altLang="zh-CN" sz="2000" b="1" dirty="0">
                <a:solidFill>
                  <a:schemeClr val="tx2"/>
                </a:solidFill>
                <a:latin typeface="+mn-ea"/>
                <a:ea typeface="+mn-ea"/>
              </a:rPr>
              <a:t>2</a:t>
            </a:r>
            <a:r>
              <a:rPr lang="zh-CN" altLang="en-US" sz="2000" b="1" dirty="0">
                <a:solidFill>
                  <a:schemeClr val="tx2"/>
                </a:solidFill>
                <a:latin typeface="+mn-ea"/>
                <a:ea typeface="+mn-ea"/>
              </a:rPr>
              <a:t>：</a:t>
            </a:r>
            <a:r>
              <a:rPr lang="zh-CN" altLang="en-US" sz="2000" dirty="0">
                <a:solidFill>
                  <a:schemeClr val="tx2"/>
                </a:solidFill>
                <a:latin typeface="+mn-ea"/>
                <a:ea typeface="+mn-ea"/>
              </a:rPr>
              <a:t>接上例，聘用水平高的开发人员，每个月付出的工资就高，要聘用水平较低的，每个月可以少付工资，可能会减低开发成本。通过中间</a:t>
            </a:r>
            <a:r>
              <a:rPr lang="en-US" altLang="zh-CN" sz="2000" dirty="0">
                <a:solidFill>
                  <a:schemeClr val="tx2"/>
                </a:solidFill>
                <a:latin typeface="+mn-ea"/>
                <a:ea typeface="+mn-ea"/>
              </a:rPr>
              <a:t>COCOMO</a:t>
            </a:r>
            <a:r>
              <a:rPr lang="zh-CN" altLang="en-US" sz="2000" dirty="0">
                <a:solidFill>
                  <a:schemeClr val="tx2"/>
                </a:solidFill>
                <a:latin typeface="+mn-ea"/>
                <a:ea typeface="+mn-ea"/>
              </a:rPr>
              <a:t>模型看是否达到这个预期？</a:t>
            </a:r>
          </a:p>
          <a:p>
            <a:pPr eaLnBrk="1" hangingPunct="1">
              <a:defRPr/>
            </a:pPr>
            <a:r>
              <a:rPr lang="zh-CN" altLang="en-US" sz="2000" dirty="0">
                <a:latin typeface="+mn-ea"/>
                <a:ea typeface="+mn-ea"/>
              </a:rPr>
              <a:t>    </a:t>
            </a:r>
            <a:r>
              <a:rPr lang="zh-CN" altLang="en-US" sz="2000" dirty="0">
                <a:solidFill>
                  <a:schemeClr val="tx2"/>
                </a:solidFill>
                <a:latin typeface="+mn-ea"/>
                <a:ea typeface="+mn-ea"/>
              </a:rPr>
              <a:t>假设开发人员水平为正常，平均月薪为</a:t>
            </a:r>
            <a:r>
              <a:rPr lang="en-US" altLang="zh-CN" sz="2000" dirty="0">
                <a:solidFill>
                  <a:schemeClr val="tx2"/>
                </a:solidFill>
                <a:latin typeface="+mn-ea"/>
                <a:ea typeface="+mn-ea"/>
              </a:rPr>
              <a:t>4000</a:t>
            </a:r>
            <a:r>
              <a:rPr lang="zh-CN" altLang="en-US" sz="2000" dirty="0">
                <a:solidFill>
                  <a:schemeClr val="tx2"/>
                </a:solidFill>
                <a:latin typeface="+mn-ea"/>
                <a:ea typeface="+mn-ea"/>
              </a:rPr>
              <a:t>元，则人员因素的两个因子都为</a:t>
            </a:r>
            <a:r>
              <a:rPr lang="en-US" altLang="zh-CN" sz="2000" dirty="0">
                <a:solidFill>
                  <a:schemeClr val="tx2"/>
                </a:solidFill>
                <a:latin typeface="+mn-ea"/>
                <a:ea typeface="+mn-ea"/>
              </a:rPr>
              <a:t>1</a:t>
            </a:r>
            <a:r>
              <a:rPr lang="zh-CN" altLang="en-US" sz="2000" dirty="0">
                <a:solidFill>
                  <a:schemeClr val="tx2"/>
                </a:solidFill>
                <a:latin typeface="+mn-ea"/>
                <a:ea typeface="+mn-ea"/>
              </a:rPr>
              <a:t>，</a:t>
            </a:r>
          </a:p>
          <a:p>
            <a:pPr eaLnBrk="1" hangingPunct="1">
              <a:defRPr/>
            </a:pPr>
            <a:r>
              <a:rPr lang="en-US" altLang="zh-CN" sz="2000" dirty="0">
                <a:solidFill>
                  <a:schemeClr val="tx2"/>
                </a:solidFill>
                <a:latin typeface="+mn-ea"/>
                <a:ea typeface="+mn-ea"/>
              </a:rPr>
              <a:t>E </a:t>
            </a:r>
            <a:r>
              <a:rPr lang="zh-CN" altLang="en-US" sz="2000" dirty="0">
                <a:solidFill>
                  <a:schemeClr val="tx2"/>
                </a:solidFill>
                <a:latin typeface="+mn-ea"/>
                <a:ea typeface="+mn-ea"/>
              </a:rPr>
              <a:t>＝ </a:t>
            </a:r>
            <a:r>
              <a:rPr lang="en-US" altLang="zh-CN" sz="2000" dirty="0">
                <a:solidFill>
                  <a:schemeClr val="tx2"/>
                </a:solidFill>
                <a:latin typeface="+mn-ea"/>
                <a:ea typeface="+mn-ea"/>
              </a:rPr>
              <a:t>3.2 * 20 </a:t>
            </a:r>
            <a:r>
              <a:rPr lang="en-US" altLang="zh-CN" sz="2000" baseline="30000" dirty="0">
                <a:solidFill>
                  <a:schemeClr val="tx2"/>
                </a:solidFill>
                <a:latin typeface="+mn-ea"/>
                <a:ea typeface="+mn-ea"/>
              </a:rPr>
              <a:t>1.05</a:t>
            </a:r>
            <a:r>
              <a:rPr lang="en-US" altLang="zh-CN" sz="2000" dirty="0">
                <a:solidFill>
                  <a:schemeClr val="tx2"/>
                </a:solidFill>
                <a:latin typeface="+mn-ea"/>
                <a:ea typeface="+mn-ea"/>
              </a:rPr>
              <a:t> * (1.15*1.06*1.0*1.0) </a:t>
            </a:r>
          </a:p>
          <a:p>
            <a:pPr eaLnBrk="1" hangingPunct="1">
              <a:defRPr/>
            </a:pPr>
            <a:r>
              <a:rPr lang="zh-CN" altLang="en-US" sz="2000" dirty="0">
                <a:solidFill>
                  <a:schemeClr val="tx2"/>
                </a:solidFill>
                <a:latin typeface="+mn-ea"/>
                <a:ea typeface="+mn-ea"/>
              </a:rPr>
              <a:t>   ＝ </a:t>
            </a:r>
            <a:r>
              <a:rPr lang="en-US" altLang="zh-CN" sz="2000" dirty="0">
                <a:solidFill>
                  <a:schemeClr val="tx2"/>
                </a:solidFill>
                <a:latin typeface="+mn-ea"/>
                <a:ea typeface="+mn-ea"/>
              </a:rPr>
              <a:t>3.2*23.23*1.22 </a:t>
            </a:r>
            <a:r>
              <a:rPr lang="zh-CN" altLang="en-US" sz="2000" dirty="0">
                <a:solidFill>
                  <a:schemeClr val="tx2"/>
                </a:solidFill>
                <a:latin typeface="+mn-ea"/>
                <a:ea typeface="+mn-ea"/>
              </a:rPr>
              <a:t>＝ </a:t>
            </a:r>
            <a:r>
              <a:rPr lang="en-US" altLang="zh-CN" sz="2000" dirty="0">
                <a:solidFill>
                  <a:schemeClr val="tx2"/>
                </a:solidFill>
                <a:latin typeface="+mn-ea"/>
                <a:ea typeface="+mn-ea"/>
              </a:rPr>
              <a:t>90.62 (</a:t>
            </a:r>
            <a:r>
              <a:rPr lang="zh-CN" altLang="en-US" sz="2000" dirty="0">
                <a:solidFill>
                  <a:schemeClr val="tx2"/>
                </a:solidFill>
                <a:latin typeface="+mn-ea"/>
                <a:ea typeface="+mn-ea"/>
              </a:rPr>
              <a:t>人月</a:t>
            </a:r>
            <a:r>
              <a:rPr lang="en-US" altLang="zh-CN" sz="2000" dirty="0">
                <a:solidFill>
                  <a:schemeClr val="tx2"/>
                </a:solidFill>
                <a:latin typeface="+mn-ea"/>
                <a:ea typeface="+mn-ea"/>
              </a:rPr>
              <a:t>)</a:t>
            </a:r>
          </a:p>
          <a:p>
            <a:pPr eaLnBrk="1" hangingPunct="1">
              <a:defRPr/>
            </a:pPr>
            <a:r>
              <a:rPr lang="en-US" altLang="zh-CN" sz="2000" dirty="0">
                <a:solidFill>
                  <a:schemeClr val="tx2"/>
                </a:solidFill>
                <a:latin typeface="+mn-ea"/>
                <a:ea typeface="+mn-ea"/>
              </a:rPr>
              <a:t>D </a:t>
            </a:r>
            <a:r>
              <a:rPr lang="zh-CN" altLang="en-US" sz="2000" dirty="0">
                <a:solidFill>
                  <a:schemeClr val="tx2"/>
                </a:solidFill>
                <a:latin typeface="+mn-ea"/>
                <a:ea typeface="+mn-ea"/>
              </a:rPr>
              <a:t>＝ </a:t>
            </a:r>
            <a:r>
              <a:rPr lang="en-US" altLang="zh-CN" sz="2000" dirty="0">
                <a:solidFill>
                  <a:schemeClr val="tx2"/>
                </a:solidFill>
                <a:latin typeface="+mn-ea"/>
                <a:ea typeface="+mn-ea"/>
              </a:rPr>
              <a:t>2.5*90.62 </a:t>
            </a:r>
            <a:r>
              <a:rPr lang="en-US" altLang="zh-CN" sz="2000" baseline="30000" dirty="0">
                <a:solidFill>
                  <a:schemeClr val="tx2"/>
                </a:solidFill>
                <a:latin typeface="+mn-ea"/>
                <a:ea typeface="+mn-ea"/>
              </a:rPr>
              <a:t>0.38</a:t>
            </a:r>
            <a:r>
              <a:rPr lang="en-US" altLang="zh-CN" sz="2000" dirty="0">
                <a:solidFill>
                  <a:schemeClr val="tx2"/>
                </a:solidFill>
                <a:latin typeface="+mn-ea"/>
                <a:ea typeface="+mn-ea"/>
              </a:rPr>
              <a:t> </a:t>
            </a:r>
            <a:r>
              <a:rPr lang="zh-CN" altLang="en-US" sz="2000" dirty="0">
                <a:solidFill>
                  <a:schemeClr val="tx2"/>
                </a:solidFill>
                <a:latin typeface="+mn-ea"/>
                <a:ea typeface="+mn-ea"/>
              </a:rPr>
              <a:t>＝ </a:t>
            </a:r>
            <a:r>
              <a:rPr lang="en-US" altLang="zh-CN" sz="2000" dirty="0">
                <a:solidFill>
                  <a:schemeClr val="tx2"/>
                </a:solidFill>
                <a:latin typeface="+mn-ea"/>
                <a:ea typeface="+mn-ea"/>
              </a:rPr>
              <a:t>13.85 (</a:t>
            </a:r>
            <a:r>
              <a:rPr lang="zh-CN" altLang="en-US" sz="2000" dirty="0">
                <a:solidFill>
                  <a:schemeClr val="tx2"/>
                </a:solidFill>
                <a:latin typeface="+mn-ea"/>
                <a:ea typeface="+mn-ea"/>
              </a:rPr>
              <a:t>月</a:t>
            </a:r>
            <a:r>
              <a:rPr lang="en-US" altLang="zh-CN" sz="2000" dirty="0">
                <a:solidFill>
                  <a:schemeClr val="tx2"/>
                </a:solidFill>
                <a:latin typeface="+mn-ea"/>
                <a:ea typeface="+mn-ea"/>
              </a:rPr>
              <a:t>) </a:t>
            </a:r>
          </a:p>
          <a:p>
            <a:pPr eaLnBrk="1" hangingPunct="1">
              <a:defRPr/>
            </a:pPr>
            <a:r>
              <a:rPr lang="en-US" altLang="zh-CN" sz="2000" dirty="0">
                <a:solidFill>
                  <a:schemeClr val="tx2"/>
                </a:solidFill>
                <a:latin typeface="+mn-ea"/>
                <a:ea typeface="+mn-ea"/>
              </a:rPr>
              <a:t>P</a:t>
            </a:r>
            <a:r>
              <a:rPr lang="zh-CN" altLang="en-US" sz="2000" dirty="0">
                <a:solidFill>
                  <a:schemeClr val="tx2"/>
                </a:solidFill>
                <a:latin typeface="+mn-ea"/>
                <a:ea typeface="+mn-ea"/>
              </a:rPr>
              <a:t>＝</a:t>
            </a:r>
            <a:r>
              <a:rPr lang="en-US" altLang="zh-CN" sz="2000" dirty="0">
                <a:solidFill>
                  <a:schemeClr val="tx2"/>
                </a:solidFill>
                <a:latin typeface="+mn-ea"/>
                <a:ea typeface="+mn-ea"/>
              </a:rPr>
              <a:t>90.62 / 13.85 </a:t>
            </a:r>
            <a:r>
              <a:rPr lang="zh-CN" altLang="en-US" sz="2000" dirty="0">
                <a:solidFill>
                  <a:schemeClr val="tx2"/>
                </a:solidFill>
                <a:latin typeface="+mn-ea"/>
                <a:ea typeface="+mn-ea"/>
              </a:rPr>
              <a:t>＝ </a:t>
            </a:r>
            <a:r>
              <a:rPr lang="en-US" altLang="zh-CN" sz="2000" dirty="0">
                <a:solidFill>
                  <a:schemeClr val="tx2"/>
                </a:solidFill>
                <a:latin typeface="+mn-ea"/>
                <a:ea typeface="+mn-ea"/>
              </a:rPr>
              <a:t>6.54  (</a:t>
            </a:r>
            <a:r>
              <a:rPr lang="zh-CN" altLang="en-US" sz="2000" dirty="0">
                <a:solidFill>
                  <a:schemeClr val="tx2"/>
                </a:solidFill>
                <a:latin typeface="+mn-ea"/>
                <a:ea typeface="+mn-ea"/>
              </a:rPr>
              <a:t>个人</a:t>
            </a:r>
            <a:r>
              <a:rPr lang="en-US" altLang="zh-CN" sz="2000" dirty="0">
                <a:solidFill>
                  <a:schemeClr val="tx2"/>
                </a:solidFill>
                <a:latin typeface="+mn-ea"/>
                <a:ea typeface="+mn-ea"/>
              </a:rPr>
              <a:t>) </a:t>
            </a:r>
          </a:p>
          <a:p>
            <a:pPr eaLnBrk="1" hangingPunct="1">
              <a:defRPr/>
            </a:pPr>
            <a:r>
              <a:rPr lang="zh-CN" altLang="en-US" sz="2000" dirty="0">
                <a:solidFill>
                  <a:schemeClr val="tx2"/>
                </a:solidFill>
                <a:latin typeface="+mn-ea"/>
                <a:ea typeface="+mn-ea"/>
              </a:rPr>
              <a:t>开发成本＝</a:t>
            </a:r>
            <a:r>
              <a:rPr lang="en-US" altLang="zh-CN" sz="2000" dirty="0">
                <a:solidFill>
                  <a:schemeClr val="tx2"/>
                </a:solidFill>
                <a:latin typeface="+mn-ea"/>
                <a:ea typeface="+mn-ea"/>
              </a:rPr>
              <a:t>90.62*4000</a:t>
            </a:r>
            <a:r>
              <a:rPr lang="zh-CN" altLang="en-US" sz="2000" dirty="0">
                <a:solidFill>
                  <a:schemeClr val="tx2"/>
                </a:solidFill>
                <a:latin typeface="+mn-ea"/>
                <a:ea typeface="+mn-ea"/>
              </a:rPr>
              <a:t>＝</a:t>
            </a:r>
            <a:r>
              <a:rPr lang="en-US" altLang="zh-CN" sz="2000" dirty="0">
                <a:solidFill>
                  <a:schemeClr val="tx2"/>
                </a:solidFill>
                <a:latin typeface="+mn-ea"/>
                <a:ea typeface="+mn-ea"/>
              </a:rPr>
              <a:t>362,480</a:t>
            </a:r>
            <a:r>
              <a:rPr lang="zh-CN" altLang="en-US" sz="2000" dirty="0">
                <a:solidFill>
                  <a:schemeClr val="tx2"/>
                </a:solidFill>
                <a:latin typeface="+mn-ea"/>
                <a:ea typeface="+mn-ea"/>
              </a:rPr>
              <a:t>元</a:t>
            </a:r>
          </a:p>
          <a:p>
            <a:pPr eaLnBrk="1" hangingPunct="1">
              <a:defRPr/>
            </a:pPr>
            <a:endParaRPr lang="zh-CN" altLang="en-US" sz="2000" dirty="0">
              <a:latin typeface="+mn-ea"/>
              <a:ea typeface="+mn-ea"/>
            </a:endParaRPr>
          </a:p>
          <a:p>
            <a:pPr eaLnBrk="1" hangingPunct="1">
              <a:defRPr/>
            </a:pPr>
            <a:endParaRPr lang="zh-CN" altLang="en-US" sz="2000" dirty="0">
              <a:latin typeface="+mn-ea"/>
              <a:ea typeface="+mn-ea"/>
            </a:endParaRPr>
          </a:p>
          <a:p>
            <a:pPr eaLnBrk="1" hangingPunct="1">
              <a:defRPr/>
            </a:pPr>
            <a:r>
              <a:rPr lang="zh-CN" altLang="en-US" sz="2000" dirty="0">
                <a:solidFill>
                  <a:schemeClr val="tx2"/>
                </a:solidFill>
                <a:latin typeface="+mn-ea"/>
                <a:ea typeface="+mn-ea"/>
              </a:rPr>
              <a:t>通过例</a:t>
            </a:r>
            <a:r>
              <a:rPr lang="en-US" altLang="zh-CN" sz="2000" dirty="0">
                <a:solidFill>
                  <a:schemeClr val="tx2"/>
                </a:solidFill>
                <a:latin typeface="+mn-ea"/>
                <a:ea typeface="+mn-ea"/>
              </a:rPr>
              <a:t>1</a:t>
            </a:r>
            <a:r>
              <a:rPr lang="zh-CN" altLang="en-US" sz="2000" dirty="0">
                <a:solidFill>
                  <a:schemeClr val="tx2"/>
                </a:solidFill>
                <a:latin typeface="+mn-ea"/>
                <a:ea typeface="+mn-ea"/>
              </a:rPr>
              <a:t>和例</a:t>
            </a:r>
            <a:r>
              <a:rPr lang="en-US" altLang="zh-CN" sz="2000" dirty="0">
                <a:solidFill>
                  <a:schemeClr val="tx2"/>
                </a:solidFill>
                <a:latin typeface="+mn-ea"/>
                <a:ea typeface="+mn-ea"/>
              </a:rPr>
              <a:t>2</a:t>
            </a:r>
            <a:r>
              <a:rPr lang="zh-CN" altLang="en-US" sz="2000" dirty="0">
                <a:solidFill>
                  <a:schemeClr val="tx2"/>
                </a:solidFill>
                <a:latin typeface="+mn-ea"/>
                <a:ea typeface="+mn-ea"/>
              </a:rPr>
              <a:t>的数据对比，相信同学们能得出结论，也能总结出中间</a:t>
            </a:r>
            <a:r>
              <a:rPr lang="en-US" altLang="zh-CN" sz="2000" dirty="0">
                <a:solidFill>
                  <a:schemeClr val="tx2"/>
                </a:solidFill>
                <a:latin typeface="+mn-ea"/>
                <a:ea typeface="+mn-ea"/>
              </a:rPr>
              <a:t>COCOMO</a:t>
            </a:r>
            <a:r>
              <a:rPr lang="zh-CN" altLang="en-US" sz="2000" dirty="0">
                <a:solidFill>
                  <a:schemeClr val="tx2"/>
                </a:solidFill>
                <a:latin typeface="+mn-ea"/>
                <a:ea typeface="+mn-ea"/>
              </a:rPr>
              <a:t>模型的真意。</a:t>
            </a:r>
          </a:p>
        </p:txBody>
      </p:sp>
      <p:graphicFrame>
        <p:nvGraphicFramePr>
          <p:cNvPr id="353323" name="Group 43"/>
          <p:cNvGraphicFramePr>
            <a:graphicFrameLocks noGrp="1"/>
          </p:cNvGraphicFramePr>
          <p:nvPr/>
        </p:nvGraphicFramePr>
        <p:xfrm>
          <a:off x="5508625" y="3140075"/>
          <a:ext cx="3022601" cy="1584600"/>
        </p:xfrm>
        <a:graphic>
          <a:graphicData uri="http://schemas.openxmlformats.org/drawingml/2006/table">
            <a:tbl>
              <a:tblPr/>
              <a:tblGrid>
                <a:gridCol w="1358900"/>
                <a:gridCol w="808567"/>
                <a:gridCol w="855134"/>
              </a:tblGrid>
              <a:tr h="36562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mn-ea"/>
                          <a:ea typeface="+mn-ea"/>
                          <a:cs typeface="Times New Roman" pitchFamily="18" charset="0"/>
                        </a:rPr>
                        <a:t>工作量因子</a:t>
                      </a:r>
                      <a:endParaRPr kumimoji="0" lang="zh-CN" altLang="en-US" sz="1800" b="1" i="0" u="none" strike="noStrike" cap="none" normalizeH="0" baseline="0" dirty="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n-ea"/>
                          <a:ea typeface="+mn-ea"/>
                          <a:cs typeface="Times New Roman" pitchFamily="18" charset="0"/>
                        </a:rPr>
                        <a:t>级别</a:t>
                      </a:r>
                      <a:endParaRPr kumimoji="0" lang="zh-CN" altLang="en-US" sz="1800" b="1"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mn-ea"/>
                          <a:ea typeface="+mn-ea"/>
                          <a:cs typeface="Times New Roman" pitchFamily="18" charset="0"/>
                        </a:rPr>
                        <a:t>取值</a:t>
                      </a:r>
                      <a:endParaRPr kumimoji="0" lang="zh-CN" altLang="en-US" sz="1800" b="1"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r>
              <a:tr h="30467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cs typeface="Times New Roman" pitchFamily="18" charset="0"/>
                        </a:rPr>
                        <a:t>复杂性</a:t>
                      </a:r>
                      <a:endParaRPr kumimoji="0" lang="zh-CN" altLang="en-US" sz="3600" b="0" i="0" u="none" strike="noStrike" cap="none" normalizeH="0" baseline="0" dirty="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ea"/>
                          <a:ea typeface="+mn-ea"/>
                          <a:cs typeface="Times New Roman" pitchFamily="18" charset="0"/>
                        </a:rPr>
                        <a:t>高</a:t>
                      </a:r>
                      <a:endParaRPr kumimoji="0" lang="zh-CN" altLang="en-US"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mn-ea"/>
                          <a:ea typeface="+mn-ea"/>
                          <a:cs typeface="Times New Roman" pitchFamily="18" charset="0"/>
                        </a:rPr>
                        <a:t>1.15</a:t>
                      </a:r>
                      <a:endParaRPr kumimoji="0" lang="en-US" altLang="zh-CN"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67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ea"/>
                          <a:ea typeface="+mn-ea"/>
                          <a:cs typeface="Times New Roman" pitchFamily="18" charset="0"/>
                        </a:rPr>
                        <a:t>数据存储</a:t>
                      </a:r>
                      <a:endParaRPr kumimoji="0" lang="zh-CN" altLang="en-US"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ea"/>
                          <a:ea typeface="+mn-ea"/>
                          <a:cs typeface="Times New Roman" pitchFamily="18" charset="0"/>
                        </a:rPr>
                        <a:t>高</a:t>
                      </a:r>
                      <a:endParaRPr kumimoji="0" lang="zh-CN" altLang="en-US"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mn-ea"/>
                          <a:ea typeface="+mn-ea"/>
                          <a:cs typeface="Times New Roman" pitchFamily="18" charset="0"/>
                        </a:rPr>
                        <a:t>1.06</a:t>
                      </a:r>
                      <a:endParaRPr kumimoji="0" lang="en-US" altLang="zh-CN"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67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cs typeface="Times New Roman" pitchFamily="18" charset="0"/>
                        </a:rPr>
                        <a:t>领域经验</a:t>
                      </a:r>
                      <a:endParaRPr kumimoji="0" lang="zh-CN" altLang="en-US" sz="3600" b="0" i="0" u="none" strike="noStrike" cap="none" normalizeH="0" baseline="0" dirty="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cs typeface="Times New Roman" pitchFamily="18" charset="0"/>
                        </a:rPr>
                        <a:t>很高</a:t>
                      </a:r>
                      <a:endParaRPr kumimoji="0" lang="zh-CN" altLang="en-US" sz="3600" b="0" i="0" u="none" strike="noStrike" cap="none" normalizeH="0" baseline="0" dirty="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mn-ea"/>
                          <a:ea typeface="+mn-ea"/>
                          <a:cs typeface="Times New Roman" pitchFamily="18" charset="0"/>
                        </a:rPr>
                        <a:t>1.0</a:t>
                      </a:r>
                      <a:endParaRPr kumimoji="0" lang="en-US" altLang="zh-CN"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67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mn-ea"/>
                          <a:ea typeface="+mn-ea"/>
                          <a:cs typeface="Times New Roman" pitchFamily="18" charset="0"/>
                        </a:rPr>
                        <a:t>程序员能力</a:t>
                      </a:r>
                      <a:endParaRPr kumimoji="0" lang="zh-CN" altLang="en-US" sz="3600" b="0" i="0" u="none" strike="noStrike" cap="none" normalizeH="0" baseline="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n-ea"/>
                          <a:ea typeface="+mn-ea"/>
                          <a:cs typeface="Times New Roman" pitchFamily="18" charset="0"/>
                        </a:rPr>
                        <a:t>很高</a:t>
                      </a:r>
                      <a:endParaRPr kumimoji="0" lang="zh-CN" altLang="en-US" sz="3600" b="0" i="0" u="none" strike="noStrike" cap="none" normalizeH="0" baseline="0" dirty="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mn-ea"/>
                          <a:ea typeface="+mn-ea"/>
                          <a:cs typeface="Times New Roman" pitchFamily="18" charset="0"/>
                        </a:rPr>
                        <a:t>1.0</a:t>
                      </a:r>
                      <a:endParaRPr kumimoji="0" lang="en-US" altLang="zh-CN" sz="3600" b="0" i="0" u="none" strike="noStrike" cap="none" normalizeH="0" baseline="0" dirty="0" smtClean="0">
                        <a:ln>
                          <a:noFill/>
                        </a:ln>
                        <a:solidFill>
                          <a:schemeClr val="tx1"/>
                        </a:solidFill>
                        <a:effectLst/>
                        <a:latin typeface="+mn-ea"/>
                        <a:ea typeface="+mn-ea"/>
                      </a:endParaRPr>
                    </a:p>
                  </a:txBody>
                  <a:tcPr marL="91417" marR="91417" marT="45684" marB="4568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9120" name="标题 1"/>
          <p:cNvSpPr txBox="1">
            <a:spLocks/>
          </p:cNvSpPr>
          <p:nvPr/>
        </p:nvSpPr>
        <p:spPr bwMode="auto">
          <a:xfrm>
            <a:off x="619125" y="1057275"/>
            <a:ext cx="8229600" cy="1143000"/>
          </a:xfrm>
          <a:prstGeom prst="rect">
            <a:avLst/>
          </a:prstGeom>
          <a:noFill/>
          <a:ln w="9525">
            <a:noFill/>
            <a:miter lim="800000"/>
            <a:headEnd/>
            <a:tailEnd/>
          </a:ln>
        </p:spPr>
        <p:txBody>
          <a:bodyPr/>
          <a:lstStyle/>
          <a:p>
            <a:pPr algn="ctr"/>
            <a:endParaRPr lang="zh-CN" altLang="en-US" sz="4400">
              <a:ea typeface="微软雅黑" pitchFamily="34" charset="-122"/>
            </a:endParaRPr>
          </a:p>
        </p:txBody>
      </p:sp>
      <p:sp>
        <p:nvSpPr>
          <p:cNvPr id="2" name="标题 1"/>
          <p:cNvSpPr>
            <a:spLocks noGrp="1"/>
          </p:cNvSpPr>
          <p:nvPr>
            <p:ph type="title"/>
          </p:nvPr>
        </p:nvSpPr>
        <p:spPr/>
        <p:txBody>
          <a:bodyPr/>
          <a:lstStyle/>
          <a:p>
            <a:pPr>
              <a:defRPr/>
            </a:pPr>
            <a:r>
              <a:rPr/>
              <a:t> </a:t>
            </a:r>
            <a:r>
              <a:rPr lang="en-US" altLang="zh-CN"/>
              <a:t>COCOMO</a:t>
            </a:r>
            <a:r>
              <a:rPr/>
              <a:t>模型</a:t>
            </a:r>
          </a:p>
        </p:txBody>
      </p:sp>
    </p:spTree>
  </p:cSld>
  <p:clrMapOvr>
    <a:masterClrMapping/>
  </p:clrMapOvr>
  <p:transition spd="slow"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软件项目管理的对象</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sp>
        <p:nvSpPr>
          <p:cNvPr id="5" name="内容占位符 2"/>
          <p:cNvSpPr>
            <a:spLocks noGrp="1"/>
          </p:cNvSpPr>
          <p:nvPr>
            <p:ph idx="1"/>
          </p:nvPr>
        </p:nvSpPr>
        <p:spPr>
          <a:xfrm>
            <a:off x="785786" y="1857364"/>
            <a:ext cx="7686700" cy="4525963"/>
          </a:xfrm>
        </p:spPr>
        <p:txBody>
          <a:bodyPr/>
          <a:lstStyle/>
          <a:p>
            <a:r>
              <a:rPr lang="zh-CN" altLang="en-US" dirty="0" smtClean="0"/>
              <a:t> 软件项目管理的对象是软件工程项目。</a:t>
            </a:r>
            <a:endParaRPr lang="en-US" altLang="zh-CN" dirty="0" smtClean="0"/>
          </a:p>
          <a:p>
            <a:pPr lvl="1"/>
            <a:r>
              <a:rPr lang="zh-CN" altLang="en-US" dirty="0" smtClean="0"/>
              <a:t>使得整个软件工程过程（从分析、设计、编码到测试、维护全过程）都能在管理者的控制之下，以预定成本按期，按质的完成软件交付用户使用。</a:t>
            </a:r>
          </a:p>
          <a:p>
            <a:endParaRPr lang="zh-CN" altLang="en-U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90115"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90116"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 name="标题 1"/>
          <p:cNvSpPr>
            <a:spLocks noGrp="1"/>
          </p:cNvSpPr>
          <p:nvPr>
            <p:ph type="title"/>
          </p:nvPr>
        </p:nvSpPr>
        <p:spPr/>
        <p:txBody>
          <a:bodyPr/>
          <a:lstStyle/>
          <a:p>
            <a:pPr>
              <a:defRPr/>
            </a:pPr>
            <a:r>
              <a:rPr lang="en-US" altLang="zh-CN"/>
              <a:t>COCOMO</a:t>
            </a:r>
            <a:r>
              <a:rPr/>
              <a:t>模型</a:t>
            </a:r>
          </a:p>
        </p:txBody>
      </p:sp>
      <p:sp>
        <p:nvSpPr>
          <p:cNvPr id="5" name="内容占位符 4"/>
          <p:cNvSpPr>
            <a:spLocks noGrp="1"/>
          </p:cNvSpPr>
          <p:nvPr>
            <p:ph idx="1"/>
          </p:nvPr>
        </p:nvSpPr>
        <p:spPr/>
        <p:txBody>
          <a:bodyPr>
            <a:normAutofit/>
          </a:bodyPr>
          <a:lstStyle/>
          <a:p>
            <a:pPr marL="0" indent="0">
              <a:buFont typeface="Arial" charset="0"/>
              <a:buNone/>
              <a:defRPr/>
            </a:pPr>
            <a:r>
              <a:rPr lang="zh-CN" altLang="en-US" b="1" dirty="0">
                <a:latin typeface="微软雅黑" pitchFamily="34" charset="-122"/>
              </a:rPr>
              <a:t>例</a:t>
            </a:r>
            <a:r>
              <a:rPr lang="en-US" altLang="zh-CN" b="1" dirty="0">
                <a:latin typeface="微软雅黑" pitchFamily="34" charset="-122"/>
              </a:rPr>
              <a:t>3</a:t>
            </a:r>
            <a:r>
              <a:rPr lang="zh-CN" altLang="en-US" b="1" dirty="0">
                <a:latin typeface="微软雅黑" pitchFamily="34" charset="-122"/>
              </a:rPr>
              <a:t>：</a:t>
            </a:r>
            <a:r>
              <a:rPr lang="zh-CN" altLang="en-US" dirty="0">
                <a:latin typeface="微软雅黑" pitchFamily="34" charset="-122"/>
              </a:rPr>
              <a:t>对比用</a:t>
            </a:r>
            <a:r>
              <a:rPr lang="en-US" altLang="zh-CN" dirty="0">
                <a:latin typeface="微软雅黑" pitchFamily="34" charset="-122"/>
              </a:rPr>
              <a:t>IBM</a:t>
            </a:r>
            <a:r>
              <a:rPr lang="zh-CN" altLang="en-US" dirty="0">
                <a:latin typeface="微软雅黑" pitchFamily="34" charset="-122"/>
              </a:rPr>
              <a:t>模型计算：</a:t>
            </a:r>
          </a:p>
          <a:p>
            <a:pPr marL="0" indent="0">
              <a:buFont typeface="Arial" charset="0"/>
              <a:buNone/>
              <a:defRPr/>
            </a:pPr>
            <a:r>
              <a:rPr lang="zh-CN" altLang="en-US" dirty="0">
                <a:latin typeface="微软雅黑" pitchFamily="34" charset="-122"/>
              </a:rPr>
              <a:t>    工作量：      </a:t>
            </a:r>
            <a:r>
              <a:rPr lang="en-US" altLang="zh-CN" dirty="0">
                <a:latin typeface="微软雅黑" pitchFamily="34" charset="-122"/>
              </a:rPr>
              <a:t>E </a:t>
            </a:r>
            <a:r>
              <a:rPr lang="zh-CN" altLang="en-US" dirty="0">
                <a:latin typeface="微软雅黑" pitchFamily="34" charset="-122"/>
              </a:rPr>
              <a:t>＝ </a:t>
            </a:r>
            <a:r>
              <a:rPr lang="en-US" altLang="zh-CN" dirty="0">
                <a:latin typeface="微软雅黑" pitchFamily="34" charset="-122"/>
              </a:rPr>
              <a:t>5.2×(20)</a:t>
            </a:r>
            <a:r>
              <a:rPr lang="en-US" altLang="zh-CN" baseline="30000" dirty="0">
                <a:latin typeface="微软雅黑" pitchFamily="34" charset="-122"/>
              </a:rPr>
              <a:t>0.91</a:t>
            </a:r>
            <a:r>
              <a:rPr lang="zh-CN" altLang="en-US" dirty="0">
                <a:latin typeface="微软雅黑" pitchFamily="34" charset="-122"/>
              </a:rPr>
              <a:t>＝</a:t>
            </a:r>
            <a:r>
              <a:rPr lang="en-US" altLang="zh-CN" dirty="0">
                <a:latin typeface="微软雅黑" pitchFamily="34" charset="-122"/>
              </a:rPr>
              <a:t>79</a:t>
            </a:r>
            <a:r>
              <a:rPr lang="zh-CN" altLang="en-US" dirty="0">
                <a:latin typeface="微软雅黑" pitchFamily="34" charset="-122"/>
              </a:rPr>
              <a:t>（人月</a:t>
            </a:r>
            <a:r>
              <a:rPr lang="en-US" altLang="zh-CN" dirty="0">
                <a:latin typeface="微软雅黑" pitchFamily="34" charset="-122"/>
              </a:rPr>
              <a:t>PM</a:t>
            </a:r>
            <a:r>
              <a:rPr lang="zh-CN" altLang="en-US" dirty="0">
                <a:latin typeface="微软雅黑" pitchFamily="34" charset="-122"/>
              </a:rPr>
              <a:t>）</a:t>
            </a:r>
          </a:p>
          <a:p>
            <a:pPr marL="0" indent="0">
              <a:buFont typeface="Arial" charset="0"/>
              <a:buNone/>
              <a:defRPr/>
            </a:pPr>
            <a:r>
              <a:rPr lang="zh-CN" altLang="en-US" dirty="0">
                <a:latin typeface="微软雅黑" pitchFamily="34" charset="-122"/>
              </a:rPr>
              <a:t>    开发周期：   </a:t>
            </a:r>
            <a:r>
              <a:rPr lang="en-US" altLang="zh-CN" dirty="0">
                <a:latin typeface="微软雅黑" pitchFamily="34" charset="-122"/>
              </a:rPr>
              <a:t>D </a:t>
            </a:r>
            <a:r>
              <a:rPr lang="zh-CN" altLang="en-US" dirty="0">
                <a:latin typeface="微软雅黑" pitchFamily="34" charset="-122"/>
              </a:rPr>
              <a:t>＝ </a:t>
            </a:r>
            <a:r>
              <a:rPr lang="en-US" altLang="zh-CN" dirty="0">
                <a:latin typeface="微软雅黑" pitchFamily="34" charset="-122"/>
              </a:rPr>
              <a:t>4.1×(20)</a:t>
            </a:r>
            <a:r>
              <a:rPr lang="en-US" altLang="zh-CN" baseline="30000" dirty="0">
                <a:latin typeface="微软雅黑" pitchFamily="34" charset="-122"/>
              </a:rPr>
              <a:t>0.36</a:t>
            </a:r>
            <a:r>
              <a:rPr lang="en-US" altLang="zh-CN" dirty="0">
                <a:latin typeface="微软雅黑" pitchFamily="34" charset="-122"/>
              </a:rPr>
              <a:t> </a:t>
            </a:r>
            <a:r>
              <a:rPr lang="zh-CN" altLang="en-US" dirty="0">
                <a:latin typeface="微软雅黑" pitchFamily="34" charset="-122"/>
              </a:rPr>
              <a:t>＝ </a:t>
            </a:r>
            <a:r>
              <a:rPr lang="en-US" altLang="zh-CN" dirty="0">
                <a:latin typeface="微软雅黑" pitchFamily="34" charset="-122"/>
              </a:rPr>
              <a:t>12</a:t>
            </a:r>
            <a:r>
              <a:rPr lang="zh-CN" altLang="en-US" dirty="0">
                <a:latin typeface="微软雅黑" pitchFamily="34" charset="-122"/>
              </a:rPr>
              <a:t>（月）</a:t>
            </a:r>
          </a:p>
          <a:p>
            <a:pPr marL="0" indent="0">
              <a:buFont typeface="Arial" charset="0"/>
              <a:buNone/>
              <a:defRPr/>
            </a:pPr>
            <a:r>
              <a:rPr lang="zh-CN" altLang="en-US" dirty="0">
                <a:latin typeface="微软雅黑" pitchFamily="34" charset="-122"/>
              </a:rPr>
              <a:t>    开发人员：   </a:t>
            </a:r>
            <a:r>
              <a:rPr lang="en-US" altLang="zh-CN" dirty="0">
                <a:latin typeface="微软雅黑" pitchFamily="34" charset="-122"/>
              </a:rPr>
              <a:t>S </a:t>
            </a:r>
            <a:r>
              <a:rPr lang="zh-CN" altLang="en-US" dirty="0">
                <a:latin typeface="微软雅黑" pitchFamily="34" charset="-122"/>
              </a:rPr>
              <a:t>＝ </a:t>
            </a:r>
            <a:r>
              <a:rPr lang="en-US" altLang="zh-CN" dirty="0">
                <a:latin typeface="微软雅黑" pitchFamily="34" charset="-122"/>
              </a:rPr>
              <a:t>0.54×E</a:t>
            </a:r>
            <a:r>
              <a:rPr lang="en-US" altLang="zh-CN" baseline="30000" dirty="0">
                <a:latin typeface="微软雅黑" pitchFamily="34" charset="-122"/>
              </a:rPr>
              <a:t>0.6</a:t>
            </a:r>
            <a:r>
              <a:rPr lang="en-US" altLang="zh-CN" dirty="0">
                <a:latin typeface="微软雅黑" pitchFamily="34" charset="-122"/>
              </a:rPr>
              <a:t> </a:t>
            </a:r>
            <a:r>
              <a:rPr lang="zh-CN" altLang="en-US" dirty="0">
                <a:latin typeface="微软雅黑" pitchFamily="34" charset="-122"/>
              </a:rPr>
              <a:t>＝</a:t>
            </a:r>
            <a:r>
              <a:rPr lang="en-US" altLang="zh-CN" dirty="0">
                <a:latin typeface="微软雅黑" pitchFamily="34" charset="-122"/>
              </a:rPr>
              <a:t>7.43  (</a:t>
            </a:r>
            <a:r>
              <a:rPr lang="zh-CN" altLang="en-US" dirty="0">
                <a:latin typeface="微软雅黑" pitchFamily="34" charset="-122"/>
              </a:rPr>
              <a:t>人</a:t>
            </a:r>
            <a:r>
              <a:rPr lang="en-US" altLang="zh-CN" dirty="0">
                <a:latin typeface="微软雅黑" pitchFamily="34" charset="-122"/>
              </a:rPr>
              <a:t>)    </a:t>
            </a:r>
          </a:p>
          <a:p>
            <a:pPr marL="0" indent="0">
              <a:buFont typeface="Arial" charset="0"/>
              <a:buNone/>
              <a:defRPr/>
            </a:pPr>
            <a:r>
              <a:rPr lang="zh-CN" altLang="en-US" dirty="0" smtClean="0">
                <a:latin typeface="微软雅黑" pitchFamily="34" charset="-122"/>
              </a:rPr>
              <a:t>    </a:t>
            </a:r>
            <a:r>
              <a:rPr lang="zh-CN" altLang="en-US" dirty="0">
                <a:latin typeface="微软雅黑" pitchFamily="34" charset="-122"/>
              </a:rPr>
              <a:t>用</a:t>
            </a:r>
            <a:r>
              <a:rPr lang="en-US" altLang="zh-CN" dirty="0">
                <a:latin typeface="微软雅黑" pitchFamily="34" charset="-122"/>
              </a:rPr>
              <a:t>IBM</a:t>
            </a:r>
            <a:r>
              <a:rPr lang="zh-CN" altLang="en-US" dirty="0">
                <a:latin typeface="微软雅黑" pitchFamily="34" charset="-122"/>
              </a:rPr>
              <a:t>与中间</a:t>
            </a:r>
            <a:r>
              <a:rPr lang="en-US" altLang="zh-CN" dirty="0">
                <a:latin typeface="微软雅黑" pitchFamily="34" charset="-122"/>
              </a:rPr>
              <a:t>COCOMO</a:t>
            </a:r>
            <a:r>
              <a:rPr lang="zh-CN" altLang="en-US" dirty="0">
                <a:latin typeface="微软雅黑" pitchFamily="34" charset="-122"/>
              </a:rPr>
              <a:t>模型所计算数据有一定的精确性差异，但有相互借鉴的价值。 </a:t>
            </a:r>
          </a:p>
          <a:p>
            <a:pPr marL="0" indent="0">
              <a:buFont typeface="Arial" charset="0"/>
              <a:buNone/>
              <a:defRPr/>
            </a:pPr>
            <a:endParaRPr lang="zh-CN" altLang="en-US" dirty="0"/>
          </a:p>
        </p:txBody>
      </p:sp>
    </p:spTree>
  </p:cSld>
  <p:clrMapOvr>
    <a:masterClrMapping/>
  </p:clrMapOvr>
  <p:transition spd="slow"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5124"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5125"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80902" name="Rectangle 15"/>
          <p:cNvSpPr>
            <a:spLocks noChangeArrowheads="1"/>
          </p:cNvSpPr>
          <p:nvPr/>
        </p:nvSpPr>
        <p:spPr bwMode="ltGray">
          <a:xfrm>
            <a:off x="539750" y="1268413"/>
            <a:ext cx="8353425" cy="923330"/>
          </a:xfrm>
          <a:prstGeom prst="rect">
            <a:avLst/>
          </a:prstGeom>
          <a:noFill/>
          <a:ln>
            <a:noFill/>
          </a:ln>
          <a:effectLst>
            <a:prstShdw prst="shdw17" dist="17961" dir="2700000">
              <a:srgbClr val="7A8E99"/>
            </a:prstShdw>
          </a:effectLst>
          <a:extLst>
            <a:ext uri="{909E8E84-426E-40DD-AFC4-6F175D3DCCD1}"/>
            <a:ext uri="{91240B29-F687-4F45-9708-019B960494DF}"/>
          </a:extLst>
        </p:spPr>
        <p:txBody>
          <a:bodyPr anchor="ctr">
            <a:spAutoFit/>
          </a:bodyPr>
          <a:lstStyle/>
          <a:p>
            <a:pPr eaLnBrk="1" hangingPunct="1">
              <a:defRPr/>
            </a:pPr>
            <a:r>
              <a:rPr lang="zh-CN" altLang="en-US" dirty="0" smtClean="0">
                <a:solidFill>
                  <a:schemeClr val="tx2"/>
                </a:solidFill>
                <a:latin typeface="+mn-ea"/>
                <a:ea typeface="+mn-ea"/>
              </a:rPr>
              <a:t>        详细</a:t>
            </a:r>
            <a:r>
              <a:rPr lang="en-US" altLang="zh-CN" dirty="0">
                <a:solidFill>
                  <a:schemeClr val="tx2"/>
                </a:solidFill>
                <a:latin typeface="+mn-ea"/>
                <a:ea typeface="+mn-ea"/>
              </a:rPr>
              <a:t>COCOMO</a:t>
            </a:r>
            <a:r>
              <a:rPr lang="zh-CN" altLang="en-US" dirty="0">
                <a:solidFill>
                  <a:schemeClr val="tx2"/>
                </a:solidFill>
                <a:latin typeface="+mn-ea"/>
                <a:ea typeface="+mn-ea"/>
              </a:rPr>
              <a:t>模型的计算公式与中间</a:t>
            </a:r>
            <a:r>
              <a:rPr lang="en-US" altLang="zh-CN" dirty="0">
                <a:solidFill>
                  <a:schemeClr val="tx2"/>
                </a:solidFill>
                <a:latin typeface="+mn-ea"/>
                <a:ea typeface="+mn-ea"/>
              </a:rPr>
              <a:t>COCOMO</a:t>
            </a:r>
            <a:r>
              <a:rPr lang="zh-CN" altLang="en-US" dirty="0">
                <a:solidFill>
                  <a:schemeClr val="tx2"/>
                </a:solidFill>
                <a:latin typeface="+mn-ea"/>
                <a:ea typeface="+mn-ea"/>
              </a:rPr>
              <a:t>模型相同。主要在于工作量因素</a:t>
            </a:r>
            <a:r>
              <a:rPr lang="en-US" altLang="zh-CN" dirty="0">
                <a:solidFill>
                  <a:schemeClr val="tx2"/>
                </a:solidFill>
                <a:latin typeface="+mn-ea"/>
                <a:ea typeface="+mn-ea"/>
              </a:rPr>
              <a:t>Fi</a:t>
            </a:r>
            <a:r>
              <a:rPr lang="zh-CN" altLang="en-US" dirty="0">
                <a:solidFill>
                  <a:schemeClr val="tx2"/>
                </a:solidFill>
                <a:latin typeface="+mn-ea"/>
                <a:ea typeface="+mn-ea"/>
              </a:rPr>
              <a:t>分级表更详细</a:t>
            </a:r>
            <a:r>
              <a:rPr lang="en-US" altLang="zh-CN" dirty="0">
                <a:solidFill>
                  <a:schemeClr val="tx2"/>
                </a:solidFill>
                <a:latin typeface="+mn-ea"/>
                <a:ea typeface="+mn-ea"/>
              </a:rPr>
              <a:t>:</a:t>
            </a:r>
          </a:p>
          <a:p>
            <a:pPr eaLnBrk="1" hangingPunct="1">
              <a:defRPr/>
            </a:pPr>
            <a:r>
              <a:rPr lang="zh-CN" altLang="en-US" dirty="0" smtClean="0">
                <a:solidFill>
                  <a:schemeClr val="tx2"/>
                </a:solidFill>
                <a:latin typeface="+mn-ea"/>
                <a:ea typeface="+mn-ea"/>
              </a:rPr>
              <a:t>        每个</a:t>
            </a:r>
            <a:r>
              <a:rPr lang="en-US" altLang="zh-CN" dirty="0">
                <a:solidFill>
                  <a:schemeClr val="tx2"/>
                </a:solidFill>
                <a:latin typeface="+mn-ea"/>
                <a:ea typeface="+mn-ea"/>
              </a:rPr>
              <a:t>Fi</a:t>
            </a:r>
            <a:r>
              <a:rPr lang="zh-CN" altLang="en-US" dirty="0">
                <a:solidFill>
                  <a:schemeClr val="tx2"/>
                </a:solidFill>
                <a:latin typeface="+mn-ea"/>
                <a:ea typeface="+mn-ea"/>
              </a:rPr>
              <a:t>分级表按软件结构层次分三表，各表供不同层次的估算使用，见表</a:t>
            </a:r>
            <a:r>
              <a:rPr lang="en-US" altLang="zh-CN" dirty="0">
                <a:solidFill>
                  <a:schemeClr val="tx2"/>
                </a:solidFill>
                <a:latin typeface="+mn-ea"/>
                <a:ea typeface="+mn-ea"/>
              </a:rPr>
              <a:t>16</a:t>
            </a:r>
            <a:r>
              <a:rPr lang="zh-CN" altLang="en-US" dirty="0">
                <a:solidFill>
                  <a:schemeClr val="tx2"/>
                </a:solidFill>
                <a:latin typeface="+mn-ea"/>
                <a:ea typeface="+mn-ea"/>
              </a:rPr>
              <a:t>。</a:t>
            </a:r>
          </a:p>
        </p:txBody>
      </p:sp>
      <p:graphicFrame>
        <p:nvGraphicFramePr>
          <p:cNvPr id="5122" name="Object 16"/>
          <p:cNvGraphicFramePr>
            <a:graphicFrameLocks noChangeAspect="1"/>
          </p:cNvGraphicFramePr>
          <p:nvPr/>
        </p:nvGraphicFramePr>
        <p:xfrm>
          <a:off x="3578225" y="3033713"/>
          <a:ext cx="114300" cy="215900"/>
        </p:xfrm>
        <a:graphic>
          <a:graphicData uri="http://schemas.openxmlformats.org/presentationml/2006/ole">
            <p:oleObj spid="_x0000_s62466" name="公式" r:id="rId4" imgW="114151" imgH="215619" progId="Equation.3">
              <p:embed/>
            </p:oleObj>
          </a:graphicData>
        </a:graphic>
      </p:graphicFrame>
      <p:sp>
        <p:nvSpPr>
          <p:cNvPr id="80904" name="Rectangle 17"/>
          <p:cNvSpPr>
            <a:spLocks noChangeArrowheads="1"/>
          </p:cNvSpPr>
          <p:nvPr/>
        </p:nvSpPr>
        <p:spPr bwMode="ltGray">
          <a:xfrm>
            <a:off x="539750" y="3789363"/>
            <a:ext cx="8353425" cy="641350"/>
          </a:xfrm>
          <a:prstGeom prst="rect">
            <a:avLst/>
          </a:prstGeom>
          <a:noFill/>
          <a:ln>
            <a:noFill/>
          </a:ln>
          <a:effectLst>
            <a:prstShdw prst="shdw17" dist="17961" dir="2700000">
              <a:srgbClr val="7A8E99"/>
            </a:prstShdw>
          </a:effectLst>
          <a:extLst>
            <a:ext uri="{909E8E84-426E-40DD-AFC4-6F175D3DCCD1}"/>
            <a:ext uri="{91240B29-F687-4F45-9708-019B960494DF}"/>
          </a:extLst>
        </p:spPr>
        <p:txBody>
          <a:bodyPr>
            <a:spAutoFit/>
          </a:bodyPr>
          <a:lstStyle/>
          <a:p>
            <a:pPr eaLnBrk="1" hangingPunct="1">
              <a:defRPr/>
            </a:pPr>
            <a:r>
              <a:rPr lang="zh-CN" altLang="en-US" dirty="0" smtClean="0">
                <a:solidFill>
                  <a:schemeClr val="tx2"/>
                </a:solidFill>
                <a:latin typeface="+mn-ea"/>
                <a:ea typeface="+mn-ea"/>
              </a:rPr>
              <a:t>        每</a:t>
            </a:r>
            <a:r>
              <a:rPr lang="zh-CN" altLang="en-US" dirty="0">
                <a:solidFill>
                  <a:schemeClr val="tx2"/>
                </a:solidFill>
                <a:latin typeface="+mn-ea"/>
                <a:ea typeface="+mn-ea"/>
              </a:rPr>
              <a:t>一张表中工作量因素</a:t>
            </a:r>
            <a:r>
              <a:rPr lang="en-US" altLang="zh-CN" dirty="0">
                <a:solidFill>
                  <a:schemeClr val="tx2"/>
                </a:solidFill>
                <a:latin typeface="+mn-ea"/>
                <a:ea typeface="+mn-ea"/>
              </a:rPr>
              <a:t>Fi</a:t>
            </a:r>
            <a:r>
              <a:rPr lang="zh-CN" altLang="en-US" dirty="0">
                <a:solidFill>
                  <a:schemeClr val="tx2"/>
                </a:solidFill>
                <a:latin typeface="+mn-ea"/>
                <a:ea typeface="+mn-ea"/>
              </a:rPr>
              <a:t>又按开发过程四个阶段给出。例如“应用领域经验”在系统层分级表中给出如表</a:t>
            </a:r>
            <a:r>
              <a:rPr lang="en-US" altLang="zh-CN" dirty="0">
                <a:solidFill>
                  <a:schemeClr val="tx2"/>
                </a:solidFill>
                <a:latin typeface="+mn-ea"/>
                <a:ea typeface="+mn-ea"/>
              </a:rPr>
              <a:t>17</a:t>
            </a:r>
            <a:r>
              <a:rPr lang="zh-CN" altLang="en-US" dirty="0">
                <a:solidFill>
                  <a:schemeClr val="tx2"/>
                </a:solidFill>
                <a:latin typeface="+mn-ea"/>
                <a:ea typeface="+mn-ea"/>
              </a:rPr>
              <a:t>。</a:t>
            </a:r>
          </a:p>
        </p:txBody>
      </p:sp>
      <p:graphicFrame>
        <p:nvGraphicFramePr>
          <p:cNvPr id="357764" name="Group 388"/>
          <p:cNvGraphicFramePr>
            <a:graphicFrameLocks noGrp="1"/>
          </p:cNvGraphicFramePr>
          <p:nvPr/>
        </p:nvGraphicFramePr>
        <p:xfrm>
          <a:off x="1357290" y="2500306"/>
          <a:ext cx="6480175" cy="1097116"/>
        </p:xfrm>
        <a:graphic>
          <a:graphicData uri="http://schemas.openxmlformats.org/drawingml/2006/table">
            <a:tbl>
              <a:tblPr/>
              <a:tblGrid>
                <a:gridCol w="1541462"/>
                <a:gridCol w="1409700"/>
                <a:gridCol w="936625"/>
                <a:gridCol w="1236663"/>
                <a:gridCol w="1355725"/>
              </a:tblGrid>
              <a:tr h="2742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软件结构层</a:t>
                      </a:r>
                      <a:endParaRPr kumimoji="0" lang="zh-CN" altLang="en-US" sz="1200" b="0" i="0" u="none" strike="noStrike" cap="none" normalizeH="0" baseline="0" dirty="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开发阶段</a:t>
                      </a:r>
                      <a:endParaRPr kumimoji="0" lang="zh-CN" altLang="en-US" sz="1200" b="0" i="0" u="none" strike="noStrike" cap="none" normalizeH="0" baseline="0" dirty="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42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模块层分级表</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需求</a:t>
                      </a:r>
                      <a:r>
                        <a:rPr kumimoji="0" lang="en-US" altLang="zh-CN"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a:t>
                      </a: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设计</a:t>
                      </a:r>
                      <a:r>
                        <a:rPr kumimoji="0" lang="en-US" altLang="zh-CN"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RPD(requirements &amp; product design)</a:t>
                      </a:r>
                      <a:endParaRPr kumimoji="0" lang="en-US" altLang="zh-CN" sz="1200" b="0" i="0" u="none" strike="noStrike" cap="none" normalizeH="0" baseline="0" dirty="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详细设计 </a:t>
                      </a:r>
                      <a:r>
                        <a:rPr kumimoji="0" lang="en-US" altLang="zh-CN"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DD(detailed design)</a:t>
                      </a:r>
                      <a:endParaRPr kumimoji="0" lang="en-US" altLang="zh-CN" sz="1200" b="0" i="0" u="none" strike="noStrike" cap="none" normalizeH="0" baseline="0" dirty="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代码与单元测试 </a:t>
                      </a: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CUT(code &amp; unit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test)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集成与测试 </a:t>
                      </a:r>
                      <a:r>
                        <a:rPr kumimoji="0" lang="en-US" altLang="zh-CN"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IT(integration &amp; test) </a:t>
                      </a: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20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子系统层分级表</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27434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系统层分级表</a:t>
                      </a:r>
                      <a:endParaRPr kumimoji="0" lang="zh-CN" altLang="en-US" sz="1200" b="0" i="0" u="none" strike="noStrike" cap="none" normalizeH="0" baseline="0" dirty="0" smtClean="0">
                        <a:ln>
                          <a:noFill/>
                        </a:ln>
                        <a:solidFill>
                          <a:schemeClr val="tx2"/>
                        </a:solidFill>
                        <a:effectLst/>
                        <a:latin typeface="Arial" charset="0"/>
                        <a:ea typeface="宋体" charset="-122"/>
                      </a:endParaRPr>
                    </a:p>
                  </a:txBody>
                  <a:tcPr marT="45679" marB="4567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bl>
          </a:graphicData>
        </a:graphic>
      </p:graphicFrame>
      <p:graphicFrame>
        <p:nvGraphicFramePr>
          <p:cNvPr id="357778" name="Group 402"/>
          <p:cNvGraphicFramePr>
            <a:graphicFrameLocks noGrp="1"/>
          </p:cNvGraphicFramePr>
          <p:nvPr/>
        </p:nvGraphicFramePr>
        <p:xfrm>
          <a:off x="1331913" y="4437063"/>
          <a:ext cx="6480175" cy="1646238"/>
        </p:xfrm>
        <a:graphic>
          <a:graphicData uri="http://schemas.openxmlformats.org/drawingml/2006/table">
            <a:tbl>
              <a:tblPr/>
              <a:tblGrid>
                <a:gridCol w="1150937"/>
                <a:gridCol w="1368425"/>
                <a:gridCol w="720725"/>
                <a:gridCol w="503238"/>
                <a:gridCol w="576262"/>
                <a:gridCol w="576263"/>
                <a:gridCol w="862012"/>
                <a:gridCol w="722313"/>
              </a:tblGrid>
              <a:tr h="274373">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工作量因子     </a:t>
                      </a:r>
                      <a:endParaRPr kumimoji="0" lang="zh-CN" altLang="en-US" sz="1200" b="0" i="0" u="none" strike="noStrike" cap="none" normalizeH="0" baseline="0" dirty="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开发阶段</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gridSpan="6">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分级</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437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非常低</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低</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正常</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高</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很高</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非常高</a:t>
                      </a:r>
                      <a:endParaRPr kumimoji="0" lang="zh-CN" altLang="en-US"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alpha val="72000"/>
                      </a:srgbClr>
                    </a:solidFill>
                  </a:tcPr>
                </a:tc>
              </a:tr>
              <a:tr h="274373">
                <a:tc row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应用领域经验</a:t>
                      </a:r>
                      <a:endParaRPr kumimoji="0" lang="zh-CN" altLang="en-US" sz="1200" b="0" i="0" u="none" strike="noStrike" cap="none" normalizeH="0" baseline="0" dirty="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RPD(</a:t>
                      </a:r>
                      <a:r>
                        <a:rPr kumimoji="0" lang="zh-CN" altLang="en-US"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需求与设计</a:t>
                      </a:r>
                      <a:r>
                        <a:rPr kumimoji="0" lang="en-US" altLang="zh-CN" sz="1200" b="0" i="0" u="none" strike="noStrike" cap="none" normalizeH="0" baseline="0" dirty="0" smtClean="0">
                          <a:ln>
                            <a:noFill/>
                          </a:ln>
                          <a:solidFill>
                            <a:schemeClr val="tx2"/>
                          </a:solidFill>
                          <a:effectLst/>
                          <a:latin typeface="Times New Roman" pitchFamily="18" charset="0"/>
                          <a:ea typeface="宋体" charset="-122"/>
                          <a:cs typeface="Times New Roman" pitchFamily="18" charset="0"/>
                        </a:rPr>
                        <a:t>)</a:t>
                      </a:r>
                      <a:endParaRPr kumimoji="0" lang="zh-CN" altLang="en-US" sz="1200" b="0" i="0" u="none" strike="noStrike" cap="none" normalizeH="0" baseline="0" dirty="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1.40     </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1.20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1.00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0.87</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0.75</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Arial"/>
                          <a:ea typeface="宋体" charset="-122"/>
                          <a:cs typeface="Times New Roman" pitchFamily="18" charset="0"/>
                        </a:rPr>
                        <a: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373">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DD(</a:t>
                      </a: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详细设计</a:t>
                      </a: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1.30      </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1.15</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1.00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0.90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0.80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Arial"/>
                          <a:ea typeface="宋体" charset="-122"/>
                          <a:cs typeface="Times New Roman" pitchFamily="18" charset="0"/>
                        </a:rPr>
                        <a: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373">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CUT(</a:t>
                      </a: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编码与测试</a:t>
                      </a: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1.25   </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1.10  </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1.00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0.92</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0.85</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Arial"/>
                          <a:ea typeface="宋体" charset="-122"/>
                          <a:cs typeface="Times New Roman" pitchFamily="18" charset="0"/>
                        </a:rPr>
                        <a: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373">
                <a:tc vMerge="1">
                  <a:txBody>
                    <a:bodyPr/>
                    <a:lstStyle/>
                    <a:p>
                      <a:endParaRPr lang="zh-CN"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IT(</a:t>
                      </a:r>
                      <a:r>
                        <a:rPr kumimoji="0" lang="zh-CN" altLang="en-US"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集成与测试</a:t>
                      </a: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1.25</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1.10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1.00</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0.92</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2"/>
                          </a:solidFill>
                          <a:effectLst/>
                          <a:latin typeface="Times New Roman" pitchFamily="18" charset="0"/>
                          <a:ea typeface="宋体" charset="-122"/>
                          <a:cs typeface="Times New Roman" pitchFamily="18" charset="0"/>
                        </a:rPr>
                        <a:t>0.85</a:t>
                      </a:r>
                      <a:endParaRPr kumimoji="0" lang="en-US" altLang="zh-CN" sz="1200" b="0" i="0" u="none" strike="noStrike" cap="none" normalizeH="0" baseline="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2"/>
                          </a:solidFill>
                          <a:effectLst/>
                          <a:latin typeface="Arial"/>
                          <a:ea typeface="宋体" charset="-122"/>
                          <a:cs typeface="Times New Roman" pitchFamily="18" charset="0"/>
                        </a:rPr>
                        <a:t>…</a:t>
                      </a:r>
                      <a:endParaRPr kumimoji="0" lang="en-US" altLang="zh-CN" sz="1200" b="0" i="0" u="none" strike="noStrike" cap="none" normalizeH="0" baseline="0" dirty="0" smtClean="0">
                        <a:ln>
                          <a:noFill/>
                        </a:ln>
                        <a:solidFill>
                          <a:schemeClr val="tx2"/>
                        </a:solidFill>
                        <a:effectLst/>
                        <a:latin typeface="Arial" charset="0"/>
                        <a:ea typeface="宋体" charset="-122"/>
                      </a:endParaRP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标题 1"/>
          <p:cNvSpPr>
            <a:spLocks noGrp="1"/>
          </p:cNvSpPr>
          <p:nvPr>
            <p:ph type="title"/>
          </p:nvPr>
        </p:nvSpPr>
        <p:spPr/>
        <p:txBody>
          <a:bodyPr/>
          <a:lstStyle/>
          <a:p>
            <a:pPr>
              <a:defRPr/>
            </a:pPr>
            <a:r>
              <a:rPr lang="zh-CN" altLang="en-US" dirty="0" smtClean="0"/>
              <a:t>详细</a:t>
            </a:r>
            <a:r>
              <a:rPr lang="en-US" altLang="zh-CN" dirty="0" smtClean="0"/>
              <a:t>COCOMO</a:t>
            </a:r>
            <a:r>
              <a:rPr dirty="0"/>
              <a:t>模型</a:t>
            </a:r>
          </a:p>
        </p:txBody>
      </p:sp>
      <p:sp>
        <p:nvSpPr>
          <p:cNvPr id="11" name="TextBox 10"/>
          <p:cNvSpPr txBox="1"/>
          <p:nvPr/>
        </p:nvSpPr>
        <p:spPr>
          <a:xfrm>
            <a:off x="4214810" y="2214554"/>
            <a:ext cx="543739" cy="307777"/>
          </a:xfrm>
          <a:prstGeom prst="rect">
            <a:avLst/>
          </a:prstGeom>
          <a:noFill/>
        </p:spPr>
        <p:txBody>
          <a:bodyPr wrap="none" rtlCol="0">
            <a:spAutoFit/>
          </a:bodyPr>
          <a:lstStyle/>
          <a:p>
            <a:r>
              <a:rPr lang="zh-CN" altLang="en-US" sz="1400" dirty="0" smtClean="0">
                <a:solidFill>
                  <a:schemeClr val="tx2"/>
                </a:solidFill>
              </a:rPr>
              <a:t>表</a:t>
            </a:r>
            <a:r>
              <a:rPr lang="en-US" altLang="zh-CN" sz="1400" dirty="0" smtClean="0">
                <a:solidFill>
                  <a:schemeClr val="tx2"/>
                </a:solidFill>
              </a:rPr>
              <a:t>16</a:t>
            </a:r>
            <a:endParaRPr lang="zh-CN" altLang="en-US" sz="1400" dirty="0">
              <a:solidFill>
                <a:schemeClr val="tx2"/>
              </a:solidFill>
            </a:endParaRPr>
          </a:p>
        </p:txBody>
      </p:sp>
    </p:spTree>
  </p:cSld>
  <p:clrMapOvr>
    <a:masterClrMapping/>
  </p:clrMapOvr>
  <p:transition spd="slow"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91139"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91140"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 name="标题 1"/>
          <p:cNvSpPr>
            <a:spLocks noGrp="1"/>
          </p:cNvSpPr>
          <p:nvPr>
            <p:ph type="title"/>
          </p:nvPr>
        </p:nvSpPr>
        <p:spPr/>
        <p:txBody>
          <a:bodyPr/>
          <a:lstStyle/>
          <a:p>
            <a:pPr>
              <a:defRPr/>
            </a:pPr>
            <a:r>
              <a:rPr lang="en-US" altLang="zh-CN"/>
              <a:t>COCOMO</a:t>
            </a:r>
            <a:r>
              <a:rPr/>
              <a:t>模型</a:t>
            </a:r>
          </a:p>
        </p:txBody>
      </p:sp>
      <p:sp>
        <p:nvSpPr>
          <p:cNvPr id="3" name="内容占位符 2"/>
          <p:cNvSpPr>
            <a:spLocks noGrp="1"/>
          </p:cNvSpPr>
          <p:nvPr>
            <p:ph idx="1"/>
          </p:nvPr>
        </p:nvSpPr>
        <p:spPr/>
        <p:txBody>
          <a:bodyPr>
            <a:normAutofit/>
          </a:bodyPr>
          <a:lstStyle/>
          <a:p>
            <a:pPr>
              <a:defRPr/>
            </a:pPr>
            <a:r>
              <a:rPr lang="zh-CN" altLang="en-US" dirty="0" smtClean="0"/>
              <a:t> 详细</a:t>
            </a:r>
            <a:r>
              <a:rPr lang="en-US" altLang="zh-CN" dirty="0" smtClean="0"/>
              <a:t>COCOMO</a:t>
            </a:r>
            <a:r>
              <a:rPr lang="zh-CN" altLang="en-US" dirty="0" smtClean="0"/>
              <a:t>模型按软件结构层次估算工作量，可以有针对性地使用相应的因子，数据估算更具有合理性。</a:t>
            </a:r>
          </a:p>
          <a:p>
            <a:pPr lvl="1">
              <a:defRPr/>
            </a:pPr>
            <a:r>
              <a:rPr lang="zh-CN" altLang="en-US" dirty="0" smtClean="0"/>
              <a:t>模块级以交付源指令为主，因此重点使用“开发人员素质”这 </a:t>
            </a:r>
            <a:r>
              <a:rPr lang="en-US" altLang="zh-CN" dirty="0" smtClean="0"/>
              <a:t>5 </a:t>
            </a:r>
            <a:r>
              <a:rPr lang="zh-CN" altLang="en-US" dirty="0" smtClean="0"/>
              <a:t>个因子来修正工作量。</a:t>
            </a:r>
          </a:p>
          <a:p>
            <a:pPr lvl="1">
              <a:defRPr/>
            </a:pPr>
            <a:r>
              <a:rPr lang="zh-CN" altLang="en-US" dirty="0" smtClean="0"/>
              <a:t>对于子系统级，可由其余 </a:t>
            </a:r>
            <a:r>
              <a:rPr lang="en-US" altLang="zh-CN" dirty="0" smtClean="0"/>
              <a:t>10</a:t>
            </a:r>
            <a:r>
              <a:rPr lang="zh-CN" altLang="en-US" dirty="0" smtClean="0"/>
              <a:t>个</a:t>
            </a:r>
            <a:r>
              <a:rPr lang="zh-CN" altLang="en-US" dirty="0" smtClean="0"/>
              <a:t>因子来修正。</a:t>
            </a:r>
          </a:p>
          <a:p>
            <a:pPr lvl="1">
              <a:defRPr/>
            </a:pPr>
            <a:r>
              <a:rPr lang="zh-CN" altLang="en-US" dirty="0" smtClean="0"/>
              <a:t>对系统级，用</a:t>
            </a:r>
            <a:r>
              <a:rPr lang="en-US" altLang="zh-CN" dirty="0" smtClean="0"/>
              <a:t>15</a:t>
            </a:r>
            <a:r>
              <a:rPr lang="zh-CN" altLang="en-US" dirty="0" smtClean="0"/>
              <a:t>个因子全面修正。但由表</a:t>
            </a:r>
            <a:r>
              <a:rPr lang="en-US" altLang="zh-CN" dirty="0" smtClean="0"/>
              <a:t>17</a:t>
            </a:r>
            <a:r>
              <a:rPr lang="zh-CN" altLang="en-US" dirty="0" smtClean="0"/>
              <a:t>可看出，“应用领域经验”因子对早期工作量影响较大，</a:t>
            </a:r>
            <a:r>
              <a:rPr lang="en-US" altLang="zh-CN" dirty="0" smtClean="0"/>
              <a:t>RPD</a:t>
            </a:r>
            <a:r>
              <a:rPr lang="zh-CN" altLang="en-US" dirty="0" smtClean="0"/>
              <a:t>阶段高与低的影响率达</a:t>
            </a:r>
            <a:r>
              <a:rPr lang="en-US" altLang="zh-CN" dirty="0" smtClean="0"/>
              <a:t>46%</a:t>
            </a:r>
            <a:r>
              <a:rPr lang="zh-CN" altLang="en-US" dirty="0" smtClean="0"/>
              <a:t>，到后期该因子影响波动较平稳。这是因为到项目后期，就不会再耗费那么多工作量去做了解背景知识之类的工作了。</a:t>
            </a:r>
            <a:endParaRPr lang="zh-CN" altLang="en-US" dirty="0"/>
          </a:p>
        </p:txBody>
      </p:sp>
    </p:spTree>
  </p:cSld>
  <p:clrMapOvr>
    <a:masterClrMapping/>
  </p:clrMapOvr>
  <p:transition spd="slow"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2"/>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92163" name="Rectangle 13"/>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92164" name="Rectangle 14"/>
          <p:cNvSpPr>
            <a:spLocks noChangeArrowheads="1"/>
          </p:cNvSpPr>
          <p:nvPr/>
        </p:nvSpPr>
        <p:spPr bwMode="ltGray">
          <a:xfrm>
            <a:off x="0" y="0"/>
            <a:ext cx="9144000" cy="0"/>
          </a:xfrm>
          <a:prstGeom prst="rect">
            <a:avLst/>
          </a:prstGeom>
          <a:noFill/>
          <a:ln w="9525" algn="ctr">
            <a:noFill/>
            <a:miter lim="800000"/>
            <a:headEnd/>
            <a:tailEnd/>
          </a:ln>
          <a:effectLst>
            <a:prstShdw prst="shdw17" dist="17961" dir="2700000">
              <a:srgbClr val="7A8E99"/>
            </a:prstShdw>
          </a:effectLst>
        </p:spPr>
        <p:txBody>
          <a:bodyPr wrap="none" anchor="ctr">
            <a:spAutoFit/>
          </a:bodyPr>
          <a:lstStyle/>
          <a:p>
            <a:pPr eaLnBrk="1" hangingPunct="1"/>
            <a:endParaRPr lang="zh-CN" altLang="en-US"/>
          </a:p>
        </p:txBody>
      </p:sp>
      <p:sp>
        <p:nvSpPr>
          <p:cNvPr id="2" name="标题 1"/>
          <p:cNvSpPr>
            <a:spLocks noGrp="1"/>
          </p:cNvSpPr>
          <p:nvPr>
            <p:ph type="title"/>
          </p:nvPr>
        </p:nvSpPr>
        <p:spPr/>
        <p:txBody>
          <a:bodyPr/>
          <a:lstStyle/>
          <a:p>
            <a:pPr>
              <a:defRPr/>
            </a:pPr>
            <a:r>
              <a:rPr lang="en-US" altLang="zh-CN"/>
              <a:t>COCOMO II</a:t>
            </a:r>
            <a:r>
              <a:rPr/>
              <a:t>模型</a:t>
            </a:r>
          </a:p>
        </p:txBody>
      </p:sp>
      <p:sp>
        <p:nvSpPr>
          <p:cNvPr id="3" name="内容占位符 2"/>
          <p:cNvSpPr>
            <a:spLocks noGrp="1"/>
          </p:cNvSpPr>
          <p:nvPr>
            <p:ph idx="1"/>
          </p:nvPr>
        </p:nvSpPr>
        <p:spPr/>
        <p:txBody>
          <a:bodyPr>
            <a:normAutofit fontScale="92500" lnSpcReduction="10000"/>
          </a:bodyPr>
          <a:lstStyle/>
          <a:p>
            <a:pPr>
              <a:defRPr/>
            </a:pPr>
            <a:r>
              <a:rPr lang="zh-CN" altLang="en-US" dirty="0" smtClean="0"/>
              <a:t>通过上面的介绍了解了</a:t>
            </a:r>
            <a:r>
              <a:rPr lang="en-US" altLang="zh-CN" dirty="0" smtClean="0"/>
              <a:t>COCOMO</a:t>
            </a:r>
            <a:r>
              <a:rPr lang="zh-CN" altLang="en-US" dirty="0" smtClean="0"/>
              <a:t>模型的基本原理，但距离真正应用到工程上还有很大距离。随着软件工程技术的发展，新模型和新方法不断涌现， </a:t>
            </a:r>
            <a:r>
              <a:rPr lang="en-US" altLang="zh-CN" dirty="0" smtClean="0"/>
              <a:t>COCOMO 81 </a:t>
            </a:r>
            <a:r>
              <a:rPr lang="zh-CN" altLang="en-US" dirty="0" smtClean="0"/>
              <a:t>也显得越来越不够灵活和准确，针对这些问题，</a:t>
            </a:r>
            <a:r>
              <a:rPr lang="en-US" altLang="zh-CN" dirty="0" smtClean="0"/>
              <a:t>Boehm </a:t>
            </a:r>
            <a:r>
              <a:rPr lang="zh-CN" altLang="en-US" dirty="0" smtClean="0"/>
              <a:t>教授与他的同事们在改进和发展</a:t>
            </a:r>
            <a:r>
              <a:rPr lang="en-US" altLang="zh-CN" dirty="0" smtClean="0"/>
              <a:t>COCOMO 81 </a:t>
            </a:r>
            <a:r>
              <a:rPr lang="zh-CN" altLang="en-US" dirty="0" smtClean="0"/>
              <a:t>的基础上</a:t>
            </a:r>
            <a:r>
              <a:rPr lang="zh-CN" altLang="en-US" dirty="0" smtClean="0"/>
              <a:t>，于</a:t>
            </a:r>
            <a:r>
              <a:rPr lang="en-US" altLang="zh-CN" dirty="0" smtClean="0"/>
              <a:t>1997</a:t>
            </a:r>
            <a:r>
              <a:rPr lang="zh-CN" altLang="en-US" dirty="0" smtClean="0"/>
              <a:t>年，开始研发“</a:t>
            </a:r>
            <a:r>
              <a:rPr lang="en-US" altLang="zh-CN" dirty="0" smtClean="0"/>
              <a:t>COCOMO II”</a:t>
            </a:r>
            <a:r>
              <a:rPr lang="zh-CN" altLang="en-US" dirty="0" smtClean="0"/>
              <a:t>，并最终于</a:t>
            </a:r>
            <a:r>
              <a:rPr lang="en-US" altLang="zh-CN" dirty="0" smtClean="0"/>
              <a:t>2001</a:t>
            </a:r>
            <a:r>
              <a:rPr lang="zh-CN" altLang="en-US" dirty="0" smtClean="0"/>
              <a:t>年发表于</a:t>
            </a:r>
            <a:r>
              <a:rPr lang="en-US" altLang="zh-CN" dirty="0" smtClean="0"/>
              <a:t>《</a:t>
            </a:r>
            <a:r>
              <a:rPr lang="zh-CN" altLang="en-US" dirty="0" smtClean="0"/>
              <a:t>软件成本估算</a:t>
            </a:r>
            <a:r>
              <a:rPr lang="en-US" altLang="zh-CN" dirty="0" smtClean="0"/>
              <a:t>:COCOMO Ⅱ</a:t>
            </a:r>
            <a:r>
              <a:rPr lang="zh-CN" altLang="en-US" dirty="0" smtClean="0"/>
              <a:t>模型方法</a:t>
            </a:r>
            <a:r>
              <a:rPr lang="en-US" altLang="zh-CN" dirty="0" smtClean="0"/>
              <a:t>》</a:t>
            </a:r>
            <a:r>
              <a:rPr lang="zh-CN" altLang="en-US" dirty="0" smtClean="0"/>
              <a:t>一书中。</a:t>
            </a:r>
            <a:r>
              <a:rPr lang="en-US" altLang="zh-CN" dirty="0" smtClean="0"/>
              <a:t>COCOMO II</a:t>
            </a:r>
            <a:r>
              <a:rPr lang="zh-CN" altLang="en-US" dirty="0" smtClean="0"/>
              <a:t>是</a:t>
            </a:r>
            <a:r>
              <a:rPr lang="en-US" altLang="zh-CN" dirty="0" smtClean="0"/>
              <a:t>COCOMO 81</a:t>
            </a:r>
            <a:r>
              <a:rPr lang="zh-CN" altLang="en-US" dirty="0" smtClean="0"/>
              <a:t>的继承者，并且更适用于对现代软件开发项目进行估算。</a:t>
            </a:r>
            <a:r>
              <a:rPr lang="en-US" altLang="zh-CN" dirty="0" smtClean="0"/>
              <a:t>COCOMO II</a:t>
            </a:r>
            <a:r>
              <a:rPr lang="zh-CN" altLang="en-US" dirty="0" smtClean="0"/>
              <a:t>模型对规模估算可在不同开发阶段，可分别用对象点、功能点或代码行表示，也充分考虑了复用与再工程，进一步调整和改进了成本因子。</a:t>
            </a:r>
          </a:p>
          <a:p>
            <a:pPr>
              <a:defRPr/>
            </a:pPr>
            <a:endParaRPr lang="zh-CN" altLang="en-US" dirty="0"/>
          </a:p>
        </p:txBody>
      </p:sp>
    </p:spTree>
  </p:cSld>
  <p:clrMapOvr>
    <a:masterClrMapping/>
  </p:clrMapOvr>
  <p:transition spd="slow"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4"/>
          <p:cNvSpPr txBox="1">
            <a:spLocks noChangeArrowheads="1"/>
          </p:cNvSpPr>
          <p:nvPr/>
        </p:nvSpPr>
        <p:spPr bwMode="auto">
          <a:xfrm>
            <a:off x="1547813" y="620713"/>
            <a:ext cx="5688012" cy="366712"/>
          </a:xfrm>
          <a:prstGeom prst="rect">
            <a:avLst/>
          </a:prstGeom>
          <a:noFill/>
          <a:ln w="9525" algn="ctr">
            <a:noFill/>
            <a:miter lim="800000"/>
            <a:headEnd/>
            <a:tailEnd/>
          </a:ln>
        </p:spPr>
        <p:txBody>
          <a:bodyPr anchor="ctr"/>
          <a:lstStyle/>
          <a:p>
            <a:pPr algn="ctr" eaLnBrk="1" hangingPunct="1"/>
            <a:endParaRPr lang="zh-CN" altLang="en-US" sz="3600" b="1">
              <a:solidFill>
                <a:schemeClr val="tx2"/>
              </a:solidFill>
              <a:latin typeface="Tahoma" pitchFamily="34" charset="0"/>
            </a:endParaRPr>
          </a:p>
        </p:txBody>
      </p:sp>
      <p:sp>
        <p:nvSpPr>
          <p:cNvPr id="2" name="标题 1"/>
          <p:cNvSpPr>
            <a:spLocks noGrp="1"/>
          </p:cNvSpPr>
          <p:nvPr>
            <p:ph type="title"/>
          </p:nvPr>
        </p:nvSpPr>
        <p:spPr/>
        <p:txBody>
          <a:bodyPr/>
          <a:lstStyle/>
          <a:p>
            <a:pPr>
              <a:defRPr/>
            </a:pPr>
            <a:r>
              <a:rPr/>
              <a:t>项目计划用到的软件</a:t>
            </a:r>
          </a:p>
        </p:txBody>
      </p:sp>
      <p:sp>
        <p:nvSpPr>
          <p:cNvPr id="93188" name="内容占位符 2"/>
          <p:cNvSpPr>
            <a:spLocks noGrp="1"/>
          </p:cNvSpPr>
          <p:nvPr>
            <p:ph idx="1"/>
          </p:nvPr>
        </p:nvSpPr>
        <p:spPr/>
        <p:txBody>
          <a:bodyPr/>
          <a:lstStyle/>
          <a:p>
            <a:r>
              <a:rPr lang="en-US" altLang="zh-CN" smtClean="0"/>
              <a:t>MS Project:</a:t>
            </a:r>
          </a:p>
          <a:p>
            <a:pPr lvl="1"/>
            <a:r>
              <a:rPr lang="en-US" altLang="zh-CN" smtClean="0"/>
              <a:t>	</a:t>
            </a:r>
            <a:r>
              <a:rPr lang="zh-CN" altLang="en-US" smtClean="0"/>
              <a:t>编制主计划，建立各任务逻辑关系，形成计划文档。</a:t>
            </a:r>
          </a:p>
          <a:p>
            <a:pPr lvl="1"/>
            <a:r>
              <a:rPr lang="zh-CN" altLang="en-US" smtClean="0"/>
              <a:t>	对计划进行追踪、分析、更新</a:t>
            </a:r>
          </a:p>
          <a:p>
            <a:r>
              <a:rPr lang="en-US" altLang="zh-CN" smtClean="0"/>
              <a:t>Excel</a:t>
            </a:r>
            <a:r>
              <a:rPr lang="zh-CN" altLang="en-US" smtClean="0"/>
              <a:t>：</a:t>
            </a:r>
          </a:p>
          <a:p>
            <a:pPr lvl="1"/>
            <a:r>
              <a:rPr lang="zh-CN" altLang="en-US" smtClean="0"/>
              <a:t>	编制计划进度，进行进度计算。</a:t>
            </a:r>
          </a:p>
          <a:p>
            <a:pPr lvl="1"/>
            <a:r>
              <a:rPr lang="zh-CN" altLang="en-US" smtClean="0"/>
              <a:t>	生成进度曲线</a:t>
            </a:r>
          </a:p>
          <a:p>
            <a:endParaRPr lang="zh-CN" altLang="en-US" smtClean="0"/>
          </a:p>
        </p:txBody>
      </p:sp>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95" name="Oval 19"/>
          <p:cNvSpPr>
            <a:spLocks noChangeArrowheads="1"/>
          </p:cNvSpPr>
          <p:nvPr/>
        </p:nvSpPr>
        <p:spPr bwMode="auto">
          <a:xfrm>
            <a:off x="2484438" y="1700213"/>
            <a:ext cx="4029075" cy="390525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anchor="ctr" anchorCtr="1"/>
          <a:lstStyle/>
          <a:p>
            <a:pPr eaLnBrk="1" hangingPunct="1">
              <a:defRPr/>
            </a:pPr>
            <a:r>
              <a:rPr lang="en-US" altLang="zh-CN"/>
              <a:t>Project</a:t>
            </a:r>
          </a:p>
        </p:txBody>
      </p:sp>
      <p:graphicFrame>
        <p:nvGraphicFramePr>
          <p:cNvPr id="6146" name="Diagram 2"/>
          <p:cNvGraphicFramePr>
            <a:graphicFrameLocks/>
          </p:cNvGraphicFramePr>
          <p:nvPr>
            <p:ph idx="1"/>
          </p:nvPr>
        </p:nvGraphicFramePr>
        <p:xfrm>
          <a:off x="468313" y="1268413"/>
          <a:ext cx="8153400" cy="4751387"/>
        </p:xfrm>
        <a:graphic>
          <a:graphicData uri="http://schemas.openxmlformats.org/drawingml/2006/compatibility">
            <com:legacyDrawing xmlns:com="http://schemas.openxmlformats.org/drawingml/2006/compatibility" spid="_x0000_s63490"/>
          </a:graphicData>
        </a:graphic>
      </p:graphicFrame>
      <p:sp>
        <p:nvSpPr>
          <p:cNvPr id="6159" name="Rectangle 17"/>
          <p:cNvSpPr>
            <a:spLocks noGrp="1" noChangeArrowheads="1"/>
          </p:cNvSpPr>
          <p:nvPr>
            <p:ph type="title"/>
          </p:nvPr>
        </p:nvSpPr>
        <p:spPr/>
        <p:txBody>
          <a:bodyPr/>
          <a:lstStyle/>
          <a:p>
            <a:r>
              <a:rPr lang="en-US" altLang="zh-CN" smtClean="0"/>
              <a:t>Project </a:t>
            </a:r>
            <a:r>
              <a:rPr lang="zh-CN" altLang="en-US" smtClean="0"/>
              <a:t>功能分类</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8"/>
          <p:cNvPicPr>
            <a:picLocks noChangeAspect="1" noChangeArrowheads="1"/>
          </p:cNvPicPr>
          <p:nvPr/>
        </p:nvPicPr>
        <p:blipFill>
          <a:blip r:embed="rId2"/>
          <a:srcRect l="31107" t="28271" r="18698" b="20708"/>
          <a:stretch>
            <a:fillRect/>
          </a:stretch>
        </p:blipFill>
        <p:spPr bwMode="auto">
          <a:xfrm>
            <a:off x="4500563" y="2205038"/>
            <a:ext cx="4176712" cy="2652712"/>
          </a:xfrm>
          <a:prstGeom prst="rect">
            <a:avLst/>
          </a:prstGeom>
          <a:noFill/>
          <a:ln w="9525">
            <a:noFill/>
            <a:miter lim="800000"/>
            <a:headEnd/>
            <a:tailEnd/>
          </a:ln>
        </p:spPr>
      </p:pic>
      <p:sp>
        <p:nvSpPr>
          <p:cNvPr id="254981" name="Rectangle 5"/>
          <p:cNvSpPr>
            <a:spLocks noGrp="1" noChangeArrowheads="1"/>
          </p:cNvSpPr>
          <p:nvPr>
            <p:ph type="title"/>
          </p:nvPr>
        </p:nvSpPr>
        <p:spPr/>
        <p:txBody>
          <a:bodyPr/>
          <a:lstStyle/>
          <a:p>
            <a:pPr>
              <a:defRPr/>
            </a:pPr>
            <a:r>
              <a:rPr lang="en-US" altLang="zh-CN"/>
              <a:t>Project </a:t>
            </a:r>
            <a:r>
              <a:rPr/>
              <a:t>的功能和特点</a:t>
            </a:r>
          </a:p>
        </p:txBody>
      </p:sp>
      <p:sp>
        <p:nvSpPr>
          <p:cNvPr id="94212" name="内容占位符 2"/>
          <p:cNvSpPr>
            <a:spLocks noGrp="1"/>
          </p:cNvSpPr>
          <p:nvPr>
            <p:ph idx="1"/>
          </p:nvPr>
        </p:nvSpPr>
        <p:spPr>
          <a:xfrm>
            <a:off x="447675" y="1744663"/>
            <a:ext cx="8229600" cy="4525962"/>
          </a:xfrm>
        </p:spPr>
        <p:txBody>
          <a:bodyPr/>
          <a:lstStyle/>
          <a:p>
            <a:r>
              <a:rPr lang="zh-CN" altLang="en-US" dirty="0" smtClean="0"/>
              <a:t> 项目计划制定</a:t>
            </a:r>
          </a:p>
          <a:p>
            <a:r>
              <a:rPr lang="zh-CN" altLang="en-US" dirty="0" smtClean="0"/>
              <a:t>任务资源配制</a:t>
            </a:r>
          </a:p>
          <a:p>
            <a:r>
              <a:rPr lang="zh-CN" altLang="en-US" dirty="0" smtClean="0"/>
              <a:t>进度追踪分析 </a:t>
            </a:r>
          </a:p>
          <a:p>
            <a:r>
              <a:rPr lang="zh-CN" altLang="en-US" dirty="0" smtClean="0"/>
              <a:t>报表输出 </a:t>
            </a:r>
          </a:p>
        </p:txBody>
      </p:sp>
      <p:sp>
        <p:nvSpPr>
          <p:cNvPr id="94213" name="Rectangle 6"/>
          <p:cNvSpPr>
            <a:spLocks noChangeArrowheads="1"/>
          </p:cNvSpPr>
          <p:nvPr/>
        </p:nvSpPr>
        <p:spPr bwMode="auto">
          <a:xfrm>
            <a:off x="1187450" y="1773238"/>
            <a:ext cx="5638800" cy="3810000"/>
          </a:xfrm>
          <a:prstGeom prst="rect">
            <a:avLst/>
          </a:prstGeom>
          <a:noFill/>
          <a:ln w="9525">
            <a:noFill/>
            <a:miter lim="800000"/>
            <a:headEnd/>
            <a:tailEnd/>
          </a:ln>
        </p:spPr>
        <p:txBody>
          <a:bodyPr/>
          <a:lstStyle/>
          <a:p>
            <a:pPr marL="342900" indent="-342900" eaLnBrk="1" hangingPunct="1">
              <a:spcBef>
                <a:spcPct val="20000"/>
              </a:spcBef>
              <a:buClr>
                <a:srgbClr val="99CC00"/>
              </a:buClr>
              <a:buFont typeface="Wingdings" pitchFamily="2" charset="2"/>
              <a:buNone/>
            </a:pPr>
            <a:endParaRPr lang="en-US" altLang="zh-CN" sz="2700"/>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4" descr="未命名"/>
          <p:cNvPicPr>
            <a:picLocks noChangeAspect="1" noChangeArrowheads="1"/>
          </p:cNvPicPr>
          <p:nvPr/>
        </p:nvPicPr>
        <p:blipFill>
          <a:blip r:embed="rId2"/>
          <a:srcRect/>
          <a:stretch>
            <a:fillRect/>
          </a:stretch>
        </p:blipFill>
        <p:spPr bwMode="auto">
          <a:xfrm>
            <a:off x="1042988" y="1412875"/>
            <a:ext cx="7237412" cy="4524375"/>
          </a:xfrm>
          <a:prstGeom prst="rect">
            <a:avLst/>
          </a:prstGeom>
          <a:noFill/>
          <a:ln w="9525">
            <a:noFill/>
            <a:miter lim="800000"/>
            <a:headEnd/>
            <a:tailEnd/>
          </a:ln>
        </p:spPr>
      </p:pic>
      <p:sp>
        <p:nvSpPr>
          <p:cNvPr id="384002" name="Rectangle 2"/>
          <p:cNvSpPr>
            <a:spLocks noGrp="1" noChangeArrowheads="1"/>
          </p:cNvSpPr>
          <p:nvPr>
            <p:ph type="title"/>
          </p:nvPr>
        </p:nvSpPr>
        <p:spPr>
          <a:xfrm>
            <a:off x="457200" y="-26988"/>
            <a:ext cx="8229600" cy="1143001"/>
          </a:xfrm>
        </p:spPr>
        <p:txBody>
          <a:bodyPr/>
          <a:lstStyle/>
          <a:p>
            <a:pPr>
              <a:defRPr/>
            </a:pPr>
            <a:r>
              <a:rPr lang="en-US" altLang="zh-CN">
                <a:latin typeface="+mj-ea"/>
                <a:ea typeface="+mj-ea"/>
              </a:rPr>
              <a:t>Project </a:t>
            </a:r>
            <a:r>
              <a:rPr>
                <a:latin typeface="+mj-ea"/>
                <a:ea typeface="+mj-ea"/>
              </a:rPr>
              <a:t>工作界面简介</a:t>
            </a:r>
          </a:p>
        </p:txBody>
      </p:sp>
      <p:sp>
        <p:nvSpPr>
          <p:cNvPr id="384004" name="AutoShape 4"/>
          <p:cNvSpPr>
            <a:spLocks/>
          </p:cNvSpPr>
          <p:nvPr/>
        </p:nvSpPr>
        <p:spPr bwMode="auto">
          <a:xfrm>
            <a:off x="1979613" y="981075"/>
            <a:ext cx="914400" cy="258763"/>
          </a:xfrm>
          <a:prstGeom prst="borderCallout2">
            <a:avLst>
              <a:gd name="adj1" fmla="val 44171"/>
              <a:gd name="adj2" fmla="val -8333"/>
              <a:gd name="adj3" fmla="val 44171"/>
              <a:gd name="adj4" fmla="val -31250"/>
              <a:gd name="adj5" fmla="val 250306"/>
              <a:gd name="adj6" fmla="val -55037"/>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菜单栏</a:t>
            </a:r>
          </a:p>
        </p:txBody>
      </p:sp>
      <p:sp>
        <p:nvSpPr>
          <p:cNvPr id="384005" name="AutoShape 5"/>
          <p:cNvSpPr>
            <a:spLocks/>
          </p:cNvSpPr>
          <p:nvPr/>
        </p:nvSpPr>
        <p:spPr bwMode="auto">
          <a:xfrm>
            <a:off x="7235825" y="981075"/>
            <a:ext cx="914400" cy="258763"/>
          </a:xfrm>
          <a:prstGeom prst="borderCallout2">
            <a:avLst>
              <a:gd name="adj1" fmla="val 44171"/>
              <a:gd name="adj2" fmla="val -8333"/>
              <a:gd name="adj3" fmla="val 44171"/>
              <a:gd name="adj4" fmla="val -20486"/>
              <a:gd name="adj5" fmla="val 169940"/>
              <a:gd name="adj6" fmla="val -33162"/>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标题栏</a:t>
            </a:r>
          </a:p>
        </p:txBody>
      </p:sp>
      <p:sp>
        <p:nvSpPr>
          <p:cNvPr id="384006" name="AutoShape 6"/>
          <p:cNvSpPr>
            <a:spLocks/>
          </p:cNvSpPr>
          <p:nvPr/>
        </p:nvSpPr>
        <p:spPr bwMode="auto">
          <a:xfrm>
            <a:off x="3851275" y="981075"/>
            <a:ext cx="914400" cy="258763"/>
          </a:xfrm>
          <a:prstGeom prst="borderCallout2">
            <a:avLst>
              <a:gd name="adj1" fmla="val 44171"/>
              <a:gd name="adj2" fmla="val -8333"/>
              <a:gd name="adj3" fmla="val 44171"/>
              <a:gd name="adj4" fmla="val -27606"/>
              <a:gd name="adj5" fmla="val 295093"/>
              <a:gd name="adj6" fmla="val -47569"/>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工具栏</a:t>
            </a:r>
          </a:p>
        </p:txBody>
      </p:sp>
      <p:sp>
        <p:nvSpPr>
          <p:cNvPr id="384007" name="AutoShape 7"/>
          <p:cNvSpPr>
            <a:spLocks/>
          </p:cNvSpPr>
          <p:nvPr/>
        </p:nvSpPr>
        <p:spPr bwMode="auto">
          <a:xfrm>
            <a:off x="5508625" y="981075"/>
            <a:ext cx="914400" cy="258763"/>
          </a:xfrm>
          <a:prstGeom prst="borderCallout2">
            <a:avLst>
              <a:gd name="adj1" fmla="val 44171"/>
              <a:gd name="adj2" fmla="val -8333"/>
              <a:gd name="adj3" fmla="val 44171"/>
              <a:gd name="adj4" fmla="val -31426"/>
              <a:gd name="adj5" fmla="val 406134"/>
              <a:gd name="adj6" fmla="val -55556"/>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编辑栏</a:t>
            </a:r>
          </a:p>
        </p:txBody>
      </p:sp>
      <p:sp>
        <p:nvSpPr>
          <p:cNvPr id="384008" name="AutoShape 8"/>
          <p:cNvSpPr>
            <a:spLocks/>
          </p:cNvSpPr>
          <p:nvPr/>
        </p:nvSpPr>
        <p:spPr bwMode="auto">
          <a:xfrm>
            <a:off x="179388" y="2924175"/>
            <a:ext cx="735012" cy="258763"/>
          </a:xfrm>
          <a:prstGeom prst="borderCallout2">
            <a:avLst>
              <a:gd name="adj1" fmla="val 44171"/>
              <a:gd name="adj2" fmla="val 110366"/>
              <a:gd name="adj3" fmla="val 44171"/>
              <a:gd name="adj4" fmla="val 117495"/>
              <a:gd name="adj5" fmla="val 343560"/>
              <a:gd name="adj6" fmla="val 128079"/>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视图栏</a:t>
            </a:r>
          </a:p>
        </p:txBody>
      </p:sp>
      <p:sp>
        <p:nvSpPr>
          <p:cNvPr id="384009" name="AutoShape 9"/>
          <p:cNvSpPr>
            <a:spLocks/>
          </p:cNvSpPr>
          <p:nvPr/>
        </p:nvSpPr>
        <p:spPr bwMode="auto">
          <a:xfrm>
            <a:off x="179388" y="6237288"/>
            <a:ext cx="735012" cy="258762"/>
          </a:xfrm>
          <a:prstGeom prst="borderCallout2">
            <a:avLst>
              <a:gd name="adj1" fmla="val 44171"/>
              <a:gd name="adj2" fmla="val 110366"/>
              <a:gd name="adj3" fmla="val 44171"/>
              <a:gd name="adj4" fmla="val 130671"/>
              <a:gd name="adj5" fmla="val -144787"/>
              <a:gd name="adj6" fmla="val 160690"/>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状态栏</a:t>
            </a:r>
          </a:p>
        </p:txBody>
      </p:sp>
      <p:sp>
        <p:nvSpPr>
          <p:cNvPr id="384010" name="AutoShape 10"/>
          <p:cNvSpPr>
            <a:spLocks/>
          </p:cNvSpPr>
          <p:nvPr/>
        </p:nvSpPr>
        <p:spPr bwMode="auto">
          <a:xfrm>
            <a:off x="1476375" y="6237288"/>
            <a:ext cx="1166813" cy="258762"/>
          </a:xfrm>
          <a:prstGeom prst="borderCallout2">
            <a:avLst>
              <a:gd name="adj1" fmla="val 44171"/>
              <a:gd name="adj2" fmla="val 106532"/>
              <a:gd name="adj3" fmla="val 44171"/>
              <a:gd name="adj4" fmla="val 131019"/>
              <a:gd name="adj5" fmla="val -479755"/>
              <a:gd name="adj6" fmla="val 167213"/>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数据编辑区</a:t>
            </a:r>
          </a:p>
        </p:txBody>
      </p:sp>
      <p:sp>
        <p:nvSpPr>
          <p:cNvPr id="384011" name="AutoShape 11"/>
          <p:cNvSpPr>
            <a:spLocks/>
          </p:cNvSpPr>
          <p:nvPr/>
        </p:nvSpPr>
        <p:spPr bwMode="auto">
          <a:xfrm>
            <a:off x="4427538" y="6237288"/>
            <a:ext cx="1166812" cy="258762"/>
          </a:xfrm>
          <a:prstGeom prst="borderCallout2">
            <a:avLst>
              <a:gd name="adj1" fmla="val 44171"/>
              <a:gd name="adj2" fmla="val 106532"/>
              <a:gd name="adj3" fmla="val 44171"/>
              <a:gd name="adj4" fmla="val 131019"/>
              <a:gd name="adj5" fmla="val -479755"/>
              <a:gd name="adj6" fmla="val 167213"/>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视图显示区</a:t>
            </a:r>
          </a:p>
        </p:txBody>
      </p:sp>
      <p:sp>
        <p:nvSpPr>
          <p:cNvPr id="384012" name="AutoShape 12"/>
          <p:cNvSpPr>
            <a:spLocks/>
          </p:cNvSpPr>
          <p:nvPr/>
        </p:nvSpPr>
        <p:spPr bwMode="auto">
          <a:xfrm>
            <a:off x="6242050" y="6165850"/>
            <a:ext cx="914400" cy="258763"/>
          </a:xfrm>
          <a:prstGeom prst="borderCallout2">
            <a:avLst>
              <a:gd name="adj1" fmla="val 44171"/>
              <a:gd name="adj2" fmla="val 108333"/>
              <a:gd name="adj3" fmla="val 44171"/>
              <a:gd name="adj4" fmla="val 159898"/>
              <a:gd name="adj5" fmla="val -420861"/>
              <a:gd name="adj6" fmla="val 213718"/>
            </a:avLst>
          </a:prstGeom>
          <a:noFill/>
          <a:ln w="9525">
            <a:solidFill>
              <a:schemeClr val="tx1"/>
            </a:solidFill>
            <a:miter lim="800000"/>
            <a:headEnd/>
            <a:tailEnd/>
          </a:ln>
          <a:effectLst/>
          <a:extLst>
            <a:ext uri="{909E8E84-426E-40DD-AFC4-6F175D3DCCD1}"/>
            <a:ext uri="{AF507438-7753-43E0-B8FC-AC1667EBCBE1}"/>
          </a:extLst>
        </p:spPr>
        <p:txBody>
          <a:bodyPr/>
          <a:lstStyle/>
          <a:p>
            <a:pPr algn="ctr" eaLnBrk="1" hangingPunct="1">
              <a:defRPr/>
            </a:pPr>
            <a:r>
              <a:rPr lang="zh-CN" altLang="en-US" sz="1400">
                <a:latin typeface="+mj-ea"/>
                <a:ea typeface="+mj-ea"/>
              </a:rPr>
              <a:t>滚动条</a:t>
            </a: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Grp="1" noChangeArrowheads="1"/>
          </p:cNvSpPr>
          <p:nvPr>
            <p:ph type="title"/>
          </p:nvPr>
        </p:nvSpPr>
        <p:spPr/>
        <p:txBody>
          <a:bodyPr/>
          <a:lstStyle/>
          <a:p>
            <a:pPr>
              <a:defRPr/>
            </a:pPr>
            <a:r>
              <a:rPr lang="en-US" altLang="zh-CN"/>
              <a:t>Project </a:t>
            </a:r>
            <a:r>
              <a:rPr/>
              <a:t>操作方法概述</a:t>
            </a:r>
          </a:p>
        </p:txBody>
      </p:sp>
      <p:sp>
        <p:nvSpPr>
          <p:cNvPr id="2" name="内容占位符 1"/>
          <p:cNvSpPr>
            <a:spLocks noGrp="1"/>
          </p:cNvSpPr>
          <p:nvPr>
            <p:ph idx="1"/>
          </p:nvPr>
        </p:nvSpPr>
        <p:spPr/>
        <p:txBody>
          <a:bodyPr>
            <a:normAutofit fontScale="85000" lnSpcReduction="20000"/>
          </a:bodyPr>
          <a:lstStyle/>
          <a:p>
            <a:pPr>
              <a:defRPr/>
            </a:pPr>
            <a:r>
              <a:rPr lang="zh-CN" altLang="en-US" dirty="0"/>
              <a:t>（一）鼠标操作法：先用鼠标选中单元格，移动鼠标到单元格的右下角，当鼠标的形状</a:t>
            </a:r>
            <a:r>
              <a:rPr lang="zh-CN" altLang="en-US" dirty="0" smtClean="0"/>
              <a:t>变为</a:t>
            </a:r>
            <a:endParaRPr lang="en-US" altLang="zh-CN" dirty="0" smtClean="0"/>
          </a:p>
          <a:p>
            <a:pPr>
              <a:defRPr/>
            </a:pPr>
            <a:r>
              <a:rPr lang="zh-CN" altLang="en-US" dirty="0" smtClean="0"/>
              <a:t>黑色</a:t>
            </a:r>
            <a:r>
              <a:rPr lang="zh-CN" altLang="en-US" dirty="0"/>
              <a:t>实心“十”字形之后，拖动鼠标到目标单元格，实现复制功能。</a:t>
            </a:r>
          </a:p>
          <a:p>
            <a:pPr>
              <a:defRPr/>
            </a:pPr>
            <a:endParaRPr lang="zh-CN" altLang="en-US" dirty="0"/>
          </a:p>
          <a:p>
            <a:pPr>
              <a:defRPr/>
            </a:pPr>
            <a:r>
              <a:rPr lang="zh-CN" altLang="en-US" dirty="0"/>
              <a:t>（二）菜单操作法：先用鼠标选中单元格，选择“编辑”菜单中的“复制”命令，然后用鼠标选中目标单元格，再选择“编辑”菜单中的“粘贴”命令。</a:t>
            </a:r>
          </a:p>
          <a:p>
            <a:pPr>
              <a:defRPr/>
            </a:pPr>
            <a:endParaRPr lang="zh-CN" altLang="en-US" dirty="0"/>
          </a:p>
          <a:p>
            <a:pPr>
              <a:defRPr/>
            </a:pPr>
            <a:r>
              <a:rPr lang="zh-CN" altLang="en-US" dirty="0"/>
              <a:t>（三）键盘命令操作法：直接用鼠标选中目标单元格，从键盘输入文本或时间。</a:t>
            </a:r>
          </a:p>
          <a:p>
            <a:pPr>
              <a:defRPr/>
            </a:pPr>
            <a:endParaRPr lang="zh-CN" altLang="en-US" dirty="0"/>
          </a:p>
          <a:p>
            <a:pPr>
              <a:defRPr/>
            </a:pPr>
            <a:r>
              <a:rPr lang="zh-CN" altLang="en-US" dirty="0"/>
              <a:t> </a:t>
            </a:r>
            <a:r>
              <a:rPr lang="zh-CN" altLang="en-US" dirty="0" smtClean="0"/>
              <a:t>以上</a:t>
            </a:r>
            <a:r>
              <a:rPr lang="zh-CN" altLang="en-US" dirty="0"/>
              <a:t>是</a:t>
            </a:r>
            <a:r>
              <a:rPr lang="en-US" altLang="zh-CN" dirty="0"/>
              <a:t>Project</a:t>
            </a:r>
            <a:r>
              <a:rPr lang="zh-CN" altLang="en-US" dirty="0"/>
              <a:t>中很典型的三种操作方法。在实际使用过程中，应根据实际情况，尽量选择三种方法中最简洁的操作方法，以提高操作速度。 </a:t>
            </a:r>
          </a:p>
          <a:p>
            <a:pPr>
              <a:defRPr/>
            </a:pPr>
            <a:endParaRPr lang="zh-CN" altLang="en-US" dirty="0"/>
          </a:p>
        </p:txBody>
      </p:sp>
      <p:sp>
        <p:nvSpPr>
          <p:cNvPr id="96260" name="Rectangle 5"/>
          <p:cNvSpPr>
            <a:spLocks noChangeArrowheads="1"/>
          </p:cNvSpPr>
          <p:nvPr/>
        </p:nvSpPr>
        <p:spPr bwMode="auto">
          <a:xfrm>
            <a:off x="611188" y="1447800"/>
            <a:ext cx="7847012" cy="4502150"/>
          </a:xfrm>
          <a:prstGeom prst="rect">
            <a:avLst/>
          </a:prstGeom>
          <a:noFill/>
          <a:ln w="9525">
            <a:noFill/>
            <a:miter lim="800000"/>
            <a:headEnd/>
            <a:tailEnd/>
          </a:ln>
        </p:spPr>
        <p:txBody>
          <a:bodyPr/>
          <a:lstStyle/>
          <a:p>
            <a:pPr marL="342900" indent="-342900" algn="just" eaLnBrk="1" hangingPunct="1">
              <a:lnSpc>
                <a:spcPct val="90000"/>
              </a:lnSpc>
              <a:spcBef>
                <a:spcPct val="20000"/>
              </a:spcBef>
            </a:pPr>
            <a:endParaRPr lang="zh-CN" altLang="en-US" sz="2000"/>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Grp="1" noChangeArrowheads="1"/>
          </p:cNvSpPr>
          <p:nvPr>
            <p:ph type="title"/>
          </p:nvPr>
        </p:nvSpPr>
        <p:spPr/>
        <p:txBody>
          <a:bodyPr/>
          <a:lstStyle/>
          <a:p>
            <a:r>
              <a:rPr lang="zh-CN" altLang="en-US" smtClean="0"/>
              <a:t>文件基本操作</a:t>
            </a:r>
          </a:p>
        </p:txBody>
      </p:sp>
      <p:sp>
        <p:nvSpPr>
          <p:cNvPr id="269317" name="Rectangle 5"/>
          <p:cNvSpPr>
            <a:spLocks noChangeArrowheads="1"/>
          </p:cNvSpPr>
          <p:nvPr/>
        </p:nvSpPr>
        <p:spPr bwMode="auto">
          <a:xfrm>
            <a:off x="458788" y="1447800"/>
            <a:ext cx="2611437" cy="486092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algn="just" eaLnBrk="1" hangingPunct="1">
              <a:lnSpc>
                <a:spcPct val="90000"/>
              </a:lnSpc>
              <a:spcBef>
                <a:spcPct val="20000"/>
              </a:spcBef>
              <a:defRPr/>
            </a:pPr>
            <a:r>
              <a:rPr lang="zh-CN" altLang="en-US" sz="2000" dirty="0">
                <a:latin typeface="+mn-ea"/>
                <a:ea typeface="+mn-ea"/>
              </a:rPr>
              <a:t>（一）新建文件</a:t>
            </a:r>
          </a:p>
          <a:p>
            <a:pPr marL="342900" indent="-342900" algn="just" eaLnBrk="1" hangingPunct="1">
              <a:lnSpc>
                <a:spcPct val="90000"/>
              </a:lnSpc>
              <a:spcBef>
                <a:spcPct val="20000"/>
              </a:spcBef>
              <a:defRPr/>
            </a:pPr>
            <a:r>
              <a:rPr lang="zh-CN" altLang="en-US" sz="2000" dirty="0">
                <a:latin typeface="+mn-ea"/>
                <a:ea typeface="+mn-ea"/>
              </a:rPr>
              <a:t>		空白</a:t>
            </a:r>
          </a:p>
          <a:p>
            <a:pPr marL="342900" indent="-342900" algn="just" eaLnBrk="1" hangingPunct="1">
              <a:lnSpc>
                <a:spcPct val="90000"/>
              </a:lnSpc>
              <a:spcBef>
                <a:spcPct val="20000"/>
              </a:spcBef>
              <a:defRPr/>
            </a:pPr>
            <a:r>
              <a:rPr lang="zh-CN" altLang="en-US" sz="2000" dirty="0">
                <a:latin typeface="+mn-ea"/>
                <a:ea typeface="+mn-ea"/>
              </a:rPr>
              <a:t>		模板</a:t>
            </a:r>
          </a:p>
          <a:p>
            <a:pPr marL="342900" indent="-342900" algn="just" eaLnBrk="1" hangingPunct="1">
              <a:lnSpc>
                <a:spcPct val="90000"/>
              </a:lnSpc>
              <a:spcBef>
                <a:spcPct val="20000"/>
              </a:spcBef>
              <a:defRPr/>
            </a:pPr>
            <a:endParaRPr lang="zh-CN" altLang="en-US" sz="2000" dirty="0">
              <a:latin typeface="+mn-ea"/>
              <a:ea typeface="+mn-ea"/>
            </a:endParaRPr>
          </a:p>
          <a:p>
            <a:pPr marL="342900" indent="-342900" algn="just" eaLnBrk="1" hangingPunct="1">
              <a:lnSpc>
                <a:spcPct val="90000"/>
              </a:lnSpc>
              <a:spcBef>
                <a:spcPct val="20000"/>
              </a:spcBef>
              <a:defRPr/>
            </a:pPr>
            <a:endParaRPr lang="zh-CN" altLang="en-US" sz="2000" dirty="0">
              <a:latin typeface="+mn-ea"/>
              <a:ea typeface="+mn-ea"/>
            </a:endParaRPr>
          </a:p>
          <a:p>
            <a:pPr marL="342900" indent="-342900" algn="just" eaLnBrk="1" hangingPunct="1">
              <a:lnSpc>
                <a:spcPct val="90000"/>
              </a:lnSpc>
              <a:spcBef>
                <a:spcPct val="20000"/>
              </a:spcBef>
              <a:defRPr/>
            </a:pPr>
            <a:r>
              <a:rPr lang="zh-CN" altLang="en-US" sz="2000" dirty="0">
                <a:latin typeface="+mn-ea"/>
                <a:ea typeface="+mn-ea"/>
              </a:rPr>
              <a:t>（二）打开文件</a:t>
            </a:r>
          </a:p>
          <a:p>
            <a:pPr marL="342900" indent="-342900" algn="just" eaLnBrk="1" hangingPunct="1">
              <a:lnSpc>
                <a:spcPct val="90000"/>
              </a:lnSpc>
              <a:spcBef>
                <a:spcPct val="20000"/>
              </a:spcBef>
              <a:defRPr/>
            </a:pPr>
            <a:endParaRPr lang="zh-CN" altLang="en-US" sz="2000" dirty="0">
              <a:latin typeface="+mn-ea"/>
              <a:ea typeface="+mn-ea"/>
            </a:endParaRPr>
          </a:p>
          <a:p>
            <a:pPr marL="342900" indent="-342900" algn="just" eaLnBrk="1" hangingPunct="1">
              <a:lnSpc>
                <a:spcPct val="90000"/>
              </a:lnSpc>
              <a:spcBef>
                <a:spcPct val="20000"/>
              </a:spcBef>
              <a:defRPr/>
            </a:pPr>
            <a:endParaRPr lang="zh-CN" altLang="en-US" sz="2000" dirty="0">
              <a:latin typeface="+mn-ea"/>
              <a:ea typeface="+mn-ea"/>
            </a:endParaRPr>
          </a:p>
          <a:p>
            <a:pPr marL="342900" indent="-342900" algn="just" eaLnBrk="1" hangingPunct="1">
              <a:lnSpc>
                <a:spcPct val="90000"/>
              </a:lnSpc>
              <a:spcBef>
                <a:spcPct val="20000"/>
              </a:spcBef>
              <a:defRPr/>
            </a:pPr>
            <a:r>
              <a:rPr lang="zh-CN" altLang="en-US" sz="2000" dirty="0">
                <a:latin typeface="+mn-ea"/>
                <a:ea typeface="+mn-ea"/>
              </a:rPr>
              <a:t>（三）保存文件</a:t>
            </a:r>
          </a:p>
          <a:p>
            <a:pPr marL="342900" indent="-342900" algn="just" eaLnBrk="1" hangingPunct="1">
              <a:lnSpc>
                <a:spcPct val="90000"/>
              </a:lnSpc>
              <a:spcBef>
                <a:spcPct val="20000"/>
              </a:spcBef>
              <a:defRPr/>
            </a:pPr>
            <a:r>
              <a:rPr lang="zh-CN" altLang="en-US" sz="2000" dirty="0">
                <a:latin typeface="+mn-ea"/>
                <a:ea typeface="+mn-ea"/>
              </a:rPr>
              <a:t>		保存</a:t>
            </a:r>
          </a:p>
          <a:p>
            <a:pPr marL="342900" indent="-342900" algn="just" eaLnBrk="1" hangingPunct="1">
              <a:lnSpc>
                <a:spcPct val="90000"/>
              </a:lnSpc>
              <a:spcBef>
                <a:spcPct val="20000"/>
              </a:spcBef>
              <a:defRPr/>
            </a:pPr>
            <a:r>
              <a:rPr lang="zh-CN" altLang="en-US" sz="2000" dirty="0">
                <a:latin typeface="+mn-ea"/>
                <a:ea typeface="+mn-ea"/>
              </a:rPr>
              <a:t>		另存</a:t>
            </a:r>
          </a:p>
          <a:p>
            <a:pPr marL="342900" indent="-342900" algn="just" eaLnBrk="1" hangingPunct="1">
              <a:lnSpc>
                <a:spcPct val="90000"/>
              </a:lnSpc>
              <a:spcBef>
                <a:spcPct val="20000"/>
              </a:spcBef>
              <a:defRPr/>
            </a:pPr>
            <a:endParaRPr lang="zh-CN" altLang="en-US" sz="2000" dirty="0">
              <a:latin typeface="+mn-ea"/>
              <a:ea typeface="+mn-ea"/>
            </a:endParaRPr>
          </a:p>
          <a:p>
            <a:pPr marL="342900" indent="-342900" algn="just" eaLnBrk="1" hangingPunct="1">
              <a:lnSpc>
                <a:spcPct val="90000"/>
              </a:lnSpc>
              <a:spcBef>
                <a:spcPct val="20000"/>
              </a:spcBef>
              <a:defRPr/>
            </a:pPr>
            <a:endParaRPr lang="zh-CN" altLang="en-US" sz="2000" dirty="0">
              <a:latin typeface="+mn-ea"/>
              <a:ea typeface="+mn-ea"/>
            </a:endParaRPr>
          </a:p>
          <a:p>
            <a:pPr marL="342900" indent="-342900" algn="just" eaLnBrk="1" hangingPunct="1">
              <a:lnSpc>
                <a:spcPct val="90000"/>
              </a:lnSpc>
              <a:spcBef>
                <a:spcPct val="20000"/>
              </a:spcBef>
              <a:defRPr/>
            </a:pPr>
            <a:r>
              <a:rPr lang="zh-CN" altLang="en-US" sz="2000" dirty="0">
                <a:latin typeface="+mn-ea"/>
                <a:ea typeface="+mn-ea"/>
              </a:rPr>
              <a:t>（四）文件打印</a:t>
            </a:r>
          </a:p>
        </p:txBody>
      </p:sp>
      <p:pic>
        <p:nvPicPr>
          <p:cNvPr id="97284" name="Picture 7"/>
          <p:cNvPicPr>
            <a:picLocks noChangeAspect="1" noChangeArrowheads="1"/>
          </p:cNvPicPr>
          <p:nvPr/>
        </p:nvPicPr>
        <p:blipFill>
          <a:blip r:embed="rId2"/>
          <a:srcRect l="41156" t="22627" r="34041" b="49033"/>
          <a:stretch>
            <a:fillRect/>
          </a:stretch>
        </p:blipFill>
        <p:spPr bwMode="auto">
          <a:xfrm>
            <a:off x="3203575" y="1346200"/>
            <a:ext cx="2303463" cy="1644650"/>
          </a:xfrm>
          <a:prstGeom prst="rect">
            <a:avLst/>
          </a:prstGeom>
          <a:noFill/>
          <a:ln w="9525">
            <a:noFill/>
            <a:miter lim="800000"/>
            <a:headEnd/>
            <a:tailEnd/>
          </a:ln>
        </p:spPr>
      </p:pic>
      <p:pic>
        <p:nvPicPr>
          <p:cNvPr id="97285" name="Picture 9"/>
          <p:cNvPicPr>
            <a:picLocks noChangeAspect="1" noChangeArrowheads="1"/>
          </p:cNvPicPr>
          <p:nvPr/>
        </p:nvPicPr>
        <p:blipFill>
          <a:blip r:embed="rId3"/>
          <a:srcRect l="38399" t="19833" r="33255" b="49728"/>
          <a:stretch>
            <a:fillRect/>
          </a:stretch>
        </p:blipFill>
        <p:spPr bwMode="auto">
          <a:xfrm>
            <a:off x="5940425" y="2552700"/>
            <a:ext cx="2303463" cy="1690688"/>
          </a:xfrm>
          <a:prstGeom prst="rect">
            <a:avLst/>
          </a:prstGeom>
          <a:noFill/>
          <a:ln w="9525">
            <a:noFill/>
            <a:miter lim="800000"/>
            <a:headEnd/>
            <a:tailEnd/>
          </a:ln>
        </p:spPr>
      </p:pic>
      <p:pic>
        <p:nvPicPr>
          <p:cNvPr id="97286" name="Picture 6"/>
          <p:cNvPicPr>
            <a:picLocks noChangeAspect="1" noChangeArrowheads="1"/>
          </p:cNvPicPr>
          <p:nvPr/>
        </p:nvPicPr>
        <p:blipFill>
          <a:blip r:embed="rId4">
            <a:clrChange>
              <a:clrFrom>
                <a:srgbClr val="FFFFFF"/>
              </a:clrFrom>
              <a:clrTo>
                <a:srgbClr val="FFFFFF">
                  <a:alpha val="0"/>
                </a:srgbClr>
              </a:clrTo>
            </a:clrChange>
          </a:blip>
          <a:srcRect l="37425" t="18896" r="33855" b="47887"/>
          <a:stretch>
            <a:fillRect/>
          </a:stretch>
        </p:blipFill>
        <p:spPr bwMode="auto">
          <a:xfrm>
            <a:off x="3000375" y="3878263"/>
            <a:ext cx="2303463" cy="1584325"/>
          </a:xfrm>
          <a:prstGeom prst="rect">
            <a:avLst/>
          </a:prstGeom>
          <a:noFill/>
          <a:ln w="9525">
            <a:noFill/>
            <a:miter lim="800000"/>
            <a:headEnd/>
            <a:tailEnd/>
          </a:ln>
        </p:spPr>
      </p:pic>
      <p:pic>
        <p:nvPicPr>
          <p:cNvPr id="97287" name="Picture 10"/>
          <p:cNvPicPr>
            <a:picLocks noChangeAspect="1" noChangeArrowheads="1"/>
          </p:cNvPicPr>
          <p:nvPr/>
        </p:nvPicPr>
        <p:blipFill>
          <a:blip r:embed="rId5"/>
          <a:srcRect l="56107" t="66730" r="30899" b="14000"/>
          <a:stretch>
            <a:fillRect/>
          </a:stretch>
        </p:blipFill>
        <p:spPr bwMode="auto">
          <a:xfrm>
            <a:off x="5724525" y="4724400"/>
            <a:ext cx="2305050" cy="17367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软件项目获得成功关键问题</a:t>
            </a:r>
            <a:endParaRPr lang="zh-CN" altLang="en-US" b="1" dirty="0"/>
          </a:p>
        </p:txBody>
      </p:sp>
      <p:sp>
        <p:nvSpPr>
          <p:cNvPr id="4" name="页脚占位符 3"/>
          <p:cNvSpPr>
            <a:spLocks noGrp="1"/>
          </p:cNvSpPr>
          <p:nvPr>
            <p:ph type="ftr" sz="quarter" idx="11"/>
          </p:nvPr>
        </p:nvSpPr>
        <p:spPr/>
        <p:txBody>
          <a:bodyPr/>
          <a:lstStyle/>
          <a:p>
            <a:r>
              <a:rPr lang="zh-CN" altLang="en-US" smtClean="0"/>
              <a:t>成都信息工程大学软件工程学院</a:t>
            </a:r>
            <a:endParaRPr lang="en-US" altLang="ko-KR" dirty="0"/>
          </a:p>
        </p:txBody>
      </p:sp>
      <p:pic>
        <p:nvPicPr>
          <p:cNvPr id="229378" name="Picture 2" descr="c:\users\administrator\appdata\roaming\360se6\User Data\temp\83358PIC5Z9_1024.jpg"/>
          <p:cNvPicPr>
            <a:picLocks noChangeAspect="1" noChangeArrowheads="1"/>
          </p:cNvPicPr>
          <p:nvPr/>
        </p:nvPicPr>
        <p:blipFill>
          <a:blip r:embed="rId3"/>
          <a:srcRect/>
          <a:stretch>
            <a:fillRect/>
          </a:stretch>
        </p:blipFill>
        <p:spPr bwMode="auto">
          <a:xfrm>
            <a:off x="2357422" y="2714620"/>
            <a:ext cx="5143536" cy="2486378"/>
          </a:xfrm>
          <a:prstGeom prst="rect">
            <a:avLst/>
          </a:prstGeom>
          <a:noFill/>
        </p:spPr>
      </p:pic>
      <p:sp>
        <p:nvSpPr>
          <p:cNvPr id="7" name="云形标注 6"/>
          <p:cNvSpPr/>
          <p:nvPr/>
        </p:nvSpPr>
        <p:spPr bwMode="auto">
          <a:xfrm>
            <a:off x="7215206" y="3786190"/>
            <a:ext cx="1714512" cy="714380"/>
          </a:xfrm>
          <a:prstGeom prst="cloud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2"/>
                </a:solidFill>
                <a:effectLst/>
                <a:latin typeface="Times New Roman" pitchFamily="18" charset="0"/>
              </a:rPr>
              <a:t>工作范围</a:t>
            </a:r>
          </a:p>
        </p:txBody>
      </p:sp>
      <p:sp>
        <p:nvSpPr>
          <p:cNvPr id="8" name="云形标注 7"/>
          <p:cNvSpPr/>
          <p:nvPr/>
        </p:nvSpPr>
        <p:spPr bwMode="auto">
          <a:xfrm>
            <a:off x="6572264" y="2571744"/>
            <a:ext cx="1714512" cy="714380"/>
          </a:xfrm>
          <a:prstGeom prst="cloud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b="1" dirty="0" smtClean="0">
                <a:solidFill>
                  <a:schemeClr val="tx2"/>
                </a:solidFill>
              </a:rPr>
              <a:t>可能存在的风险</a:t>
            </a:r>
            <a:endParaRPr kumimoji="0" lang="zh-CN" altLang="en-US" sz="1800" b="1" i="0" u="none" strike="noStrike" cap="none" normalizeH="0" baseline="0" dirty="0" smtClean="0">
              <a:ln>
                <a:noFill/>
              </a:ln>
              <a:solidFill>
                <a:schemeClr val="tx2"/>
              </a:solidFill>
              <a:effectLst/>
              <a:latin typeface="Times New Roman" pitchFamily="18" charset="0"/>
            </a:endParaRPr>
          </a:p>
        </p:txBody>
      </p:sp>
      <p:sp>
        <p:nvSpPr>
          <p:cNvPr id="9" name="云形标注 8"/>
          <p:cNvSpPr/>
          <p:nvPr/>
        </p:nvSpPr>
        <p:spPr bwMode="auto">
          <a:xfrm rot="696671">
            <a:off x="4884221" y="1749086"/>
            <a:ext cx="2357454" cy="642942"/>
          </a:xfrm>
          <a:prstGeom prst="cloud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2"/>
                </a:solidFill>
                <a:effectLst/>
                <a:latin typeface="Times New Roman" pitchFamily="18" charset="0"/>
              </a:rPr>
              <a:t>需要资源</a:t>
            </a:r>
            <a:r>
              <a:rPr kumimoji="0" lang="en-US" altLang="zh-CN" sz="1800" b="1" i="0" u="none" strike="noStrike" cap="none" normalizeH="0" baseline="0" dirty="0" smtClean="0">
                <a:ln>
                  <a:noFill/>
                </a:ln>
                <a:solidFill>
                  <a:schemeClr val="tx2"/>
                </a:solidFill>
                <a:effectLst/>
                <a:latin typeface="Times New Roman" pitchFamily="18" charset="0"/>
              </a:rPr>
              <a:t>(</a:t>
            </a:r>
            <a:r>
              <a:rPr kumimoji="0" lang="zh-CN" altLang="en-US" sz="1800" b="1" i="0" u="none" strike="noStrike" cap="none" normalizeH="0" baseline="0" dirty="0" smtClean="0">
                <a:ln>
                  <a:noFill/>
                </a:ln>
                <a:solidFill>
                  <a:schemeClr val="tx2"/>
                </a:solidFill>
                <a:effectLst/>
                <a:latin typeface="Times New Roman" pitchFamily="18" charset="0"/>
              </a:rPr>
              <a:t>人</a:t>
            </a:r>
            <a:r>
              <a:rPr kumimoji="0" lang="en-US" altLang="zh-CN" sz="1800" b="1" i="0" u="none" strike="noStrike" cap="none" normalizeH="0" baseline="0" dirty="0" smtClean="0">
                <a:ln>
                  <a:noFill/>
                </a:ln>
                <a:solidFill>
                  <a:schemeClr val="tx2"/>
                </a:solidFill>
                <a:effectLst/>
                <a:latin typeface="Times New Roman" pitchFamily="18" charset="0"/>
              </a:rPr>
              <a:t>/</a:t>
            </a:r>
            <a:r>
              <a:rPr kumimoji="0" lang="zh-CN" altLang="en-US" sz="1800" b="1" i="0" u="none" strike="noStrike" cap="none" normalizeH="0" baseline="0" dirty="0" smtClean="0">
                <a:ln>
                  <a:noFill/>
                </a:ln>
                <a:solidFill>
                  <a:schemeClr val="tx2"/>
                </a:solidFill>
                <a:effectLst/>
                <a:latin typeface="Times New Roman" pitchFamily="18" charset="0"/>
              </a:rPr>
              <a:t>软件</a:t>
            </a:r>
            <a:r>
              <a:rPr kumimoji="0" lang="en-US" altLang="zh-CN" sz="1800" b="1" i="0" u="none" strike="noStrike" cap="none" normalizeH="0" baseline="0" dirty="0" smtClean="0">
                <a:ln>
                  <a:noFill/>
                </a:ln>
                <a:solidFill>
                  <a:schemeClr val="tx2"/>
                </a:solidFill>
                <a:effectLst/>
                <a:latin typeface="Times New Roman" pitchFamily="18" charset="0"/>
              </a:rPr>
              <a:t>/</a:t>
            </a:r>
            <a:r>
              <a:rPr kumimoji="0" lang="zh-CN" altLang="en-US" sz="1800" b="1" i="0" u="none" strike="noStrike" cap="none" normalizeH="0" baseline="0" dirty="0" smtClean="0">
                <a:ln>
                  <a:noFill/>
                </a:ln>
                <a:solidFill>
                  <a:schemeClr val="tx2"/>
                </a:solidFill>
                <a:effectLst/>
                <a:latin typeface="Times New Roman" pitchFamily="18" charset="0"/>
              </a:rPr>
              <a:t>硬件</a:t>
            </a:r>
            <a:r>
              <a:rPr kumimoji="0" lang="en-US" altLang="zh-CN" sz="1800" b="1" i="0" u="none" strike="noStrike" cap="none" normalizeH="0" baseline="0" dirty="0" smtClean="0">
                <a:ln>
                  <a:noFill/>
                </a:ln>
                <a:solidFill>
                  <a:schemeClr val="tx2"/>
                </a:solidFill>
                <a:effectLst/>
                <a:latin typeface="Times New Roman" pitchFamily="18" charset="0"/>
              </a:rPr>
              <a:t>)</a:t>
            </a:r>
            <a:endParaRPr kumimoji="0" lang="zh-CN" altLang="en-US" sz="1800" b="1" i="0" u="none" strike="noStrike" cap="none" normalizeH="0" baseline="0" dirty="0" smtClean="0">
              <a:ln>
                <a:noFill/>
              </a:ln>
              <a:solidFill>
                <a:schemeClr val="tx2"/>
              </a:solidFill>
              <a:effectLst/>
              <a:latin typeface="Times New Roman" pitchFamily="18" charset="0"/>
            </a:endParaRPr>
          </a:p>
        </p:txBody>
      </p:sp>
      <p:sp>
        <p:nvSpPr>
          <p:cNvPr id="10" name="云形标注 9"/>
          <p:cNvSpPr/>
          <p:nvPr/>
        </p:nvSpPr>
        <p:spPr bwMode="auto">
          <a:xfrm rot="21293771">
            <a:off x="3243054" y="1575020"/>
            <a:ext cx="1714512" cy="714380"/>
          </a:xfrm>
          <a:prstGeom prst="cloud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2"/>
                </a:solidFill>
                <a:effectLst/>
                <a:latin typeface="Times New Roman" pitchFamily="18" charset="0"/>
              </a:rPr>
              <a:t>里程牌</a:t>
            </a:r>
            <a:endParaRPr kumimoji="0" lang="en-US" altLang="zh-CN" sz="1800" b="1" i="0" u="none" strike="noStrike" cap="none" normalizeH="0" baseline="0" dirty="0" smtClean="0">
              <a:ln>
                <a:noFill/>
              </a:ln>
              <a:solidFill>
                <a:schemeClr val="tx2"/>
              </a:solidFill>
              <a:effectLst/>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2"/>
                </a:solidFill>
                <a:effectLst/>
                <a:latin typeface="Times New Roman" pitchFamily="18" charset="0"/>
              </a:rPr>
              <a:t>节点</a:t>
            </a:r>
          </a:p>
        </p:txBody>
      </p:sp>
      <p:sp>
        <p:nvSpPr>
          <p:cNvPr id="11" name="云形标注 10"/>
          <p:cNvSpPr/>
          <p:nvPr/>
        </p:nvSpPr>
        <p:spPr bwMode="auto">
          <a:xfrm rot="20305206">
            <a:off x="1242135" y="1804047"/>
            <a:ext cx="2045282" cy="714380"/>
          </a:xfrm>
          <a:prstGeom prst="cloud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b="1" dirty="0" smtClean="0">
                <a:solidFill>
                  <a:schemeClr val="tx2"/>
                </a:solidFill>
              </a:rPr>
              <a:t>花费的工作量</a:t>
            </a:r>
            <a:r>
              <a:rPr lang="en-US" altLang="zh-CN" b="1" dirty="0" smtClean="0">
                <a:solidFill>
                  <a:schemeClr val="tx2"/>
                </a:solidFill>
              </a:rPr>
              <a:t>(</a:t>
            </a:r>
            <a:r>
              <a:rPr lang="zh-CN" altLang="en-US" b="1" dirty="0" smtClean="0">
                <a:solidFill>
                  <a:schemeClr val="tx2"/>
                </a:solidFill>
              </a:rPr>
              <a:t>成本</a:t>
            </a:r>
            <a:r>
              <a:rPr lang="en-US" altLang="zh-CN" b="1" dirty="0" smtClean="0">
                <a:solidFill>
                  <a:schemeClr val="tx2"/>
                </a:solidFill>
              </a:rPr>
              <a:t>)</a:t>
            </a:r>
            <a:endParaRPr kumimoji="0" lang="zh-CN" altLang="en-US" sz="1800" b="1" i="0" u="none" strike="noStrike" cap="none" normalizeH="0" baseline="0" dirty="0" smtClean="0">
              <a:ln>
                <a:noFill/>
              </a:ln>
              <a:solidFill>
                <a:schemeClr val="tx2"/>
              </a:solidFill>
              <a:effectLst/>
              <a:latin typeface="Times New Roman" pitchFamily="18" charset="0"/>
            </a:endParaRPr>
          </a:p>
        </p:txBody>
      </p:sp>
      <p:sp>
        <p:nvSpPr>
          <p:cNvPr id="12" name="云形标注 11"/>
          <p:cNvSpPr/>
          <p:nvPr/>
        </p:nvSpPr>
        <p:spPr bwMode="auto">
          <a:xfrm rot="19313977">
            <a:off x="774039" y="3208585"/>
            <a:ext cx="2045282" cy="714380"/>
          </a:xfrm>
          <a:prstGeom prst="cloudCallou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2"/>
                </a:solidFill>
                <a:effectLst/>
                <a:latin typeface="Times New Roman" pitchFamily="18" charset="0"/>
              </a:rPr>
              <a:t>进度安排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29378"/>
                                        </p:tgtEl>
                                        <p:attrNameLst>
                                          <p:attrName>style.visibility</p:attrName>
                                        </p:attrNameLst>
                                      </p:cBhvr>
                                      <p:to>
                                        <p:strVal val="visible"/>
                                      </p:to>
                                    </p:set>
                                    <p:anim to="" calcmode="lin" valueType="num">
                                      <p:cBhvr>
                                        <p:cTn id="7" dur="1" fill="hold"/>
                                        <p:tgtEl>
                                          <p:spTgt spid="229378"/>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to="" calcmode="lin" valueType="num">
                                      <p:cBhvr>
                                        <p:cTn id="12" dur="1" fill="hold"/>
                                        <p:tgtEl>
                                          <p:spTgt spid="7"/>
                                        </p:tgtEl>
                                        <p:attrNameLst>
                                          <p:attrName/>
                                        </p:attrNameLst>
                                      </p:cBhvr>
                                    </p:anim>
                                  </p:childTnLst>
                                </p:cTn>
                              </p:par>
                            </p:childTnLst>
                          </p:cTn>
                        </p:par>
                        <p:par>
                          <p:cTn id="13" fill="hold">
                            <p:stCondLst>
                              <p:cond delay="0"/>
                            </p:stCondLst>
                            <p:childTnLst>
                              <p:par>
                                <p:cTn id="14" presetID="24"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to="" calcmode="lin" valueType="num">
                                      <p:cBhvr>
                                        <p:cTn id="16" dur="1" fill="hold"/>
                                        <p:tgtEl>
                                          <p:spTgt spid="8"/>
                                        </p:tgtEl>
                                        <p:attrNameLst>
                                          <p:attrName/>
                                        </p:attrNameLst>
                                      </p:cBhvr>
                                    </p:anim>
                                  </p:childTnLst>
                                </p:cTn>
                              </p:par>
                            </p:childTnLst>
                          </p:cTn>
                        </p:par>
                        <p:par>
                          <p:cTn id="17" fill="hold">
                            <p:stCondLst>
                              <p:cond delay="0"/>
                            </p:stCondLst>
                            <p:childTnLst>
                              <p:par>
                                <p:cTn id="18" presetID="24"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to="" calcmode="lin" valueType="num">
                                      <p:cBhvr>
                                        <p:cTn id="20" dur="1" fill="hold"/>
                                        <p:tgtEl>
                                          <p:spTgt spid="9"/>
                                        </p:tgtEl>
                                        <p:attrNameLst>
                                          <p:attrName/>
                                        </p:attrNameLst>
                                      </p:cBhvr>
                                    </p:anim>
                                  </p:childTnLst>
                                </p:cTn>
                              </p:par>
                            </p:childTnLst>
                          </p:cTn>
                        </p:par>
                        <p:par>
                          <p:cTn id="21" fill="hold">
                            <p:stCondLst>
                              <p:cond delay="0"/>
                            </p:stCondLst>
                            <p:childTnLst>
                              <p:par>
                                <p:cTn id="22" presetID="24"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to="" calcmode="lin" valueType="num">
                                      <p:cBhvr>
                                        <p:cTn id="24" dur="1" fill="hold"/>
                                        <p:tgtEl>
                                          <p:spTgt spid="10"/>
                                        </p:tgtEl>
                                        <p:attrNameLst>
                                          <p:attrName/>
                                        </p:attrNameLst>
                                      </p:cBhvr>
                                    </p:anim>
                                  </p:childTnLst>
                                </p:cTn>
                              </p:par>
                            </p:childTnLst>
                          </p:cTn>
                        </p:par>
                        <p:par>
                          <p:cTn id="25" fill="hold">
                            <p:stCondLst>
                              <p:cond delay="0"/>
                            </p:stCondLst>
                            <p:childTnLst>
                              <p:par>
                                <p:cTn id="26" presetID="24"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to="" calcmode="lin" valueType="num">
                                      <p:cBhvr>
                                        <p:cTn id="28" dur="1" fill="hold"/>
                                        <p:tgtEl>
                                          <p:spTgt spid="11"/>
                                        </p:tgtEl>
                                        <p:attrNameLst>
                                          <p:attrName/>
                                        </p:attrNameLst>
                                      </p:cBhvr>
                                    </p:anim>
                                  </p:childTnLst>
                                </p:cTn>
                              </p:par>
                            </p:childTnLst>
                          </p:cTn>
                        </p:par>
                        <p:par>
                          <p:cTn id="29" fill="hold">
                            <p:stCondLst>
                              <p:cond delay="0"/>
                            </p:stCondLst>
                            <p:childTnLst>
                              <p:par>
                                <p:cTn id="30" presetID="24"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to="" calcmode="lin" valueType="num">
                                      <p:cBhvr>
                                        <p:cTn id="32" dur="1" fill="hold"/>
                                        <p:tgtEl>
                                          <p:spTgt spid="1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pPr>
              <a:defRPr/>
            </a:pPr>
            <a:r>
              <a:rPr/>
              <a:t>窗口常用操作</a:t>
            </a:r>
          </a:p>
        </p:txBody>
      </p:sp>
      <p:sp>
        <p:nvSpPr>
          <p:cNvPr id="347139" name="Rectangle 3"/>
          <p:cNvSpPr>
            <a:spLocks noGrp="1" noChangeArrowheads="1"/>
          </p:cNvSpPr>
          <p:nvPr>
            <p:ph type="body" idx="1"/>
          </p:nvPr>
        </p:nvSpPr>
        <p:spPr>
          <a:xfrm>
            <a:off x="2411413" y="1052513"/>
            <a:ext cx="1079500" cy="358775"/>
          </a:xfrm>
        </p:spPr>
        <p:txBody>
          <a:bodyPr>
            <a:normAutofit lnSpcReduction="10000"/>
          </a:bodyPr>
          <a:lstStyle/>
          <a:p>
            <a:pPr>
              <a:lnSpc>
                <a:spcPct val="90000"/>
              </a:lnSpc>
              <a:buFontTx/>
              <a:buNone/>
              <a:defRPr/>
            </a:pPr>
            <a:r>
              <a:rPr lang="zh-CN" altLang="en-US" sz="2000"/>
              <a:t>滚动</a:t>
            </a:r>
          </a:p>
        </p:txBody>
      </p:sp>
      <p:pic>
        <p:nvPicPr>
          <p:cNvPr id="98308" name="Picture 4"/>
          <p:cNvPicPr>
            <a:picLocks noChangeAspect="1" noChangeArrowheads="1"/>
          </p:cNvPicPr>
          <p:nvPr/>
        </p:nvPicPr>
        <p:blipFill>
          <a:blip r:embed="rId2"/>
          <a:srcRect l="35248" t="27312" r="31094" b="36771"/>
          <a:stretch>
            <a:fillRect/>
          </a:stretch>
        </p:blipFill>
        <p:spPr bwMode="auto">
          <a:xfrm>
            <a:off x="1547813" y="1484313"/>
            <a:ext cx="2879725" cy="2168525"/>
          </a:xfrm>
          <a:prstGeom prst="rect">
            <a:avLst/>
          </a:prstGeom>
          <a:noFill/>
          <a:ln w="9525">
            <a:noFill/>
            <a:miter lim="800000"/>
            <a:headEnd/>
            <a:tailEnd/>
          </a:ln>
        </p:spPr>
      </p:pic>
      <p:pic>
        <p:nvPicPr>
          <p:cNvPr id="98309" name="Picture 5"/>
          <p:cNvPicPr>
            <a:picLocks noChangeAspect="1" noChangeArrowheads="1"/>
          </p:cNvPicPr>
          <p:nvPr/>
        </p:nvPicPr>
        <p:blipFill>
          <a:blip r:embed="rId3"/>
          <a:srcRect l="28932" t="23625" r="27956" b="22501"/>
          <a:stretch>
            <a:fillRect/>
          </a:stretch>
        </p:blipFill>
        <p:spPr bwMode="auto">
          <a:xfrm>
            <a:off x="1547813" y="4276725"/>
            <a:ext cx="2879725" cy="2247900"/>
          </a:xfrm>
          <a:prstGeom prst="rect">
            <a:avLst/>
          </a:prstGeom>
          <a:noFill/>
          <a:ln w="9525">
            <a:noFill/>
            <a:miter lim="800000"/>
            <a:headEnd/>
            <a:tailEnd/>
          </a:ln>
        </p:spPr>
      </p:pic>
      <p:sp>
        <p:nvSpPr>
          <p:cNvPr id="347145" name="Rectangle 9"/>
          <p:cNvSpPr>
            <a:spLocks noChangeArrowheads="1"/>
          </p:cNvSpPr>
          <p:nvPr/>
        </p:nvSpPr>
        <p:spPr bwMode="auto">
          <a:xfrm>
            <a:off x="2484438" y="3789363"/>
            <a:ext cx="720725" cy="35877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eaLnBrk="1" hangingPunct="1">
              <a:lnSpc>
                <a:spcPct val="90000"/>
              </a:lnSpc>
              <a:spcBef>
                <a:spcPct val="20000"/>
              </a:spcBef>
              <a:defRPr/>
            </a:pPr>
            <a:r>
              <a:rPr lang="zh-CN" altLang="en-US" sz="2000">
                <a:latin typeface="+mn-ea"/>
                <a:ea typeface="+mn-ea"/>
              </a:rPr>
              <a:t>拆分</a:t>
            </a:r>
          </a:p>
        </p:txBody>
      </p:sp>
      <p:sp>
        <p:nvSpPr>
          <p:cNvPr id="98311" name="Line 11"/>
          <p:cNvSpPr>
            <a:spLocks noChangeShapeType="1"/>
          </p:cNvSpPr>
          <p:nvPr/>
        </p:nvSpPr>
        <p:spPr bwMode="auto">
          <a:xfrm>
            <a:off x="1042988" y="3789363"/>
            <a:ext cx="7129462" cy="0"/>
          </a:xfrm>
          <a:prstGeom prst="line">
            <a:avLst/>
          </a:prstGeom>
          <a:noFill/>
          <a:ln w="50800">
            <a:solidFill>
              <a:srgbClr val="0D60E7"/>
            </a:solidFill>
            <a:round/>
            <a:headEnd/>
            <a:tailEnd/>
          </a:ln>
        </p:spPr>
        <p:txBody>
          <a:bodyPr/>
          <a:lstStyle/>
          <a:p>
            <a:endParaRPr lang="zh-CN" altLang="en-US"/>
          </a:p>
        </p:txBody>
      </p:sp>
      <p:sp>
        <p:nvSpPr>
          <p:cNvPr id="98312" name="Line 12"/>
          <p:cNvSpPr>
            <a:spLocks noChangeShapeType="1"/>
          </p:cNvSpPr>
          <p:nvPr/>
        </p:nvSpPr>
        <p:spPr bwMode="auto">
          <a:xfrm>
            <a:off x="4572000" y="1196975"/>
            <a:ext cx="0" cy="5327650"/>
          </a:xfrm>
          <a:prstGeom prst="line">
            <a:avLst/>
          </a:prstGeom>
          <a:noFill/>
          <a:ln w="50800">
            <a:solidFill>
              <a:srgbClr val="0D60E7"/>
            </a:solidFill>
            <a:round/>
            <a:headEnd/>
            <a:tailEnd/>
          </a:ln>
        </p:spPr>
        <p:txBody>
          <a:bodyPr/>
          <a:lstStyle/>
          <a:p>
            <a:endParaRPr lang="zh-CN" altLang="en-US"/>
          </a:p>
        </p:txBody>
      </p:sp>
      <p:sp>
        <p:nvSpPr>
          <p:cNvPr id="347149" name="Rectangle 13"/>
          <p:cNvSpPr>
            <a:spLocks noChangeArrowheads="1"/>
          </p:cNvSpPr>
          <p:nvPr/>
        </p:nvSpPr>
        <p:spPr bwMode="auto">
          <a:xfrm>
            <a:off x="4716463" y="1484313"/>
            <a:ext cx="3024187" cy="1190625"/>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spcBef>
                <a:spcPct val="20000"/>
              </a:spcBef>
              <a:defRPr/>
            </a:pPr>
            <a:r>
              <a:rPr lang="zh-CN" altLang="en-US" dirty="0">
                <a:latin typeface="+mn-ea"/>
                <a:ea typeface="+mn-ea"/>
              </a:rPr>
              <a:t>窗口滚动</a:t>
            </a:r>
            <a:r>
              <a:rPr lang="en-US" altLang="zh-CN" dirty="0">
                <a:latin typeface="+mn-ea"/>
                <a:ea typeface="+mn-ea"/>
              </a:rPr>
              <a:t>:</a:t>
            </a:r>
            <a:r>
              <a:rPr lang="zh-CN" altLang="en-US" dirty="0">
                <a:latin typeface="+mn-ea"/>
                <a:ea typeface="+mn-ea"/>
              </a:rPr>
              <a:t>当数据太大不能完全显示时，可使用鼠标拖动窗口右边和下边的滚动条</a:t>
            </a:r>
            <a:r>
              <a:rPr lang="en-US" altLang="zh-CN" dirty="0">
                <a:latin typeface="+mn-ea"/>
                <a:ea typeface="+mn-ea"/>
              </a:rPr>
              <a:t>,</a:t>
            </a:r>
            <a:r>
              <a:rPr lang="zh-CN" altLang="en-US" dirty="0">
                <a:latin typeface="+mn-ea"/>
                <a:ea typeface="+mn-ea"/>
              </a:rPr>
              <a:t>可实现数据上下或左右滚动。</a:t>
            </a:r>
          </a:p>
        </p:txBody>
      </p:sp>
      <p:sp>
        <p:nvSpPr>
          <p:cNvPr id="347150" name="Rectangle 14"/>
          <p:cNvSpPr>
            <a:spLocks noChangeArrowheads="1"/>
          </p:cNvSpPr>
          <p:nvPr/>
        </p:nvSpPr>
        <p:spPr bwMode="auto">
          <a:xfrm>
            <a:off x="4716463" y="4292600"/>
            <a:ext cx="3024187" cy="1190625"/>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spcBef>
                <a:spcPct val="20000"/>
              </a:spcBef>
              <a:defRPr/>
            </a:pPr>
            <a:r>
              <a:rPr lang="zh-CN" altLang="en-US">
                <a:latin typeface="+mn-ea"/>
                <a:ea typeface="+mn-ea"/>
              </a:rPr>
              <a:t>窗口拆分</a:t>
            </a:r>
            <a:r>
              <a:rPr lang="en-US" altLang="zh-CN">
                <a:latin typeface="+mn-ea"/>
                <a:ea typeface="+mn-ea"/>
              </a:rPr>
              <a:t>:</a:t>
            </a:r>
            <a:r>
              <a:rPr lang="zh-CN" altLang="en-US">
                <a:latin typeface="+mn-ea"/>
                <a:ea typeface="+mn-ea"/>
              </a:rPr>
              <a:t>当需要同时显示不同的任务信息时，可使用拆分窗口的方法自定义要现实的窗口。</a:t>
            </a:r>
          </a:p>
        </p:txBody>
      </p:sp>
    </p:spTree>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a:defRPr/>
            </a:pPr>
            <a:r>
              <a:rPr/>
              <a:t>基本操作</a:t>
            </a:r>
          </a:p>
        </p:txBody>
      </p:sp>
      <p:sp>
        <p:nvSpPr>
          <p:cNvPr id="279555" name="Rectangle 3"/>
          <p:cNvSpPr>
            <a:spLocks noGrp="1" noChangeArrowheads="1"/>
          </p:cNvSpPr>
          <p:nvPr>
            <p:ph type="body" idx="1"/>
          </p:nvPr>
        </p:nvSpPr>
        <p:spPr>
          <a:xfrm>
            <a:off x="1835150" y="1557338"/>
            <a:ext cx="2809875" cy="3527425"/>
          </a:xfrm>
        </p:spPr>
        <p:txBody>
          <a:bodyPr>
            <a:normAutofit/>
          </a:bodyPr>
          <a:lstStyle/>
          <a:p>
            <a:pPr>
              <a:lnSpc>
                <a:spcPct val="90000"/>
              </a:lnSpc>
              <a:defRPr/>
            </a:pPr>
            <a:r>
              <a:rPr lang="zh-CN" altLang="en-US" sz="2400"/>
              <a:t>复制粘贴任务</a:t>
            </a:r>
          </a:p>
          <a:p>
            <a:pPr>
              <a:lnSpc>
                <a:spcPct val="90000"/>
              </a:lnSpc>
              <a:defRPr/>
            </a:pPr>
            <a:r>
              <a:rPr lang="zh-CN" altLang="en-US" sz="2400"/>
              <a:t>新建删除任务</a:t>
            </a:r>
          </a:p>
          <a:p>
            <a:pPr>
              <a:lnSpc>
                <a:spcPct val="90000"/>
              </a:lnSpc>
              <a:defRPr/>
            </a:pPr>
            <a:r>
              <a:rPr lang="zh-CN" altLang="en-US" sz="2400"/>
              <a:t>移动任务</a:t>
            </a:r>
          </a:p>
          <a:p>
            <a:pPr>
              <a:lnSpc>
                <a:spcPct val="90000"/>
              </a:lnSpc>
              <a:defRPr/>
            </a:pPr>
            <a:r>
              <a:rPr lang="zh-CN" altLang="en-US" sz="2400"/>
              <a:t>插入隐藏列字段</a:t>
            </a:r>
          </a:p>
          <a:p>
            <a:pPr>
              <a:lnSpc>
                <a:spcPct val="90000"/>
              </a:lnSpc>
              <a:defRPr/>
            </a:pPr>
            <a:r>
              <a:rPr lang="zh-CN" altLang="en-US" sz="2400"/>
              <a:t>任务的升降级</a:t>
            </a:r>
          </a:p>
          <a:p>
            <a:pPr>
              <a:lnSpc>
                <a:spcPct val="90000"/>
              </a:lnSpc>
              <a:defRPr/>
            </a:pPr>
            <a:r>
              <a:rPr lang="zh-CN" altLang="en-US" sz="2400"/>
              <a:t>视图放大缩小</a:t>
            </a:r>
          </a:p>
          <a:p>
            <a:pPr>
              <a:lnSpc>
                <a:spcPct val="90000"/>
              </a:lnSpc>
              <a:defRPr/>
            </a:pPr>
            <a:r>
              <a:rPr lang="zh-CN" altLang="en-US" sz="2400"/>
              <a:t>建立连接关系</a:t>
            </a:r>
          </a:p>
          <a:p>
            <a:pPr>
              <a:lnSpc>
                <a:spcPct val="90000"/>
              </a:lnSpc>
              <a:defRPr/>
            </a:pPr>
            <a:r>
              <a:rPr lang="zh-CN" altLang="en-US" sz="2400"/>
              <a:t>创建修改日历</a:t>
            </a:r>
          </a:p>
          <a:p>
            <a:pPr>
              <a:lnSpc>
                <a:spcPct val="90000"/>
              </a:lnSpc>
              <a:defRPr/>
            </a:pPr>
            <a:endParaRPr lang="en-US" altLang="zh-CN" sz="2400"/>
          </a:p>
        </p:txBody>
      </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p:txBody>
          <a:bodyPr/>
          <a:lstStyle/>
          <a:p>
            <a:r>
              <a:rPr lang="zh-CN" altLang="en-US" smtClean="0"/>
              <a:t>复制粘贴任务</a:t>
            </a:r>
          </a:p>
        </p:txBody>
      </p:sp>
      <p:sp>
        <p:nvSpPr>
          <p:cNvPr id="293894" name="Rectangle 6"/>
          <p:cNvSpPr>
            <a:spLocks noChangeArrowheads="1"/>
          </p:cNvSpPr>
          <p:nvPr/>
        </p:nvSpPr>
        <p:spPr bwMode="auto">
          <a:xfrm>
            <a:off x="468313" y="1196975"/>
            <a:ext cx="3609975" cy="62547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eaLnBrk="1" hangingPunct="1">
              <a:lnSpc>
                <a:spcPct val="90000"/>
              </a:lnSpc>
              <a:spcBef>
                <a:spcPct val="20000"/>
              </a:spcBef>
              <a:defRPr/>
            </a:pPr>
            <a:r>
              <a:rPr lang="en-US" altLang="zh-CN" sz="2000" dirty="0">
                <a:latin typeface="+mn-ea"/>
                <a:ea typeface="+mn-ea"/>
              </a:rPr>
              <a:t>	</a:t>
            </a:r>
            <a:r>
              <a:rPr lang="zh-CN" altLang="en-US" sz="2000" dirty="0">
                <a:latin typeface="+mn-ea"/>
                <a:ea typeface="+mn-ea"/>
              </a:rPr>
              <a:t>复制任务：</a:t>
            </a:r>
          </a:p>
          <a:p>
            <a:pPr marL="342900" indent="-342900" eaLnBrk="1" hangingPunct="1">
              <a:lnSpc>
                <a:spcPct val="90000"/>
              </a:lnSpc>
              <a:spcBef>
                <a:spcPct val="20000"/>
              </a:spcBef>
              <a:defRPr/>
            </a:pPr>
            <a:r>
              <a:rPr lang="zh-CN" altLang="en-US" sz="2000" dirty="0">
                <a:latin typeface="+mn-ea"/>
                <a:ea typeface="+mn-ea"/>
              </a:rPr>
              <a:t>	用鼠标选中要复制的行，单击右键选择复制任务。                        </a:t>
            </a:r>
          </a:p>
        </p:txBody>
      </p:sp>
      <p:pic>
        <p:nvPicPr>
          <p:cNvPr id="7173" name="Picture 17"/>
          <p:cNvPicPr>
            <a:picLocks noChangeAspect="1" noChangeArrowheads="1"/>
          </p:cNvPicPr>
          <p:nvPr/>
        </p:nvPicPr>
        <p:blipFill>
          <a:blip r:embed="rId3"/>
          <a:srcRect t="5667" r="63972" b="58417"/>
          <a:stretch>
            <a:fillRect/>
          </a:stretch>
        </p:blipFill>
        <p:spPr bwMode="auto">
          <a:xfrm>
            <a:off x="4284663" y="1125538"/>
            <a:ext cx="4392612" cy="2736850"/>
          </a:xfrm>
          <a:prstGeom prst="rect">
            <a:avLst/>
          </a:prstGeom>
          <a:noFill/>
          <a:ln w="9525">
            <a:noFill/>
            <a:miter lim="800000"/>
            <a:headEnd/>
            <a:tailEnd/>
          </a:ln>
        </p:spPr>
      </p:pic>
      <p:pic>
        <p:nvPicPr>
          <p:cNvPr id="7174" name="Picture 18"/>
          <p:cNvPicPr>
            <a:picLocks noChangeAspect="1" noChangeArrowheads="1"/>
          </p:cNvPicPr>
          <p:nvPr/>
        </p:nvPicPr>
        <p:blipFill>
          <a:blip r:embed="rId4"/>
          <a:srcRect t="354" r="62801" b="65645"/>
          <a:stretch>
            <a:fillRect/>
          </a:stretch>
        </p:blipFill>
        <p:spPr bwMode="auto">
          <a:xfrm>
            <a:off x="971550" y="4005263"/>
            <a:ext cx="4321175" cy="2590800"/>
          </a:xfrm>
          <a:prstGeom prst="rect">
            <a:avLst/>
          </a:prstGeom>
          <a:noFill/>
          <a:ln w="9525">
            <a:noFill/>
            <a:miter lim="800000"/>
            <a:headEnd/>
            <a:tailEnd/>
          </a:ln>
        </p:spPr>
      </p:pic>
      <p:sp>
        <p:nvSpPr>
          <p:cNvPr id="293908" name="Rectangle 20"/>
          <p:cNvSpPr>
            <a:spLocks noChangeArrowheads="1"/>
          </p:cNvSpPr>
          <p:nvPr/>
        </p:nvSpPr>
        <p:spPr bwMode="auto">
          <a:xfrm>
            <a:off x="5219700" y="5300663"/>
            <a:ext cx="3600450" cy="93662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eaLnBrk="1" hangingPunct="1">
              <a:lnSpc>
                <a:spcPct val="90000"/>
              </a:lnSpc>
              <a:spcBef>
                <a:spcPct val="20000"/>
              </a:spcBef>
              <a:defRPr/>
            </a:pPr>
            <a:r>
              <a:rPr lang="en-US" altLang="zh-CN" sz="2000">
                <a:latin typeface="+mn-ea"/>
                <a:ea typeface="+mn-ea"/>
              </a:rPr>
              <a:t>	</a:t>
            </a:r>
            <a:r>
              <a:rPr lang="zh-CN" altLang="en-US" sz="2000">
                <a:latin typeface="+mn-ea"/>
                <a:ea typeface="+mn-ea"/>
              </a:rPr>
              <a:t>粘贴任务：</a:t>
            </a:r>
          </a:p>
          <a:p>
            <a:pPr marL="342900" indent="-342900" eaLnBrk="1" hangingPunct="1">
              <a:lnSpc>
                <a:spcPct val="90000"/>
              </a:lnSpc>
              <a:spcBef>
                <a:spcPct val="20000"/>
              </a:spcBef>
              <a:defRPr/>
            </a:pPr>
            <a:r>
              <a:rPr lang="zh-CN" altLang="en-US" sz="2000">
                <a:latin typeface="+mn-ea"/>
                <a:ea typeface="+mn-ea"/>
              </a:rPr>
              <a:t>	用鼠标选中要粘贴的行，单击右键选择粘贴。                        </a:t>
            </a:r>
          </a:p>
        </p:txBody>
      </p:sp>
      <p:graphicFrame>
        <p:nvGraphicFramePr>
          <p:cNvPr id="7170" name="Object 21">
            <a:hlinkClick r:id="" action="ppaction://ole?verb=1"/>
          </p:cNvPr>
          <p:cNvGraphicFramePr>
            <a:graphicFrameLocks noChangeAspect="1"/>
          </p:cNvGraphicFramePr>
          <p:nvPr/>
        </p:nvGraphicFramePr>
        <p:xfrm>
          <a:off x="7524750" y="4365625"/>
          <a:ext cx="1187450" cy="927100"/>
        </p:xfrm>
        <a:graphic>
          <a:graphicData uri="http://schemas.openxmlformats.org/presentationml/2006/ole">
            <p:oleObj spid="_x0000_s64514" name="项目" showAsIcon="1" r:id="rId5" imgW="914400" imgH="714375" progId="MSProject.Project.9">
              <p:embed/>
            </p:oleObj>
          </a:graphicData>
        </a:graphic>
      </p:graphicFrame>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smtClean="0"/>
              <a:t>新建删除任务</a:t>
            </a:r>
          </a:p>
        </p:txBody>
      </p:sp>
      <p:sp>
        <p:nvSpPr>
          <p:cNvPr id="396291" name="Rectangle 3"/>
          <p:cNvSpPr>
            <a:spLocks noChangeArrowheads="1"/>
          </p:cNvSpPr>
          <p:nvPr/>
        </p:nvSpPr>
        <p:spPr bwMode="auto">
          <a:xfrm>
            <a:off x="468313" y="1196975"/>
            <a:ext cx="3609975" cy="62547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eaLnBrk="1" hangingPunct="1">
              <a:lnSpc>
                <a:spcPct val="90000"/>
              </a:lnSpc>
              <a:spcBef>
                <a:spcPct val="20000"/>
              </a:spcBef>
              <a:defRPr/>
            </a:pPr>
            <a:r>
              <a:rPr lang="en-US" altLang="zh-CN" sz="2000" dirty="0">
                <a:latin typeface="+mn-ea"/>
                <a:ea typeface="+mn-ea"/>
              </a:rPr>
              <a:t>	</a:t>
            </a:r>
            <a:r>
              <a:rPr lang="zh-CN" altLang="en-US" sz="2000" dirty="0">
                <a:latin typeface="+mn-ea"/>
                <a:ea typeface="+mn-ea"/>
              </a:rPr>
              <a:t>插入新建任务：</a:t>
            </a:r>
          </a:p>
          <a:p>
            <a:pPr marL="342900" indent="-342900" eaLnBrk="1" hangingPunct="1">
              <a:lnSpc>
                <a:spcPct val="90000"/>
              </a:lnSpc>
              <a:spcBef>
                <a:spcPct val="20000"/>
              </a:spcBef>
              <a:defRPr/>
            </a:pPr>
            <a:r>
              <a:rPr lang="zh-CN" altLang="en-US" sz="2000" dirty="0">
                <a:latin typeface="+mn-ea"/>
                <a:ea typeface="+mn-ea"/>
              </a:rPr>
              <a:t>	用鼠标选中要插入的行（可选多行），单击右键选择新任务（插入多行）。                        </a:t>
            </a:r>
          </a:p>
        </p:txBody>
      </p:sp>
      <p:sp>
        <p:nvSpPr>
          <p:cNvPr id="396294" name="Rectangle 6"/>
          <p:cNvSpPr>
            <a:spLocks noChangeArrowheads="1"/>
          </p:cNvSpPr>
          <p:nvPr/>
        </p:nvSpPr>
        <p:spPr bwMode="auto">
          <a:xfrm>
            <a:off x="5292725" y="5084763"/>
            <a:ext cx="3671888" cy="93662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eaLnBrk="1" hangingPunct="1">
              <a:lnSpc>
                <a:spcPct val="90000"/>
              </a:lnSpc>
              <a:spcBef>
                <a:spcPct val="20000"/>
              </a:spcBef>
              <a:defRPr/>
            </a:pPr>
            <a:r>
              <a:rPr lang="en-US" altLang="zh-CN" sz="2000">
                <a:latin typeface="+mn-ea"/>
                <a:ea typeface="+mn-ea"/>
              </a:rPr>
              <a:t>	</a:t>
            </a:r>
            <a:r>
              <a:rPr lang="zh-CN" altLang="en-US" sz="2000">
                <a:latin typeface="+mn-ea"/>
                <a:ea typeface="+mn-ea"/>
              </a:rPr>
              <a:t>删除任务：</a:t>
            </a:r>
          </a:p>
          <a:p>
            <a:pPr marL="342900" indent="-342900" eaLnBrk="1" hangingPunct="1">
              <a:lnSpc>
                <a:spcPct val="90000"/>
              </a:lnSpc>
              <a:spcBef>
                <a:spcPct val="20000"/>
              </a:spcBef>
              <a:defRPr/>
            </a:pPr>
            <a:r>
              <a:rPr lang="zh-CN" altLang="en-US" sz="2000">
                <a:latin typeface="+mn-ea"/>
                <a:ea typeface="+mn-ea"/>
              </a:rPr>
              <a:t>	用鼠标选中要删除的行，单击右键选择删除任务。                        </a:t>
            </a:r>
          </a:p>
        </p:txBody>
      </p:sp>
      <p:pic>
        <p:nvPicPr>
          <p:cNvPr id="100357" name="Picture 7"/>
          <p:cNvPicPr>
            <a:picLocks noChangeAspect="1" noChangeArrowheads="1"/>
          </p:cNvPicPr>
          <p:nvPr/>
        </p:nvPicPr>
        <p:blipFill>
          <a:blip r:embed="rId2"/>
          <a:srcRect t="1917" r="59544" b="49895"/>
          <a:stretch>
            <a:fillRect/>
          </a:stretch>
        </p:blipFill>
        <p:spPr bwMode="auto">
          <a:xfrm>
            <a:off x="4859338" y="1511300"/>
            <a:ext cx="3816350" cy="2808288"/>
          </a:xfrm>
          <a:prstGeom prst="rect">
            <a:avLst/>
          </a:prstGeom>
          <a:noFill/>
          <a:ln w="9525">
            <a:noFill/>
            <a:miter lim="800000"/>
            <a:headEnd/>
            <a:tailEnd/>
          </a:ln>
        </p:spPr>
      </p:pic>
      <p:pic>
        <p:nvPicPr>
          <p:cNvPr id="100358" name="Picture 8"/>
          <p:cNvPicPr>
            <a:picLocks noChangeAspect="1" noChangeArrowheads="1"/>
          </p:cNvPicPr>
          <p:nvPr/>
        </p:nvPicPr>
        <p:blipFill>
          <a:blip r:embed="rId3"/>
          <a:srcRect t="-937" r="50977" b="48958"/>
          <a:stretch>
            <a:fillRect/>
          </a:stretch>
        </p:blipFill>
        <p:spPr bwMode="auto">
          <a:xfrm>
            <a:off x="1042988" y="4076700"/>
            <a:ext cx="3671887" cy="24336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zh-CN" altLang="en-US" smtClean="0"/>
              <a:t>移动任务</a:t>
            </a:r>
          </a:p>
        </p:txBody>
      </p:sp>
      <p:sp>
        <p:nvSpPr>
          <p:cNvPr id="397315" name="Rectangle 3"/>
          <p:cNvSpPr>
            <a:spLocks noChangeArrowheads="1"/>
          </p:cNvSpPr>
          <p:nvPr/>
        </p:nvSpPr>
        <p:spPr bwMode="auto">
          <a:xfrm>
            <a:off x="468313" y="1196975"/>
            <a:ext cx="3609975" cy="625475"/>
          </a:xfrm>
          <a:prstGeom prst="rect">
            <a:avLst/>
          </a:prstGeom>
          <a:noFill/>
          <a:ln>
            <a:noFill/>
          </a:ln>
          <a:effectLst/>
          <a:extLst>
            <a:ext uri="{909E8E84-426E-40DD-AFC4-6F175D3DCCD1}"/>
            <a:ext uri="{91240B29-F687-4F45-9708-019B960494DF}"/>
            <a:ext uri="{AF507438-7753-43E0-B8FC-AC1667EBCBE1}"/>
          </a:extLst>
        </p:spPr>
        <p:txBody>
          <a:bodyPr/>
          <a:lstStyle/>
          <a:p>
            <a:pPr marL="342900" indent="-342900" eaLnBrk="1" hangingPunct="1">
              <a:lnSpc>
                <a:spcPct val="90000"/>
              </a:lnSpc>
              <a:spcBef>
                <a:spcPct val="20000"/>
              </a:spcBef>
              <a:defRPr/>
            </a:pPr>
            <a:r>
              <a:rPr lang="en-US" altLang="zh-CN" sz="2000" dirty="0">
                <a:latin typeface="+mn-ea"/>
                <a:ea typeface="+mn-ea"/>
              </a:rPr>
              <a:t>	</a:t>
            </a:r>
            <a:r>
              <a:rPr lang="zh-CN" altLang="en-US" sz="2000" dirty="0">
                <a:latin typeface="+mn-ea"/>
                <a:ea typeface="+mn-ea"/>
              </a:rPr>
              <a:t>移动任务：</a:t>
            </a:r>
          </a:p>
          <a:p>
            <a:pPr marL="342900" indent="-342900" eaLnBrk="1" hangingPunct="1">
              <a:lnSpc>
                <a:spcPct val="90000"/>
              </a:lnSpc>
              <a:spcBef>
                <a:spcPct val="20000"/>
              </a:spcBef>
              <a:defRPr/>
            </a:pPr>
            <a:r>
              <a:rPr lang="zh-CN" altLang="en-US" sz="2000" dirty="0">
                <a:latin typeface="+mn-ea"/>
                <a:ea typeface="+mn-ea"/>
              </a:rPr>
              <a:t>	用鼠标选中要移动的行（可选多行），拖动鼠标到相应的位置。                        </a:t>
            </a:r>
          </a:p>
        </p:txBody>
      </p:sp>
      <p:pic>
        <p:nvPicPr>
          <p:cNvPr id="101380" name="Picture 7"/>
          <p:cNvPicPr>
            <a:picLocks noChangeAspect="1" noChangeArrowheads="1"/>
          </p:cNvPicPr>
          <p:nvPr/>
        </p:nvPicPr>
        <p:blipFill>
          <a:blip r:embed="rId2"/>
          <a:srcRect r="55704" b="49916"/>
          <a:stretch>
            <a:fillRect/>
          </a:stretch>
        </p:blipFill>
        <p:spPr bwMode="auto">
          <a:xfrm>
            <a:off x="971550" y="2636838"/>
            <a:ext cx="6985000" cy="38163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zh-CN" altLang="en-US" smtClean="0"/>
              <a:t>插入列字段</a:t>
            </a:r>
          </a:p>
        </p:txBody>
      </p:sp>
      <p:sp>
        <p:nvSpPr>
          <p:cNvPr id="102403" name="Rectangle 3"/>
          <p:cNvSpPr>
            <a:spLocks noChangeArrowheads="1"/>
          </p:cNvSpPr>
          <p:nvPr/>
        </p:nvSpPr>
        <p:spPr bwMode="auto">
          <a:xfrm>
            <a:off x="468313" y="1196975"/>
            <a:ext cx="3598862" cy="1584325"/>
          </a:xfrm>
          <a:prstGeom prst="rect">
            <a:avLst/>
          </a:prstGeom>
          <a:noFill/>
          <a:ln w="9525">
            <a:noFill/>
            <a:miter lim="800000"/>
            <a:headEnd/>
            <a:tailEnd/>
          </a:ln>
        </p:spPr>
        <p:txBody>
          <a:bodyPr/>
          <a:lstStyle/>
          <a:p>
            <a:pPr marL="342900" indent="-342900" eaLnBrk="1" hangingPunct="1">
              <a:lnSpc>
                <a:spcPct val="90000"/>
              </a:lnSpc>
              <a:spcBef>
                <a:spcPct val="20000"/>
              </a:spcBef>
            </a:pPr>
            <a:r>
              <a:rPr lang="en-US" altLang="zh-CN" sz="2000" dirty="0"/>
              <a:t>	</a:t>
            </a:r>
            <a:r>
              <a:rPr lang="zh-CN" altLang="en-US" sz="2000" dirty="0"/>
              <a:t>添加列字段：</a:t>
            </a:r>
          </a:p>
          <a:p>
            <a:pPr marL="342900" indent="-342900" eaLnBrk="1" hangingPunct="1">
              <a:lnSpc>
                <a:spcPct val="90000"/>
              </a:lnSpc>
              <a:spcBef>
                <a:spcPct val="20000"/>
              </a:spcBef>
            </a:pPr>
            <a:r>
              <a:rPr lang="zh-CN" altLang="en-US" sz="2000" dirty="0"/>
              <a:t>	用鼠标选中要插入列的位置</a:t>
            </a:r>
            <a:r>
              <a:rPr lang="en-US" altLang="zh-CN" sz="2000" dirty="0"/>
              <a:t>,</a:t>
            </a:r>
            <a:r>
              <a:rPr lang="zh-CN" altLang="en-US" sz="2000" dirty="0"/>
              <a:t>单击右键</a:t>
            </a:r>
            <a:r>
              <a:rPr lang="en-US" altLang="zh-CN" sz="2000" dirty="0"/>
              <a:t>,</a:t>
            </a:r>
            <a:r>
              <a:rPr lang="zh-CN" altLang="en-US" sz="2000" dirty="0"/>
              <a:t>选择插入列。在弹出的对话框中选择要插入列的名称。                        </a:t>
            </a:r>
          </a:p>
        </p:txBody>
      </p:sp>
      <p:pic>
        <p:nvPicPr>
          <p:cNvPr id="102404" name="Picture 5"/>
          <p:cNvPicPr>
            <a:picLocks noChangeAspect="1" noChangeArrowheads="1"/>
          </p:cNvPicPr>
          <p:nvPr/>
        </p:nvPicPr>
        <p:blipFill>
          <a:blip r:embed="rId2"/>
          <a:srcRect r="55704" b="47084"/>
          <a:stretch>
            <a:fillRect/>
          </a:stretch>
        </p:blipFill>
        <p:spPr bwMode="auto">
          <a:xfrm>
            <a:off x="4500563" y="1222375"/>
            <a:ext cx="4175125" cy="3225800"/>
          </a:xfrm>
          <a:prstGeom prst="rect">
            <a:avLst/>
          </a:prstGeom>
          <a:noFill/>
          <a:ln w="9525">
            <a:noFill/>
            <a:miter lim="800000"/>
            <a:headEnd/>
            <a:tailEnd/>
          </a:ln>
        </p:spPr>
      </p:pic>
      <p:pic>
        <p:nvPicPr>
          <p:cNvPr id="102405" name="Picture 6"/>
          <p:cNvPicPr>
            <a:picLocks noChangeAspect="1" noChangeArrowheads="1"/>
          </p:cNvPicPr>
          <p:nvPr/>
        </p:nvPicPr>
        <p:blipFill>
          <a:blip r:embed="rId3"/>
          <a:srcRect l="16550" t="937" r="35027" b="35750"/>
          <a:stretch>
            <a:fillRect/>
          </a:stretch>
        </p:blipFill>
        <p:spPr bwMode="auto">
          <a:xfrm>
            <a:off x="827088" y="3505200"/>
            <a:ext cx="4103687" cy="3352800"/>
          </a:xfrm>
          <a:prstGeom prst="rect">
            <a:avLst/>
          </a:prstGeom>
          <a:noFill/>
          <a:ln w="9525">
            <a:noFill/>
            <a:miter lim="800000"/>
            <a:headEnd/>
            <a:tailEnd/>
          </a:ln>
        </p:spPr>
      </p:pic>
      <p:sp>
        <p:nvSpPr>
          <p:cNvPr id="102406" name="AutoShape 7"/>
          <p:cNvSpPr>
            <a:spLocks noChangeArrowheads="1"/>
          </p:cNvSpPr>
          <p:nvPr/>
        </p:nvSpPr>
        <p:spPr bwMode="auto">
          <a:xfrm rot="2533252">
            <a:off x="5580063" y="4797425"/>
            <a:ext cx="504825" cy="1296988"/>
          </a:xfrm>
          <a:prstGeom prst="curvedLeftArrow">
            <a:avLst>
              <a:gd name="adj1" fmla="val 51384"/>
              <a:gd name="adj2" fmla="val 102767"/>
              <a:gd name="adj3" fmla="val 33333"/>
            </a:avLst>
          </a:prstGeom>
          <a:solidFill>
            <a:schemeClr val="hlink"/>
          </a:solidFill>
          <a:ln w="9525">
            <a:solidFill>
              <a:srgbClr val="EEE90B"/>
            </a:solidFill>
            <a:miter lim="800000"/>
            <a:headEnd/>
            <a:tailEnd/>
          </a:ln>
        </p:spPr>
        <p:txBody>
          <a:bodyPr wrap="none" anchor="ctr"/>
          <a:lstStyle/>
          <a:p>
            <a:pPr eaLnBrk="1" hangingPunct="1"/>
            <a:endParaRPr lang="zh-CN" altLang="en-US"/>
          </a:p>
        </p:txBody>
      </p:sp>
    </p:spTree>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zh-CN" altLang="en-US" smtClean="0"/>
              <a:t>隐藏列字段</a:t>
            </a:r>
          </a:p>
        </p:txBody>
      </p:sp>
      <p:sp>
        <p:nvSpPr>
          <p:cNvPr id="103427" name="Rectangle 3"/>
          <p:cNvSpPr>
            <a:spLocks noChangeArrowheads="1"/>
          </p:cNvSpPr>
          <p:nvPr/>
        </p:nvSpPr>
        <p:spPr bwMode="auto">
          <a:xfrm>
            <a:off x="468313" y="1196975"/>
            <a:ext cx="3609975" cy="625475"/>
          </a:xfrm>
          <a:prstGeom prst="rect">
            <a:avLst/>
          </a:prstGeom>
          <a:noFill/>
          <a:ln w="9525">
            <a:noFill/>
            <a:miter lim="800000"/>
            <a:headEnd/>
            <a:tailEnd/>
          </a:ln>
        </p:spPr>
        <p:txBody>
          <a:bodyPr/>
          <a:lstStyle/>
          <a:p>
            <a:pPr marL="342900" indent="-342900" eaLnBrk="1" hangingPunct="1">
              <a:lnSpc>
                <a:spcPct val="90000"/>
              </a:lnSpc>
              <a:spcBef>
                <a:spcPct val="20000"/>
              </a:spcBef>
            </a:pPr>
            <a:r>
              <a:rPr lang="en-US" altLang="zh-CN" sz="2000"/>
              <a:t>	</a:t>
            </a:r>
            <a:r>
              <a:rPr lang="zh-CN" altLang="en-US" sz="2000"/>
              <a:t>隐藏列字段：</a:t>
            </a:r>
          </a:p>
          <a:p>
            <a:pPr marL="342900" indent="-342900" eaLnBrk="1" hangingPunct="1">
              <a:lnSpc>
                <a:spcPct val="90000"/>
              </a:lnSpc>
              <a:spcBef>
                <a:spcPct val="20000"/>
              </a:spcBef>
            </a:pPr>
            <a:r>
              <a:rPr lang="zh-CN" altLang="en-US" sz="2000"/>
              <a:t>	用鼠标选中要隐藏的列，单击右键选择隐藏，注意：字段只能隐藏，不能真正删除，要显示隐藏字段，可以重新插入。                        </a:t>
            </a:r>
          </a:p>
        </p:txBody>
      </p:sp>
      <p:pic>
        <p:nvPicPr>
          <p:cNvPr id="103428" name="Picture 5"/>
          <p:cNvPicPr>
            <a:picLocks noChangeAspect="1" noChangeArrowheads="1"/>
          </p:cNvPicPr>
          <p:nvPr/>
        </p:nvPicPr>
        <p:blipFill>
          <a:blip r:embed="rId2"/>
          <a:srcRect r="48619" b="50874"/>
          <a:stretch>
            <a:fillRect/>
          </a:stretch>
        </p:blipFill>
        <p:spPr bwMode="auto">
          <a:xfrm>
            <a:off x="2484438" y="2781300"/>
            <a:ext cx="6264275" cy="374332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zh-CN" altLang="en-US" smtClean="0"/>
              <a:t>任务的升降级</a:t>
            </a:r>
          </a:p>
        </p:txBody>
      </p:sp>
      <p:sp>
        <p:nvSpPr>
          <p:cNvPr id="104451" name="Rectangle 3"/>
          <p:cNvSpPr>
            <a:spLocks noChangeArrowheads="1"/>
          </p:cNvSpPr>
          <p:nvPr/>
        </p:nvSpPr>
        <p:spPr bwMode="auto">
          <a:xfrm>
            <a:off x="468313" y="1196975"/>
            <a:ext cx="8207375" cy="1008063"/>
          </a:xfrm>
          <a:prstGeom prst="rect">
            <a:avLst/>
          </a:prstGeom>
          <a:noFill/>
          <a:ln w="9525">
            <a:noFill/>
            <a:miter lim="800000"/>
            <a:headEnd/>
            <a:tailEnd/>
          </a:ln>
        </p:spPr>
        <p:txBody>
          <a:bodyPr/>
          <a:lstStyle/>
          <a:p>
            <a:pPr marL="342900" indent="-342900" eaLnBrk="1" hangingPunct="1">
              <a:lnSpc>
                <a:spcPct val="90000"/>
              </a:lnSpc>
              <a:spcBef>
                <a:spcPct val="20000"/>
              </a:spcBef>
            </a:pPr>
            <a:r>
              <a:rPr lang="en-US" altLang="zh-CN" sz="2000"/>
              <a:t>	</a:t>
            </a:r>
            <a:r>
              <a:rPr lang="zh-CN" altLang="en-US" sz="2000"/>
              <a:t>任务的降级：</a:t>
            </a:r>
          </a:p>
          <a:p>
            <a:pPr marL="342900" indent="-342900" eaLnBrk="1" hangingPunct="1">
              <a:lnSpc>
                <a:spcPct val="90000"/>
              </a:lnSpc>
              <a:spcBef>
                <a:spcPct val="20000"/>
              </a:spcBef>
            </a:pPr>
            <a:r>
              <a:rPr lang="zh-CN" altLang="en-US" sz="2000"/>
              <a:t>	用鼠标选中要降级的行（可选多行），单击降级按钮，则选中的任务变为上一级的子任务。                        </a:t>
            </a:r>
          </a:p>
        </p:txBody>
      </p:sp>
      <p:pic>
        <p:nvPicPr>
          <p:cNvPr id="104452" name="Picture 5"/>
          <p:cNvPicPr>
            <a:picLocks noChangeAspect="1" noChangeArrowheads="1"/>
          </p:cNvPicPr>
          <p:nvPr/>
        </p:nvPicPr>
        <p:blipFill>
          <a:blip r:embed="rId2"/>
          <a:srcRect l="12994" t="48187" r="36224" b="46146"/>
          <a:stretch>
            <a:fillRect/>
          </a:stretch>
        </p:blipFill>
        <p:spPr bwMode="auto">
          <a:xfrm>
            <a:off x="1547813" y="3467100"/>
            <a:ext cx="7127875" cy="652463"/>
          </a:xfrm>
          <a:prstGeom prst="rect">
            <a:avLst/>
          </a:prstGeom>
          <a:noFill/>
          <a:ln w="9525">
            <a:noFill/>
            <a:miter lim="800000"/>
            <a:headEnd/>
            <a:tailEnd/>
          </a:ln>
        </p:spPr>
      </p:pic>
      <p:sp>
        <p:nvSpPr>
          <p:cNvPr id="104453" name="AutoShape 7"/>
          <p:cNvSpPr>
            <a:spLocks/>
          </p:cNvSpPr>
          <p:nvPr/>
        </p:nvSpPr>
        <p:spPr bwMode="auto">
          <a:xfrm>
            <a:off x="2700338" y="4475163"/>
            <a:ext cx="927100" cy="322262"/>
          </a:xfrm>
          <a:prstGeom prst="borderCallout2">
            <a:avLst>
              <a:gd name="adj1" fmla="val 35468"/>
              <a:gd name="adj2" fmla="val -8218"/>
              <a:gd name="adj3" fmla="val 35468"/>
              <a:gd name="adj4" fmla="val -21574"/>
              <a:gd name="adj5" fmla="val -186699"/>
              <a:gd name="adj6" fmla="val -75514"/>
            </a:avLst>
          </a:prstGeom>
          <a:noFill/>
          <a:ln w="9525">
            <a:solidFill>
              <a:schemeClr val="tx1"/>
            </a:solidFill>
            <a:miter lim="800000"/>
            <a:headEnd/>
            <a:tailEnd/>
          </a:ln>
        </p:spPr>
        <p:txBody>
          <a:bodyPr/>
          <a:lstStyle/>
          <a:p>
            <a:pPr algn="ctr" eaLnBrk="1" hangingPunct="1"/>
            <a:r>
              <a:rPr lang="zh-CN" altLang="en-US" sz="1600"/>
              <a:t>降级</a:t>
            </a:r>
          </a:p>
        </p:txBody>
      </p:sp>
      <p:sp>
        <p:nvSpPr>
          <p:cNvPr id="104454" name="AutoShape 8"/>
          <p:cNvSpPr>
            <a:spLocks/>
          </p:cNvSpPr>
          <p:nvPr/>
        </p:nvSpPr>
        <p:spPr bwMode="auto">
          <a:xfrm>
            <a:off x="468313" y="4475163"/>
            <a:ext cx="927100" cy="322262"/>
          </a:xfrm>
          <a:prstGeom prst="borderCallout2">
            <a:avLst>
              <a:gd name="adj1" fmla="val 35468"/>
              <a:gd name="adj2" fmla="val 108218"/>
              <a:gd name="adj3" fmla="val 35468"/>
              <a:gd name="adj4" fmla="val 114898"/>
              <a:gd name="adj5" fmla="val -190639"/>
              <a:gd name="adj6" fmla="val 138528"/>
            </a:avLst>
          </a:prstGeom>
          <a:noFill/>
          <a:ln w="9525">
            <a:solidFill>
              <a:schemeClr val="tx1"/>
            </a:solidFill>
            <a:miter lim="800000"/>
            <a:headEnd/>
            <a:tailEnd/>
          </a:ln>
        </p:spPr>
        <p:txBody>
          <a:bodyPr/>
          <a:lstStyle/>
          <a:p>
            <a:pPr algn="ctr" eaLnBrk="1" hangingPunct="1"/>
            <a:r>
              <a:rPr lang="zh-CN" altLang="en-US" sz="1600"/>
              <a:t>升级</a:t>
            </a:r>
          </a:p>
        </p:txBody>
      </p:sp>
      <p:sp>
        <p:nvSpPr>
          <p:cNvPr id="104455" name="AutoShape 9"/>
          <p:cNvSpPr>
            <a:spLocks/>
          </p:cNvSpPr>
          <p:nvPr/>
        </p:nvSpPr>
        <p:spPr bwMode="auto">
          <a:xfrm>
            <a:off x="395288" y="2781300"/>
            <a:ext cx="1287462" cy="322263"/>
          </a:xfrm>
          <a:prstGeom prst="borderCallout2">
            <a:avLst>
              <a:gd name="adj1" fmla="val 35468"/>
              <a:gd name="adj2" fmla="val 105917"/>
              <a:gd name="adj3" fmla="val 35468"/>
              <a:gd name="adj4" fmla="val 112699"/>
              <a:gd name="adj5" fmla="val 321181"/>
              <a:gd name="adj6" fmla="val 140444"/>
            </a:avLst>
          </a:prstGeom>
          <a:noFill/>
          <a:ln w="9525">
            <a:solidFill>
              <a:schemeClr val="tx1"/>
            </a:solidFill>
            <a:miter lim="800000"/>
            <a:headEnd/>
            <a:tailEnd/>
          </a:ln>
        </p:spPr>
        <p:txBody>
          <a:bodyPr/>
          <a:lstStyle/>
          <a:p>
            <a:pPr algn="ctr" eaLnBrk="1" hangingPunct="1"/>
            <a:r>
              <a:rPr lang="zh-CN" altLang="en-US" sz="1600"/>
              <a:t>显示子任务</a:t>
            </a:r>
          </a:p>
        </p:txBody>
      </p:sp>
      <p:sp>
        <p:nvSpPr>
          <p:cNvPr id="104456" name="AutoShape 10"/>
          <p:cNvSpPr>
            <a:spLocks/>
          </p:cNvSpPr>
          <p:nvPr/>
        </p:nvSpPr>
        <p:spPr bwMode="auto">
          <a:xfrm>
            <a:off x="2987675" y="2852738"/>
            <a:ext cx="1368425" cy="322262"/>
          </a:xfrm>
          <a:prstGeom prst="borderCallout2">
            <a:avLst>
              <a:gd name="adj1" fmla="val 35468"/>
              <a:gd name="adj2" fmla="val -5569"/>
              <a:gd name="adj3" fmla="val 35468"/>
              <a:gd name="adj4" fmla="val -11602"/>
              <a:gd name="adj5" fmla="val 295074"/>
              <a:gd name="adj6" fmla="val -36194"/>
            </a:avLst>
          </a:prstGeom>
          <a:noFill/>
          <a:ln w="9525">
            <a:solidFill>
              <a:schemeClr val="tx1"/>
            </a:solidFill>
            <a:miter lim="800000"/>
            <a:headEnd/>
            <a:tailEnd/>
          </a:ln>
        </p:spPr>
        <p:txBody>
          <a:bodyPr/>
          <a:lstStyle/>
          <a:p>
            <a:pPr algn="ctr" eaLnBrk="1" hangingPunct="1"/>
            <a:r>
              <a:rPr lang="zh-CN" altLang="en-US" sz="1600"/>
              <a:t>隐藏子任务</a:t>
            </a:r>
          </a:p>
        </p:txBody>
      </p:sp>
      <p:sp>
        <p:nvSpPr>
          <p:cNvPr id="104457" name="AutoShape 11"/>
          <p:cNvSpPr>
            <a:spLocks/>
          </p:cNvSpPr>
          <p:nvPr/>
        </p:nvSpPr>
        <p:spPr bwMode="auto">
          <a:xfrm>
            <a:off x="4284663" y="4437063"/>
            <a:ext cx="1368425" cy="322262"/>
          </a:xfrm>
          <a:prstGeom prst="borderCallout2">
            <a:avLst>
              <a:gd name="adj1" fmla="val 35468"/>
              <a:gd name="adj2" fmla="val -5569"/>
              <a:gd name="adj3" fmla="val 35468"/>
              <a:gd name="adj4" fmla="val -21347"/>
              <a:gd name="adj5" fmla="val -164532"/>
              <a:gd name="adj6" fmla="val -85500"/>
            </a:avLst>
          </a:prstGeom>
          <a:noFill/>
          <a:ln w="9525">
            <a:solidFill>
              <a:schemeClr val="tx1"/>
            </a:solidFill>
            <a:miter lim="800000"/>
            <a:headEnd/>
            <a:tailEnd/>
          </a:ln>
        </p:spPr>
        <p:txBody>
          <a:bodyPr/>
          <a:lstStyle/>
          <a:p>
            <a:pPr algn="ctr" eaLnBrk="1" hangingPunct="1"/>
            <a:r>
              <a:rPr lang="zh-CN" altLang="en-US" sz="1600"/>
              <a:t>显示层级</a:t>
            </a:r>
          </a:p>
        </p:txBody>
      </p:sp>
      <p:sp>
        <p:nvSpPr>
          <p:cNvPr id="104458" name="Rectangle 12"/>
          <p:cNvSpPr>
            <a:spLocks noChangeArrowheads="1"/>
          </p:cNvSpPr>
          <p:nvPr/>
        </p:nvSpPr>
        <p:spPr bwMode="auto">
          <a:xfrm>
            <a:off x="539750" y="5157788"/>
            <a:ext cx="8207375" cy="1511300"/>
          </a:xfrm>
          <a:prstGeom prst="rect">
            <a:avLst/>
          </a:prstGeom>
          <a:noFill/>
          <a:ln w="9525">
            <a:noFill/>
            <a:miter lim="800000"/>
            <a:headEnd/>
            <a:tailEnd/>
          </a:ln>
        </p:spPr>
        <p:txBody>
          <a:bodyPr/>
          <a:lstStyle/>
          <a:p>
            <a:pPr marL="342900" indent="-342900" eaLnBrk="1" hangingPunct="1">
              <a:lnSpc>
                <a:spcPct val="90000"/>
              </a:lnSpc>
              <a:spcBef>
                <a:spcPct val="20000"/>
              </a:spcBef>
            </a:pPr>
            <a:r>
              <a:rPr lang="en-US" altLang="zh-CN" sz="2000"/>
              <a:t>	</a:t>
            </a:r>
            <a:r>
              <a:rPr lang="zh-CN" altLang="en-US" sz="2000"/>
              <a:t>任务的升级：</a:t>
            </a:r>
          </a:p>
          <a:p>
            <a:pPr marL="342900" indent="-342900" eaLnBrk="1" hangingPunct="1">
              <a:lnSpc>
                <a:spcPct val="90000"/>
              </a:lnSpc>
              <a:spcBef>
                <a:spcPct val="20000"/>
              </a:spcBef>
            </a:pPr>
            <a:r>
              <a:rPr lang="zh-CN" altLang="en-US" sz="2000"/>
              <a:t>	用鼠标选中要升级的子任务，单击升级按钮，则选中的任务变为上一级的同级任务。 </a:t>
            </a:r>
          </a:p>
          <a:p>
            <a:pPr marL="342900" indent="-342900" eaLnBrk="1" hangingPunct="1">
              <a:lnSpc>
                <a:spcPct val="90000"/>
              </a:lnSpc>
              <a:spcBef>
                <a:spcPct val="20000"/>
              </a:spcBef>
            </a:pPr>
            <a:endParaRPr lang="zh-CN" altLang="en-US" sz="2000"/>
          </a:p>
          <a:p>
            <a:pPr marL="342900" indent="-342900" eaLnBrk="1" hangingPunct="1">
              <a:lnSpc>
                <a:spcPct val="90000"/>
              </a:lnSpc>
              <a:spcBef>
                <a:spcPct val="20000"/>
              </a:spcBef>
            </a:pPr>
            <a:r>
              <a:rPr lang="zh-CN" altLang="en-US" sz="2000"/>
              <a:t>	单击任务前的“</a:t>
            </a:r>
            <a:r>
              <a:rPr lang="en-US" altLang="zh-CN" sz="2000"/>
              <a:t>+”“-” </a:t>
            </a:r>
            <a:r>
              <a:rPr lang="zh-CN" altLang="en-US" sz="2000"/>
              <a:t>号，可显示或隐藏下面的子任务。                </a:t>
            </a:r>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1"/>
          <p:cNvPicPr>
            <a:picLocks noChangeAspect="1" noChangeArrowheads="1"/>
          </p:cNvPicPr>
          <p:nvPr/>
        </p:nvPicPr>
        <p:blipFill>
          <a:blip r:embed="rId2"/>
          <a:srcRect l="49886" t="4321" r="13213" b="90321"/>
          <a:stretch>
            <a:fillRect/>
          </a:stretch>
        </p:blipFill>
        <p:spPr bwMode="auto">
          <a:xfrm>
            <a:off x="1042988" y="3429000"/>
            <a:ext cx="5545137" cy="503238"/>
          </a:xfrm>
          <a:prstGeom prst="rect">
            <a:avLst/>
          </a:prstGeom>
          <a:noFill/>
          <a:ln w="9525">
            <a:noFill/>
            <a:miter lim="800000"/>
            <a:headEnd/>
            <a:tailEnd/>
          </a:ln>
        </p:spPr>
      </p:pic>
      <p:sp>
        <p:nvSpPr>
          <p:cNvPr id="105475" name="Rectangle 2"/>
          <p:cNvSpPr>
            <a:spLocks noGrp="1" noChangeArrowheads="1"/>
          </p:cNvSpPr>
          <p:nvPr>
            <p:ph type="title"/>
          </p:nvPr>
        </p:nvSpPr>
        <p:spPr/>
        <p:txBody>
          <a:bodyPr/>
          <a:lstStyle/>
          <a:p>
            <a:r>
              <a:rPr lang="zh-CN" altLang="en-US" smtClean="0"/>
              <a:t>视图的放大缩小</a:t>
            </a:r>
          </a:p>
        </p:txBody>
      </p:sp>
      <p:sp>
        <p:nvSpPr>
          <p:cNvPr id="101380" name="Rectangle 3"/>
          <p:cNvSpPr>
            <a:spLocks noChangeArrowheads="1"/>
          </p:cNvSpPr>
          <p:nvPr/>
        </p:nvSpPr>
        <p:spPr bwMode="auto">
          <a:xfrm>
            <a:off x="468313" y="1196975"/>
            <a:ext cx="7378700" cy="646113"/>
          </a:xfrm>
          <a:prstGeom prst="rect">
            <a:avLst/>
          </a:prstGeom>
        </p:spPr>
        <p:txBody>
          <a:bodyPr wrap="none">
            <a:spAutoFit/>
          </a:bodyPr>
          <a:lstStyle/>
          <a:p>
            <a:pPr eaLnBrk="1" hangingPunct="1">
              <a:defRPr/>
            </a:pPr>
            <a:r>
              <a:rPr lang="en-US" altLang="zh-CN" dirty="0">
                <a:latin typeface="+mn-ea"/>
                <a:ea typeface="+mn-ea"/>
              </a:rPr>
              <a:t>	</a:t>
            </a:r>
            <a:r>
              <a:rPr lang="zh-CN" altLang="en-US" dirty="0">
                <a:latin typeface="+mn-ea"/>
                <a:ea typeface="+mn-ea"/>
              </a:rPr>
              <a:t>放大视图：</a:t>
            </a:r>
          </a:p>
          <a:p>
            <a:pPr eaLnBrk="1" hangingPunct="1">
              <a:defRPr/>
            </a:pPr>
            <a:r>
              <a:rPr lang="zh-CN" altLang="en-US" dirty="0">
                <a:latin typeface="+mn-ea"/>
                <a:ea typeface="+mn-ea"/>
              </a:rPr>
              <a:t>	用鼠标单击放大按钮，则视图放大相应比例。                        </a:t>
            </a:r>
          </a:p>
        </p:txBody>
      </p:sp>
      <p:sp>
        <p:nvSpPr>
          <p:cNvPr id="105477" name="AutoShape 7"/>
          <p:cNvSpPr>
            <a:spLocks/>
          </p:cNvSpPr>
          <p:nvPr/>
        </p:nvSpPr>
        <p:spPr bwMode="auto">
          <a:xfrm>
            <a:off x="2843213" y="2492375"/>
            <a:ext cx="1287462" cy="322263"/>
          </a:xfrm>
          <a:prstGeom prst="borderCallout2">
            <a:avLst>
              <a:gd name="adj1" fmla="val 35468"/>
              <a:gd name="adj2" fmla="val 105917"/>
              <a:gd name="adj3" fmla="val 35468"/>
              <a:gd name="adj4" fmla="val 113069"/>
              <a:gd name="adj5" fmla="val 354681"/>
              <a:gd name="adj6" fmla="val 142292"/>
            </a:avLst>
          </a:prstGeom>
          <a:noFill/>
          <a:ln w="9525">
            <a:solidFill>
              <a:schemeClr val="tx1"/>
            </a:solidFill>
            <a:miter lim="800000"/>
            <a:headEnd/>
            <a:tailEnd/>
          </a:ln>
        </p:spPr>
        <p:txBody>
          <a:bodyPr/>
          <a:lstStyle/>
          <a:p>
            <a:pPr algn="ctr" eaLnBrk="1" hangingPunct="1"/>
            <a:r>
              <a:rPr lang="zh-CN" altLang="en-US" sz="1600"/>
              <a:t>放大</a:t>
            </a:r>
          </a:p>
        </p:txBody>
      </p:sp>
      <p:sp>
        <p:nvSpPr>
          <p:cNvPr id="105478" name="AutoShape 9"/>
          <p:cNvSpPr>
            <a:spLocks/>
          </p:cNvSpPr>
          <p:nvPr/>
        </p:nvSpPr>
        <p:spPr bwMode="auto">
          <a:xfrm>
            <a:off x="5508625" y="4292600"/>
            <a:ext cx="1368425" cy="322263"/>
          </a:xfrm>
          <a:prstGeom prst="borderCallout2">
            <a:avLst>
              <a:gd name="adj1" fmla="val 35468"/>
              <a:gd name="adj2" fmla="val -5569"/>
              <a:gd name="adj3" fmla="val 35468"/>
              <a:gd name="adj4" fmla="val -14847"/>
              <a:gd name="adj5" fmla="val -164532"/>
              <a:gd name="adj6" fmla="val -32944"/>
            </a:avLst>
          </a:prstGeom>
          <a:noFill/>
          <a:ln w="9525">
            <a:solidFill>
              <a:schemeClr val="tx1"/>
            </a:solidFill>
            <a:miter lim="800000"/>
            <a:headEnd/>
            <a:tailEnd/>
          </a:ln>
        </p:spPr>
        <p:txBody>
          <a:bodyPr/>
          <a:lstStyle/>
          <a:p>
            <a:pPr algn="ctr" eaLnBrk="1" hangingPunct="1"/>
            <a:r>
              <a:rPr lang="zh-CN" altLang="en-US" sz="1600"/>
              <a:t>缩小</a:t>
            </a:r>
          </a:p>
        </p:txBody>
      </p:sp>
      <p:sp>
        <p:nvSpPr>
          <p:cNvPr id="101383" name="Rectangle 10"/>
          <p:cNvSpPr>
            <a:spLocks noChangeArrowheads="1"/>
          </p:cNvSpPr>
          <p:nvPr/>
        </p:nvSpPr>
        <p:spPr bwMode="auto">
          <a:xfrm>
            <a:off x="468313" y="5157788"/>
            <a:ext cx="7108825" cy="923925"/>
          </a:xfrm>
          <a:prstGeom prst="rect">
            <a:avLst/>
          </a:prstGeom>
        </p:spPr>
        <p:txBody>
          <a:bodyPr wrap="none">
            <a:spAutoFit/>
          </a:bodyPr>
          <a:lstStyle/>
          <a:p>
            <a:pPr eaLnBrk="1" hangingPunct="1">
              <a:defRPr/>
            </a:pPr>
            <a:r>
              <a:rPr lang="en-US" altLang="zh-CN" dirty="0">
                <a:latin typeface="+mn-ea"/>
                <a:ea typeface="+mn-ea"/>
              </a:rPr>
              <a:t>	</a:t>
            </a:r>
            <a:r>
              <a:rPr lang="zh-CN" altLang="en-US" dirty="0">
                <a:latin typeface="+mn-ea"/>
                <a:ea typeface="+mn-ea"/>
              </a:rPr>
              <a:t>缩小视图：</a:t>
            </a:r>
          </a:p>
          <a:p>
            <a:pPr eaLnBrk="1" hangingPunct="1">
              <a:defRPr/>
            </a:pPr>
            <a:r>
              <a:rPr lang="zh-CN" altLang="en-US" dirty="0">
                <a:latin typeface="+mn-ea"/>
                <a:ea typeface="+mn-ea"/>
              </a:rPr>
              <a:t>	当右侧视图区不能完全显示整个计划时，可单击缩小按钮，</a:t>
            </a:r>
            <a:endParaRPr lang="en-US" altLang="zh-CN" dirty="0">
              <a:latin typeface="+mn-ea"/>
              <a:ea typeface="+mn-ea"/>
            </a:endParaRPr>
          </a:p>
          <a:p>
            <a:pPr eaLnBrk="1" hangingPunct="1">
              <a:defRPr/>
            </a:pPr>
            <a:r>
              <a:rPr lang="en-US" altLang="zh-CN" dirty="0">
                <a:latin typeface="+mn-ea"/>
                <a:ea typeface="+mn-ea"/>
              </a:rPr>
              <a:t>                </a:t>
            </a:r>
            <a:r>
              <a:rPr lang="zh-CN" altLang="en-US" dirty="0">
                <a:latin typeface="+mn-ea"/>
                <a:ea typeface="+mn-ea"/>
              </a:rPr>
              <a:t>对视图缩小相应比例，直到完全显示。 </a:t>
            </a:r>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a:t>任务的连接关系</a:t>
            </a:r>
          </a:p>
        </p:txBody>
      </p:sp>
      <p:sp>
        <p:nvSpPr>
          <p:cNvPr id="102403" name="Rectangle 3"/>
          <p:cNvSpPr>
            <a:spLocks noChangeArrowheads="1"/>
          </p:cNvSpPr>
          <p:nvPr/>
        </p:nvSpPr>
        <p:spPr bwMode="auto">
          <a:xfrm>
            <a:off x="468313" y="1196975"/>
            <a:ext cx="7397750" cy="646113"/>
          </a:xfrm>
          <a:prstGeom prst="rect">
            <a:avLst/>
          </a:prstGeom>
        </p:spPr>
        <p:txBody>
          <a:bodyPr wrap="none">
            <a:spAutoFit/>
          </a:bodyPr>
          <a:lstStyle/>
          <a:p>
            <a:pPr eaLnBrk="1" hangingPunct="1">
              <a:defRPr/>
            </a:pPr>
            <a:r>
              <a:rPr lang="en-US" altLang="zh-CN" dirty="0">
                <a:latin typeface="+mn-ea"/>
                <a:ea typeface="+mn-ea"/>
              </a:rPr>
              <a:t>	</a:t>
            </a:r>
            <a:r>
              <a:rPr lang="zh-CN" altLang="en-US" dirty="0">
                <a:latin typeface="+mn-ea"/>
                <a:ea typeface="+mn-ea"/>
              </a:rPr>
              <a:t>任务连接关系：</a:t>
            </a:r>
          </a:p>
          <a:p>
            <a:pPr eaLnBrk="1" hangingPunct="1">
              <a:defRPr/>
            </a:pPr>
            <a:r>
              <a:rPr lang="zh-CN" altLang="en-US" dirty="0">
                <a:latin typeface="+mn-ea"/>
                <a:ea typeface="+mn-ea"/>
              </a:rPr>
              <a:t>	任务的连接关系共四种，它们是</a:t>
            </a:r>
            <a:r>
              <a:rPr lang="en-US" altLang="zh-CN" dirty="0">
                <a:latin typeface="+mn-ea"/>
                <a:ea typeface="+mn-ea"/>
              </a:rPr>
              <a:t>FS,SS,FF,SF</a:t>
            </a:r>
            <a:r>
              <a:rPr lang="zh-CN" altLang="en-US" dirty="0">
                <a:latin typeface="+mn-ea"/>
                <a:ea typeface="+mn-ea"/>
              </a:rPr>
              <a:t>。                        </a:t>
            </a:r>
          </a:p>
        </p:txBody>
      </p:sp>
      <p:graphicFrame>
        <p:nvGraphicFramePr>
          <p:cNvPr id="8194" name="Object 11"/>
          <p:cNvGraphicFramePr>
            <a:graphicFrameLocks noChangeAspect="1"/>
          </p:cNvGraphicFramePr>
          <p:nvPr>
            <p:ph idx="1"/>
          </p:nvPr>
        </p:nvGraphicFramePr>
        <p:xfrm>
          <a:off x="1187450" y="2565400"/>
          <a:ext cx="6985000" cy="3160713"/>
        </p:xfrm>
        <a:graphic>
          <a:graphicData uri="http://schemas.openxmlformats.org/presentationml/2006/ole">
            <p:oleObj spid="_x0000_s65538" name="绘图" r:id="rId3" imgW="2753345" imgH="1246521" progId="">
              <p:embed/>
            </p:oleObj>
          </a:graphicData>
        </a:graphic>
      </p:graphicFrame>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008tgp_bizcom_light</Template>
  <TotalTime>1396</TotalTime>
  <Words>10139</Words>
  <Application>Microsoft Office PowerPoint</Application>
  <PresentationFormat>全屏显示(4:3)</PresentationFormat>
  <Paragraphs>1410</Paragraphs>
  <Slides>140</Slides>
  <Notes>20</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140</vt:i4>
      </vt:variant>
    </vt:vector>
  </HeadingPairs>
  <TitlesOfParts>
    <vt:vector size="147" baseType="lpstr">
      <vt:lpstr>008tgp_bizcom_light</vt:lpstr>
      <vt:lpstr>公式</vt:lpstr>
      <vt:lpstr>Microsoft 公式 3.0</vt:lpstr>
      <vt:lpstr>Microsoft Office Project 文档</vt:lpstr>
      <vt:lpstr>绘图</vt:lpstr>
      <vt:lpstr>Equation</vt:lpstr>
      <vt:lpstr>Worksheet</vt:lpstr>
      <vt:lpstr>软件设计工程</vt:lpstr>
      <vt:lpstr>幻灯片 2</vt:lpstr>
      <vt:lpstr>项目</vt:lpstr>
      <vt:lpstr>项目的定义包含三层含义</vt:lpstr>
      <vt:lpstr>项目管理</vt:lpstr>
      <vt:lpstr>项目管理的含义</vt:lpstr>
      <vt:lpstr>软件项目管理</vt:lpstr>
      <vt:lpstr>软件项目管理的对象</vt:lpstr>
      <vt:lpstr>软件项目获得成功关键问题</vt:lpstr>
      <vt:lpstr>关键实践</vt:lpstr>
      <vt:lpstr>W5HH原则</vt:lpstr>
      <vt:lpstr>W5HH原则</vt:lpstr>
      <vt:lpstr>W5HH原则</vt:lpstr>
      <vt:lpstr>W5HH原则</vt:lpstr>
      <vt:lpstr>项目危险预警信号</vt:lpstr>
      <vt:lpstr>应对项目危险的策略</vt:lpstr>
      <vt:lpstr>应对项目危险的策略</vt:lpstr>
      <vt:lpstr>应对项目危险的策略</vt:lpstr>
      <vt:lpstr>应对项目危险的策略</vt:lpstr>
      <vt:lpstr>项目管理中的人</vt:lpstr>
      <vt:lpstr>4P原则</vt:lpstr>
      <vt:lpstr>4P原则</vt:lpstr>
      <vt:lpstr>软件项目管理过程模型</vt:lpstr>
      <vt:lpstr>各环节作用及基本工作原理</vt:lpstr>
      <vt:lpstr>各环节作用及基本工作原理</vt:lpstr>
      <vt:lpstr>项目计划</vt:lpstr>
      <vt:lpstr>软件项目计划书</vt:lpstr>
      <vt:lpstr>检测与度量</vt:lpstr>
      <vt:lpstr>项目目标</vt:lpstr>
      <vt:lpstr>实时调整（追踪和控制）</vt:lpstr>
      <vt:lpstr>测量、度量</vt:lpstr>
      <vt:lpstr>度量的作用</vt:lpstr>
      <vt:lpstr>软件度量的定义</vt:lpstr>
      <vt:lpstr>软件度量的目的</vt:lpstr>
      <vt:lpstr>软件度量特点</vt:lpstr>
      <vt:lpstr>软件度量特点(续)</vt:lpstr>
      <vt:lpstr>幻灯片 37</vt:lpstr>
      <vt:lpstr>代码行</vt:lpstr>
      <vt:lpstr>代码行的过程与方法</vt:lpstr>
      <vt:lpstr>代码行的过程与方法(续)</vt:lpstr>
      <vt:lpstr>代码行的局限性</vt:lpstr>
      <vt:lpstr>代码行的局限性(续)</vt:lpstr>
      <vt:lpstr>面向功能点度量的特点</vt:lpstr>
      <vt:lpstr>功能点FP的计算公式</vt:lpstr>
      <vt:lpstr>五个FP功能点的意义及CT的计算</vt:lpstr>
      <vt:lpstr>五个FP功能点的意义及CT的计算(续)</vt:lpstr>
      <vt:lpstr>五个FP功能点的意义及CT的计算(续)</vt:lpstr>
      <vt:lpstr>五个FP功能点的意义及CT的计算(续)</vt:lpstr>
      <vt:lpstr>幻灯片 49</vt:lpstr>
      <vt:lpstr>根据上表计算未经调整的功能点计数值CT</vt:lpstr>
      <vt:lpstr>计算复杂性校正值SUM（Fi）</vt:lpstr>
      <vt:lpstr>幻灯片 52</vt:lpstr>
      <vt:lpstr>面向功能的度量计算</vt:lpstr>
      <vt:lpstr>功能点度量的总结</vt:lpstr>
      <vt:lpstr>估算的任务及步骤</vt:lpstr>
      <vt:lpstr>估算策略</vt:lpstr>
      <vt:lpstr>分解技术</vt:lpstr>
      <vt:lpstr>自顶向下估算方法</vt:lpstr>
      <vt:lpstr>自底向上估算方法</vt:lpstr>
      <vt:lpstr>差别估算法</vt:lpstr>
      <vt:lpstr>专家判定法</vt:lpstr>
      <vt:lpstr>代码行估算</vt:lpstr>
      <vt:lpstr>代码行估算</vt:lpstr>
      <vt:lpstr>功能点估算</vt:lpstr>
      <vt:lpstr>功能点估算</vt:lpstr>
      <vt:lpstr>功能点估算</vt:lpstr>
      <vt:lpstr>软件成本估算</vt:lpstr>
      <vt:lpstr>IBM模型</vt:lpstr>
      <vt:lpstr>Putnam模型</vt:lpstr>
      <vt:lpstr>Putnam模型</vt:lpstr>
      <vt:lpstr>COCOMO模型</vt:lpstr>
      <vt:lpstr>COCOMO 81模型</vt:lpstr>
      <vt:lpstr>基本COCOMO模型</vt:lpstr>
      <vt:lpstr>中间COCOMO模型</vt:lpstr>
      <vt:lpstr>COCOMO模型</vt:lpstr>
      <vt:lpstr>COCOMO模型</vt:lpstr>
      <vt:lpstr>不好理解的是“计算机硬件因素”</vt:lpstr>
      <vt:lpstr> COCOMO模型</vt:lpstr>
      <vt:lpstr> COCOMO模型</vt:lpstr>
      <vt:lpstr>COCOMO模型</vt:lpstr>
      <vt:lpstr>详细COCOMO模型</vt:lpstr>
      <vt:lpstr>COCOMO模型</vt:lpstr>
      <vt:lpstr>COCOMO II模型</vt:lpstr>
      <vt:lpstr>项目计划用到的软件</vt:lpstr>
      <vt:lpstr>Project 功能分类</vt:lpstr>
      <vt:lpstr>Project 的功能和特点</vt:lpstr>
      <vt:lpstr>Project 工作界面简介</vt:lpstr>
      <vt:lpstr>Project 操作方法概述</vt:lpstr>
      <vt:lpstr>文件基本操作</vt:lpstr>
      <vt:lpstr>窗口常用操作</vt:lpstr>
      <vt:lpstr>基本操作</vt:lpstr>
      <vt:lpstr>复制粘贴任务</vt:lpstr>
      <vt:lpstr>新建删除任务</vt:lpstr>
      <vt:lpstr>移动任务</vt:lpstr>
      <vt:lpstr>插入列字段</vt:lpstr>
      <vt:lpstr>隐藏列字段</vt:lpstr>
      <vt:lpstr>任务的升降级</vt:lpstr>
      <vt:lpstr>视图的放大缩小</vt:lpstr>
      <vt:lpstr>任务的连接关系</vt:lpstr>
      <vt:lpstr>创建日历</vt:lpstr>
      <vt:lpstr>名词术语</vt:lpstr>
      <vt:lpstr>工期、工时与资源单位</vt:lpstr>
      <vt:lpstr>任务类型</vt:lpstr>
      <vt:lpstr>资源的类型</vt:lpstr>
      <vt:lpstr>任务限制类型</vt:lpstr>
      <vt:lpstr>新建项目</vt:lpstr>
      <vt:lpstr>定义项目</vt:lpstr>
      <vt:lpstr>设置工作日历</vt:lpstr>
      <vt:lpstr>任务清单</vt:lpstr>
      <vt:lpstr>将任务分成阶段</vt:lpstr>
      <vt:lpstr>排定日程</vt:lpstr>
      <vt:lpstr>连接或附加其他任务信息</vt:lpstr>
      <vt:lpstr>添加其他信息</vt:lpstr>
      <vt:lpstr>设置期限和限制任务</vt:lpstr>
      <vt:lpstr>添加其他字段</vt:lpstr>
      <vt:lpstr>建立资源列表</vt:lpstr>
      <vt:lpstr>添加资源</vt:lpstr>
      <vt:lpstr>计划制定完毕</vt:lpstr>
      <vt:lpstr>其它常用视图</vt:lpstr>
      <vt:lpstr>日历视图</vt:lpstr>
      <vt:lpstr>网络视图</vt:lpstr>
      <vt:lpstr>任务使用视图</vt:lpstr>
      <vt:lpstr>资源使用视图</vt:lpstr>
      <vt:lpstr>资源图表</vt:lpstr>
      <vt:lpstr>追踪视图</vt:lpstr>
      <vt:lpstr>项目计划追踪</vt:lpstr>
      <vt:lpstr>保存比较基准</vt:lpstr>
      <vt:lpstr>输入实际时间和进度</vt:lpstr>
      <vt:lpstr>更新计划</vt:lpstr>
      <vt:lpstr>其它操作技巧</vt:lpstr>
      <vt:lpstr>排序</vt:lpstr>
      <vt:lpstr>筛选</vt:lpstr>
      <vt:lpstr>分组</vt:lpstr>
      <vt:lpstr>条形图样式</vt:lpstr>
      <vt:lpstr>布局</vt:lpstr>
      <vt:lpstr>日期显示格式</vt:lpstr>
      <vt:lpstr>打印</vt:lpstr>
      <vt:lpstr>幻灯片 138</vt:lpstr>
      <vt:lpstr>幻灯片 139</vt:lpstr>
      <vt:lpstr>幻灯片 140</vt:lpstr>
    </vt:vector>
  </TitlesOfParts>
  <Company>길드</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Administrator</dc:creator>
  <cp:lastModifiedBy>Administrator</cp:lastModifiedBy>
  <cp:revision>219</cp:revision>
  <dcterms:created xsi:type="dcterms:W3CDTF">2016-02-04T12:40:31Z</dcterms:created>
  <dcterms:modified xsi:type="dcterms:W3CDTF">2016-03-17T14:49:03Z</dcterms:modified>
</cp:coreProperties>
</file>